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m" ContentType="application/vnd.ms-word.document.macroEnabled.12"/>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75"/>
  </p:notesMasterIdLst>
  <p:sldIdLst>
    <p:sldId id="285" r:id="rId3"/>
    <p:sldId id="284" r:id="rId4"/>
    <p:sldId id="258" r:id="rId5"/>
    <p:sldId id="259" r:id="rId6"/>
    <p:sldId id="288" r:id="rId7"/>
    <p:sldId id="320" r:id="rId8"/>
    <p:sldId id="321" r:id="rId9"/>
    <p:sldId id="322" r:id="rId10"/>
    <p:sldId id="323" r:id="rId11"/>
    <p:sldId id="324" r:id="rId12"/>
    <p:sldId id="325" r:id="rId13"/>
    <p:sldId id="326" r:id="rId14"/>
    <p:sldId id="327" r:id="rId15"/>
    <p:sldId id="328" r:id="rId16"/>
    <p:sldId id="329" r:id="rId17"/>
    <p:sldId id="330" r:id="rId18"/>
    <p:sldId id="430" r:id="rId19"/>
    <p:sldId id="431" r:id="rId20"/>
    <p:sldId id="331" r:id="rId21"/>
    <p:sldId id="368" r:id="rId22"/>
    <p:sldId id="332" r:id="rId23"/>
    <p:sldId id="333" r:id="rId24"/>
    <p:sldId id="385" r:id="rId25"/>
    <p:sldId id="396" r:id="rId26"/>
    <p:sldId id="397" r:id="rId27"/>
    <p:sldId id="398" r:id="rId28"/>
    <p:sldId id="399" r:id="rId29"/>
    <p:sldId id="400" r:id="rId30"/>
    <p:sldId id="401" r:id="rId31"/>
    <p:sldId id="408" r:id="rId32"/>
    <p:sldId id="409" r:id="rId33"/>
    <p:sldId id="412" r:id="rId34"/>
    <p:sldId id="411" r:id="rId35"/>
    <p:sldId id="410" r:id="rId36"/>
    <p:sldId id="413" r:id="rId37"/>
    <p:sldId id="417" r:id="rId38"/>
    <p:sldId id="316" r:id="rId39"/>
    <p:sldId id="339" r:id="rId40"/>
    <p:sldId id="340" r:id="rId41"/>
    <p:sldId id="418" r:id="rId42"/>
    <p:sldId id="343" r:id="rId43"/>
    <p:sldId id="415" r:id="rId44"/>
    <p:sldId id="416" r:id="rId45"/>
    <p:sldId id="317" r:id="rId46"/>
    <p:sldId id="271" r:id="rId47"/>
    <p:sldId id="427" r:id="rId48"/>
    <p:sldId id="428" r:id="rId49"/>
    <p:sldId id="318" r:id="rId50"/>
    <p:sldId id="419" r:id="rId51"/>
    <p:sldId id="420" r:id="rId52"/>
    <p:sldId id="421" r:id="rId53"/>
    <p:sldId id="422" r:id="rId54"/>
    <p:sldId id="434" r:id="rId55"/>
    <p:sldId id="435" r:id="rId56"/>
    <p:sldId id="429" r:id="rId57"/>
    <p:sldId id="425" r:id="rId58"/>
    <p:sldId id="426" r:id="rId59"/>
    <p:sldId id="436" r:id="rId60"/>
    <p:sldId id="441" r:id="rId61"/>
    <p:sldId id="437" r:id="rId62"/>
    <p:sldId id="442" r:id="rId63"/>
    <p:sldId id="438" r:id="rId64"/>
    <p:sldId id="346" r:id="rId65"/>
    <p:sldId id="345" r:id="rId66"/>
    <p:sldId id="439" r:id="rId67"/>
    <p:sldId id="334" r:id="rId68"/>
    <p:sldId id="440" r:id="rId69"/>
    <p:sldId id="341" r:id="rId70"/>
    <p:sldId id="342" r:id="rId71"/>
    <p:sldId id="423" r:id="rId72"/>
    <p:sldId id="443" r:id="rId73"/>
    <p:sldId id="319" r:id="rId74"/>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0BB55D5-8013-4A74-9A79-AC9408FCC707}">
          <p14:sldIdLst>
            <p14:sldId id="285"/>
            <p14:sldId id="284"/>
          </p14:sldIdLst>
        </p14:section>
        <p14:section name="无标题节" id="{C7EA5DF1-7280-4351-B83F-43486EFE6485}">
          <p14:sldIdLst>
            <p14:sldId id="258"/>
            <p14:sldId id="259"/>
            <p14:sldId id="288"/>
            <p14:sldId id="320"/>
            <p14:sldId id="321"/>
            <p14:sldId id="322"/>
            <p14:sldId id="323"/>
            <p14:sldId id="324"/>
            <p14:sldId id="325"/>
            <p14:sldId id="326"/>
            <p14:sldId id="327"/>
            <p14:sldId id="328"/>
            <p14:sldId id="329"/>
            <p14:sldId id="330"/>
            <p14:sldId id="430"/>
            <p14:sldId id="431"/>
            <p14:sldId id="331"/>
            <p14:sldId id="368"/>
            <p14:sldId id="332"/>
            <p14:sldId id="333"/>
            <p14:sldId id="385"/>
            <p14:sldId id="396"/>
            <p14:sldId id="397"/>
            <p14:sldId id="398"/>
            <p14:sldId id="399"/>
            <p14:sldId id="400"/>
            <p14:sldId id="401"/>
            <p14:sldId id="408"/>
            <p14:sldId id="409"/>
            <p14:sldId id="412"/>
            <p14:sldId id="411"/>
            <p14:sldId id="410"/>
            <p14:sldId id="413"/>
            <p14:sldId id="417"/>
            <p14:sldId id="316"/>
            <p14:sldId id="339"/>
            <p14:sldId id="340"/>
            <p14:sldId id="418"/>
            <p14:sldId id="343"/>
            <p14:sldId id="415"/>
            <p14:sldId id="416"/>
            <p14:sldId id="317"/>
            <p14:sldId id="271"/>
            <p14:sldId id="427"/>
            <p14:sldId id="428"/>
            <p14:sldId id="318"/>
            <p14:sldId id="419"/>
            <p14:sldId id="420"/>
            <p14:sldId id="421"/>
            <p14:sldId id="422"/>
            <p14:sldId id="434"/>
            <p14:sldId id="435"/>
            <p14:sldId id="429"/>
            <p14:sldId id="425"/>
            <p14:sldId id="426"/>
            <p14:sldId id="436"/>
            <p14:sldId id="441"/>
            <p14:sldId id="437"/>
            <p14:sldId id="442"/>
            <p14:sldId id="438"/>
            <p14:sldId id="346"/>
            <p14:sldId id="345"/>
            <p14:sldId id="439"/>
            <p14:sldId id="334"/>
            <p14:sldId id="440"/>
            <p14:sldId id="341"/>
            <p14:sldId id="342"/>
            <p14:sldId id="423"/>
            <p14:sldId id="443"/>
            <p14:sldId id="319"/>
          </p14:sldIdLst>
        </p14:section>
      </p14:sectionLst>
    </p:ext>
    <p:ext uri="{EFAFB233-063F-42B5-8137-9DF3F51BA10A}">
      <p15:sldGuideLst xmlns:p15="http://schemas.microsoft.com/office/powerpoint/2012/main">
        <p15:guide id="1" orient="horz" pos="2160">
          <p15:clr>
            <a:srgbClr val="A4A3A4"/>
          </p15:clr>
        </p15:guide>
        <p15:guide id="2" pos="3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265" autoAdjust="0"/>
    <p:restoredTop sz="94660"/>
  </p:normalViewPr>
  <p:slideViewPr>
    <p:cSldViewPr snapToGrid="0">
      <p:cViewPr varScale="1">
        <p:scale>
          <a:sx n="89" d="100"/>
          <a:sy n="89" d="100"/>
        </p:scale>
        <p:origin x="66" y="588"/>
      </p:cViewPr>
      <p:guideLst>
        <p:guide orient="horz" pos="2160"/>
        <p:guide pos="3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emf"/><Relationship Id="rId4" Type="http://schemas.openxmlformats.org/officeDocument/2006/relationships/image" Target="../media/image6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 Id="rId4" Type="http://schemas.openxmlformats.org/officeDocument/2006/relationships/image" Target="../media/image67.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wmf"/><Relationship Id="rId1" Type="http://schemas.openxmlformats.org/officeDocument/2006/relationships/image" Target="../media/image7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63.wmf"/><Relationship Id="rId1" Type="http://schemas.openxmlformats.org/officeDocument/2006/relationships/image" Target="../media/image8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wmf"/><Relationship Id="rId1" Type="http://schemas.openxmlformats.org/officeDocument/2006/relationships/image" Target="../media/image93.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10" Type="http://schemas.openxmlformats.org/officeDocument/2006/relationships/image" Target="../media/image95.emf"/><Relationship Id="rId4" Type="http://schemas.openxmlformats.org/officeDocument/2006/relationships/image" Target="../media/image99.wmf"/><Relationship Id="rId9" Type="http://schemas.openxmlformats.org/officeDocument/2006/relationships/image" Target="../media/image10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95.emf"/><Relationship Id="rId5" Type="http://schemas.openxmlformats.org/officeDocument/2006/relationships/image" Target="../media/image94.wmf"/><Relationship Id="rId4" Type="http://schemas.openxmlformats.org/officeDocument/2006/relationships/image" Target="../media/image9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emf"/><Relationship Id="rId5" Type="http://schemas.openxmlformats.org/officeDocument/2006/relationships/image" Target="../media/image116.wmf"/><Relationship Id="rId4" Type="http://schemas.openxmlformats.org/officeDocument/2006/relationships/image" Target="../media/image115.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2.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18.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21.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e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5.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82.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6" Type="http://schemas.openxmlformats.org/officeDocument/2006/relationships/image" Target="../media/image71.emf"/><Relationship Id="rId5" Type="http://schemas.openxmlformats.org/officeDocument/2006/relationships/image" Target="../media/image142.wmf"/><Relationship Id="rId4" Type="http://schemas.openxmlformats.org/officeDocument/2006/relationships/image" Target="../media/image141.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4" Type="http://schemas.openxmlformats.org/officeDocument/2006/relationships/image" Target="../media/image146.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emf"/><Relationship Id="rId5" Type="http://schemas.openxmlformats.org/officeDocument/2006/relationships/image" Target="../media/image154.wmf"/><Relationship Id="rId4" Type="http://schemas.openxmlformats.org/officeDocument/2006/relationships/image" Target="../media/image15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emf"/><Relationship Id="rId1" Type="http://schemas.openxmlformats.org/officeDocument/2006/relationships/image" Target="../media/image158.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6" Type="http://schemas.openxmlformats.org/officeDocument/2006/relationships/image" Target="../media/image161.wmf"/><Relationship Id="rId5" Type="http://schemas.openxmlformats.org/officeDocument/2006/relationships/image" Target="../media/image166.wmf"/><Relationship Id="rId4" Type="http://schemas.openxmlformats.org/officeDocument/2006/relationships/image" Target="../media/image170.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4" Type="http://schemas.openxmlformats.org/officeDocument/2006/relationships/image" Target="../media/image175.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2" name="Title 1"/>
          <p:cNvSpPr>
            <a:spLocks noGrp="1"/>
          </p:cNvSpPr>
          <p:nvPr>
            <p:ph type="ctrTitle"/>
          </p:nvPr>
        </p:nvSpPr>
        <p:spPr>
          <a:xfrm>
            <a:off x="1090109" y="3132290"/>
            <a:ext cx="9567135" cy="1793167"/>
          </a:xfrm>
          <a:effectLst/>
        </p:spPr>
        <p:txBody>
          <a:bodyPr>
            <a:noAutofit/>
          </a:bodyPr>
          <a:lstStyle>
            <a:lvl1pPr marL="640080" indent="-457200" algn="l">
              <a:defRPr sz="5400"/>
            </a:lvl1pPr>
          </a:lstStyle>
          <a:p>
            <a:r>
              <a:rPr lang="zh-CN" altLang="en-US"/>
              <a:t>单击此处编辑母版标题样式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8"/>
            <a:ext cx="2743200" cy="5238339"/>
          </a:xfrm>
          <a:effectLst/>
        </p:spPr>
        <p:txBody>
          <a:bodyPr vert="eaVert"/>
          <a:lstStyle>
            <a:lvl1pPr algn="l">
              <a:defRPr/>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432151" y="731520"/>
            <a:ext cx="6439049" cy="489472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2"/>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7"/>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grpSp>
        <p:nvGrpSpPr>
          <p:cNvPr id="5" name="组合 4">
            <a:extLst>
              <a:ext uri="{FF2B5EF4-FFF2-40B4-BE49-F238E27FC236}">
                <a16:creationId xmlns:a16="http://schemas.microsoft.com/office/drawing/2014/main" id="{72020A4F-8925-8B66-830F-6299719B8DC5}"/>
              </a:ext>
            </a:extLst>
          </p:cNvPr>
          <p:cNvGrpSpPr/>
          <p:nvPr userDrawn="1"/>
        </p:nvGrpSpPr>
        <p:grpSpPr>
          <a:xfrm>
            <a:off x="3" y="0"/>
            <a:ext cx="12191999" cy="6858000"/>
            <a:chOff x="0" y="0"/>
            <a:chExt cx="12191999" cy="6858000"/>
          </a:xfrm>
        </p:grpSpPr>
        <p:pic>
          <p:nvPicPr>
            <p:cNvPr id="6" name="Picture 2">
              <a:extLst>
                <a:ext uri="{FF2B5EF4-FFF2-40B4-BE49-F238E27FC236}">
                  <a16:creationId xmlns:a16="http://schemas.microsoft.com/office/drawing/2014/main" id="{18976A6D-AB7E-9D2C-2FC2-34DCCA581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25C737DC-8945-D491-941E-EE76B2316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8" name="Title 7"/>
          <p:cNvSpPr>
            <a:spLocks noGrp="1"/>
          </p:cNvSpPr>
          <p:nvPr>
            <p:ph type="title"/>
          </p:nvPr>
        </p:nvSpPr>
        <p:spPr/>
        <p:txBody>
          <a:bodyPr/>
          <a:lstStyle/>
          <a:p>
            <a:r>
              <a:rPr lang="zh-CN" altLang="en-US"/>
              <a:t>单击此处编辑母版标题样式</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45"/>
            <a:ext cx="36576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274645"/>
            <a:ext cx="10769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4" name="矩形 3"/>
          <p:cNvSpPr/>
          <p:nvPr userDrawn="1"/>
        </p:nvSpPr>
        <p:spPr>
          <a:xfrm>
            <a:off x="0" y="6816555"/>
            <a:ext cx="12192318" cy="45719"/>
          </a:xfrm>
          <a:prstGeom prst="rect">
            <a:avLst/>
          </a:prstGeom>
          <a:solidFill>
            <a:srgbClr val="D6000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矩形 5"/>
          <p:cNvSpPr/>
          <p:nvPr userDrawn="1"/>
        </p:nvSpPr>
        <p:spPr>
          <a:xfrm>
            <a:off x="0" y="6698499"/>
            <a:ext cx="5220936" cy="99561"/>
          </a:xfrm>
          <a:prstGeom prst="rect">
            <a:avLst/>
          </a:prstGeom>
          <a:solidFill>
            <a:srgbClr val="D6000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直角三角形 6"/>
          <p:cNvSpPr/>
          <p:nvPr userDrawn="1"/>
        </p:nvSpPr>
        <p:spPr>
          <a:xfrm>
            <a:off x="5218555" y="6698499"/>
            <a:ext cx="350608" cy="99561"/>
          </a:xfrm>
          <a:prstGeom prst="rtTriangle">
            <a:avLst/>
          </a:prstGeom>
          <a:solidFill>
            <a:srgbClr val="D6000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0" hasCustomPrompt="1"/>
          </p:nvPr>
        </p:nvSpPr>
        <p:spPr>
          <a:xfrm>
            <a:off x="838113" y="1741039"/>
            <a:ext cx="10017180" cy="4375150"/>
          </a:xfrm>
          <a:prstGeom prst="rect">
            <a:avLst/>
          </a:prstGeom>
        </p:spPr>
        <p:txBody>
          <a:bodyPr/>
          <a:lstStyle>
            <a:lvl1pPr>
              <a:defRPr sz="2400"/>
            </a:lvl1pPr>
            <a:lvl2pPr>
              <a:defRPr sz="2000"/>
            </a:lvl2pPr>
            <a:lvl3pPr>
              <a:defRPr sz="1600"/>
            </a:lvl3pPr>
            <a:lvl4pPr>
              <a:defRPr sz="1400"/>
            </a:lvl4pPr>
            <a:lvl5pPr>
              <a:defRPr sz="14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标题 9"/>
          <p:cNvSpPr>
            <a:spLocks noGrp="1"/>
          </p:cNvSpPr>
          <p:nvPr>
            <p:ph type="title"/>
          </p:nvPr>
        </p:nvSpPr>
        <p:spPr>
          <a:xfrm>
            <a:off x="1497568" y="365126"/>
            <a:ext cx="8002889" cy="873470"/>
          </a:xfrm>
          <a:prstGeom prst="rect">
            <a:avLst/>
          </a:prstGeom>
        </p:spPr>
        <p:txBody>
          <a:bodyPr/>
          <a:lstStyle>
            <a:lvl1pPr algn="l">
              <a:defRPr sz="3200"/>
            </a:lvl1pPr>
          </a:lstStyle>
          <a:p>
            <a:r>
              <a:rPr lang="zh-CN" altLang="en-US" dirty="0"/>
              <a:t>单击此处编辑母版标题样式</a:t>
            </a:r>
          </a:p>
        </p:txBody>
      </p:sp>
      <p:grpSp>
        <p:nvGrpSpPr>
          <p:cNvPr id="8" name="组合 7"/>
          <p:cNvGrpSpPr/>
          <p:nvPr userDrawn="1"/>
        </p:nvGrpSpPr>
        <p:grpSpPr>
          <a:xfrm>
            <a:off x="0" y="365760"/>
            <a:ext cx="1110181" cy="544403"/>
            <a:chOff x="-184925" y="224431"/>
            <a:chExt cx="677364" cy="544403"/>
          </a:xfrm>
        </p:grpSpPr>
        <p:sp>
          <p:nvSpPr>
            <p:cNvPr id="11" name="矩形 10"/>
            <p:cNvSpPr/>
            <p:nvPr/>
          </p:nvSpPr>
          <p:spPr>
            <a:xfrm>
              <a:off x="-184925" y="224431"/>
              <a:ext cx="604311" cy="5444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446720" y="224431"/>
              <a:ext cx="45719" cy="54440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8" name="Title 7"/>
          <p:cNvSpPr>
            <a:spLocks noGrp="1"/>
          </p:cNvSpPr>
          <p:nvPr>
            <p:ph type="title"/>
          </p:nvPr>
        </p:nvSpPr>
        <p:spPr/>
        <p:txBody>
          <a:bodyPr/>
          <a:lstStyle/>
          <a:p>
            <a:r>
              <a:rPr lang="zh-CN" altLang="en-US"/>
              <a:t>单击此处编辑母版标题样式</a:t>
            </a:r>
            <a:endParaRPr lang="en-US"/>
          </a:p>
        </p:txBody>
      </p:sp>
      <p:sp>
        <p:nvSpPr>
          <p:cNvPr id="9" name="Content Placeholder 8"/>
          <p:cNvSpPr>
            <a:spLocks noGrp="1"/>
          </p:cNvSpPr>
          <p:nvPr>
            <p:ph sz="quarter" idx="13"/>
          </p:nvPr>
        </p:nvSpPr>
        <p:spPr>
          <a:xfrm>
            <a:off x="1523999" y="731519"/>
            <a:ext cx="4462272" cy="347472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Content Placeholder 10"/>
          <p:cNvSpPr>
            <a:spLocks noGrp="1"/>
          </p:cNvSpPr>
          <p:nvPr>
            <p:ph sz="quarter" idx="14"/>
          </p:nvPr>
        </p:nvSpPr>
        <p:spPr>
          <a:xfrm>
            <a:off x="6193536" y="731520"/>
            <a:ext cx="4462272" cy="347472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None/>
            </a:pPr>
            <a:r>
              <a:rPr lang="zh-CN" altLang="en-US"/>
              <a:t>单击此处编辑母版文本样式</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zh-CN" altLang="en-US"/>
              <a:t>单击此处编辑母版标题样式</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34354"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anose="02040502050405020303"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2022/9/27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zh-CN" altLang="en-US"/>
              <a:t>单击此处编辑母版标题样式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D997B5FA-0921-464F-AAE1-844C04324D75}" type="datetimeFigureOut">
              <a:rPr lang="zh-CN" altLang="en-US" smtClean="0"/>
              <a:t>2022/9/27</a:t>
            </a:fld>
            <a:endParaRPr lang="zh-CN" altLang="en-US"/>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320040" indent="-320040" algn="r" defTabSz="914400" rtl="0" eaLnBrk="1" latinLnBrk="0" hangingPunct="1">
        <a:spcBef>
          <a:spcPct val="0"/>
        </a:spcBef>
        <a:buClr>
          <a:schemeClr val="accent6">
            <a:lumMod val="75000"/>
          </a:schemeClr>
        </a:buClr>
        <a:buSzPct val="128000"/>
        <a:buFont typeface="Georgia" panose="02040502050405020303"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Char char="*"/>
        <a:defRPr sz="1600" kern="1200">
          <a:solidFill>
            <a:schemeClr val="tx1">
              <a:lumMod val="75000"/>
              <a:lumOff val="25000"/>
            </a:schemeClr>
          </a:solidFill>
          <a:latin typeface="+mn-lt"/>
          <a:ea typeface="+mn-ea"/>
          <a:cs typeface="+mn-cs"/>
        </a:defRPr>
      </a:lvl4pPr>
      <a:lvl5pPr marL="1390015" indent="-182880" algn="l"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Char char="*"/>
        <a:defRPr sz="1400" kern="1200">
          <a:solidFill>
            <a:schemeClr val="tx1">
              <a:lumMod val="75000"/>
              <a:lumOff val="25000"/>
            </a:schemeClr>
          </a:solidFill>
          <a:latin typeface="+mn-lt"/>
          <a:ea typeface="+mn-ea"/>
          <a:cs typeface="+mn-cs"/>
        </a:defRPr>
      </a:lvl5pPr>
      <a:lvl6pPr marL="1664335" indent="-182880" algn="l"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Char char="*"/>
        <a:defRPr sz="1400" kern="1200">
          <a:solidFill>
            <a:schemeClr val="tx1">
              <a:lumMod val="75000"/>
              <a:lumOff val="25000"/>
            </a:schemeClr>
          </a:solidFill>
          <a:latin typeface="+mn-lt"/>
          <a:ea typeface="+mn-ea"/>
          <a:cs typeface="+mn-cs"/>
        </a:defRPr>
      </a:lvl8pPr>
      <a:lvl9pPr marL="2587625" indent="-182880" algn="l" defTabSz="914400" rtl="0" eaLnBrk="1" latinLnBrk="0" hangingPunct="1">
        <a:spcBef>
          <a:spcPct val="20000"/>
        </a:spcBef>
        <a:spcAft>
          <a:spcPts val="300"/>
        </a:spcAft>
        <a:buClr>
          <a:schemeClr val="accent6">
            <a:lumMod val="75000"/>
          </a:schemeClr>
        </a:buClr>
        <a:buSzPct val="130000"/>
        <a:buFont typeface="Georgia" panose="02040502050405020303"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2022/9/27</a:t>
            </a:fld>
            <a:endParaRPr lang="zh-CN" altLang="en-US"/>
          </a:p>
        </p:txBody>
      </p:sp>
      <p:sp>
        <p:nvSpPr>
          <p:cNvPr id="5" name="页脚占位符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14.emf"/><Relationship Id="rId5" Type="http://schemas.openxmlformats.org/officeDocument/2006/relationships/package" Target="../embeddings/Microsoft_Word_Macro-Enabled_Document10.docm"/><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png"/><Relationship Id="rId7" Type="http://schemas.openxmlformats.org/officeDocument/2006/relationships/package" Target="../embeddings/Microsoft_Word_Macro-Enabled_Document12.docm"/><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15.emf"/><Relationship Id="rId5" Type="http://schemas.openxmlformats.org/officeDocument/2006/relationships/package" Target="../embeddings/Microsoft_Word_Macro-Enabled_Document11.docm"/><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17.emf"/><Relationship Id="rId5" Type="http://schemas.openxmlformats.org/officeDocument/2006/relationships/package" Target="../embeddings/Microsoft_Word_Macro-Enabled_Document13.docm"/><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18.emf"/><Relationship Id="rId5" Type="http://schemas.openxmlformats.org/officeDocument/2006/relationships/package" Target="../embeddings/Microsoft_Word_Macro-Enabled_Document14.docm"/><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png"/><Relationship Id="rId7" Type="http://schemas.openxmlformats.org/officeDocument/2006/relationships/package" Target="../embeddings/Microsoft_Word_Macro-Enabled_Document16.docm"/><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19.emf"/><Relationship Id="rId5" Type="http://schemas.openxmlformats.org/officeDocument/2006/relationships/package" Target="../embeddings/Microsoft_Word_Macro-Enabled_Document15.docm"/><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package" Target="../embeddings/Microsoft_Word_Macro-Enabled_Document18.docm"/><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21.emf"/><Relationship Id="rId5" Type="http://schemas.openxmlformats.org/officeDocument/2006/relationships/package" Target="../embeddings/Microsoft_Word_Macro-Enabled_Document17.docm"/><Relationship Id="rId4" Type="http://schemas.openxmlformats.org/officeDocument/2006/relationships/image" Target="../media/image2.png"/><Relationship Id="rId9" Type="http://schemas.openxmlformats.org/officeDocument/2006/relationships/image" Target="../media/image22.emf"/></Relationships>
</file>

<file path=ppt/slides/_rels/slide1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png"/><Relationship Id="rId7" Type="http://schemas.openxmlformats.org/officeDocument/2006/relationships/package" Target="../embeddings/Microsoft_Word_Macro-Enabled_Document20.docm"/><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24.emf"/><Relationship Id="rId5" Type="http://schemas.openxmlformats.org/officeDocument/2006/relationships/package" Target="../embeddings/Microsoft_Word_Macro-Enabled_Document19.docm"/><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26.emf"/><Relationship Id="rId5" Type="http://schemas.openxmlformats.org/officeDocument/2006/relationships/package" Target="../embeddings/Microsoft_Word_Macro-Enabled_Document21.docm"/><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31.png"/><Relationship Id="rId5" Type="http://schemas.openxmlformats.org/officeDocument/2006/relationships/image" Target="../media/image29.emf"/><Relationship Id="rId4" Type="http://schemas.openxmlformats.org/officeDocument/2006/relationships/package" Target="../embeddings/Microsoft_Word_Macro-Enabled_Document22.docm"/></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image" Target="../media/image34.emf"/><Relationship Id="rId5" Type="http://schemas.openxmlformats.org/officeDocument/2006/relationships/package" Target="../embeddings/Microsoft_Word_Macro-Enabled_Document23.docm"/><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36.emf"/><Relationship Id="rId5" Type="http://schemas.openxmlformats.org/officeDocument/2006/relationships/package" Target="../embeddings/Microsoft_Word_Macro-Enabled_Document24.docm"/><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image" Target="../media/image39.emf"/><Relationship Id="rId5" Type="http://schemas.openxmlformats.org/officeDocument/2006/relationships/package" Target="../embeddings/Microsoft_Word_Macro-Enabled_Document25.docm"/><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image" Target="../media/image41.emf"/><Relationship Id="rId5" Type="http://schemas.openxmlformats.org/officeDocument/2006/relationships/package" Target="../embeddings/Microsoft_Word_Macro-Enabled_Document26.docm"/><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image" Target="../media/image43.emf"/><Relationship Id="rId5" Type="http://schemas.openxmlformats.org/officeDocument/2006/relationships/package" Target="../embeddings/Microsoft_Word_Macro-Enabled_Document27.docm"/><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image" Target="../media/image44.emf"/><Relationship Id="rId5" Type="http://schemas.openxmlformats.org/officeDocument/2006/relationships/package" Target="../embeddings/Microsoft_Word_Macro-Enabled_Document28.docm"/><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1.png"/><Relationship Id="rId7" Type="http://schemas.openxmlformats.org/officeDocument/2006/relationships/package" Target="../embeddings/Microsoft_Word_Macro-Enabled_Document30.docm"/><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image" Target="../media/image46.emf"/><Relationship Id="rId5" Type="http://schemas.openxmlformats.org/officeDocument/2006/relationships/package" Target="../embeddings/Microsoft_Word_Macro-Enabled_Document29.docm"/><Relationship Id="rId4" Type="http://schemas.openxmlformats.org/officeDocument/2006/relationships/image" Target="../media/image2.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520.png"/><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5.jpe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30.png"/><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1.png"/><Relationship Id="rId7"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3.vml"/><Relationship Id="rId6" Type="http://schemas.openxmlformats.org/officeDocument/2006/relationships/image" Target="../media/image60.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1.png"/><Relationship Id="rId7" Type="http://schemas.openxmlformats.org/officeDocument/2006/relationships/oleObject" Target="../embeddings/oleObject4.bin"/><Relationship Id="rId12" Type="http://schemas.openxmlformats.org/officeDocument/2006/relationships/image" Target="../media/image65.wmf"/><Relationship Id="rId2" Type="http://schemas.openxmlformats.org/officeDocument/2006/relationships/slideLayout" Target="../slideLayouts/slideLayout18.xml"/><Relationship Id="rId1" Type="http://schemas.openxmlformats.org/officeDocument/2006/relationships/vmlDrawing" Target="../drawings/vmlDrawing24.vml"/><Relationship Id="rId6" Type="http://schemas.openxmlformats.org/officeDocument/2006/relationships/image" Target="../media/image62.e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64.wmf"/><Relationship Id="rId4" Type="http://schemas.openxmlformats.org/officeDocument/2006/relationships/image" Target="../media/image2.png"/><Relationship Id="rId9"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1.png"/><Relationship Id="rId7" Type="http://schemas.openxmlformats.org/officeDocument/2006/relationships/package" Target="../embeddings/Microsoft_Word_Macro-Enabled_Document32.docm"/><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image" Target="../media/image69.png"/><Relationship Id="rId5" Type="http://schemas.openxmlformats.org/officeDocument/2006/relationships/image" Target="../media/image66.emf"/><Relationship Id="rId10" Type="http://schemas.openxmlformats.org/officeDocument/2006/relationships/image" Target="../media/image68.emf"/><Relationship Id="rId4" Type="http://schemas.openxmlformats.org/officeDocument/2006/relationships/package" Target="../embeddings/Microsoft_Word_Macro-Enabled_Document31.docm"/><Relationship Id="rId9" Type="http://schemas.openxmlformats.org/officeDocument/2006/relationships/package" Target="../embeddings/Microsoft_Word_Macro-Enabled_Document33.docm"/></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26.vml"/><Relationship Id="rId6" Type="http://schemas.openxmlformats.org/officeDocument/2006/relationships/image" Target="../media/image70.emf"/><Relationship Id="rId5" Type="http://schemas.openxmlformats.org/officeDocument/2006/relationships/package" Target="../embeddings/Microsoft_Word_Macro-Enabled_Document34.docm"/><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package" Target="../embeddings/Microsoft_Word_Macro-Enabled_Document.docm"/><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1.png"/><Relationship Id="rId7" Type="http://schemas.openxmlformats.org/officeDocument/2006/relationships/oleObject" Target="../embeddings/oleObject8.bin"/><Relationship Id="rId2" Type="http://schemas.openxmlformats.org/officeDocument/2006/relationships/slideLayout" Target="../slideLayouts/slideLayout18.xml"/><Relationship Id="rId1" Type="http://schemas.openxmlformats.org/officeDocument/2006/relationships/vmlDrawing" Target="../drawings/vmlDrawing27.vml"/><Relationship Id="rId6" Type="http://schemas.openxmlformats.org/officeDocument/2006/relationships/image" Target="../media/image71.emf"/><Relationship Id="rId5" Type="http://schemas.openxmlformats.org/officeDocument/2006/relationships/oleObject" Target="../embeddings/oleObject7.bin"/><Relationship Id="rId10" Type="http://schemas.openxmlformats.org/officeDocument/2006/relationships/image" Target="../media/image73.wmf"/><Relationship Id="rId4" Type="http://schemas.openxmlformats.org/officeDocument/2006/relationships/image" Target="../media/image2.png"/><Relationship Id="rId9"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67.emf"/><Relationship Id="rId3" Type="http://schemas.openxmlformats.org/officeDocument/2006/relationships/image" Target="../media/image1.png"/><Relationship Id="rId7" Type="http://schemas.openxmlformats.org/officeDocument/2006/relationships/package" Target="../embeddings/Microsoft_Word_Macro-Enabled_Document36.docm"/><Relationship Id="rId12" Type="http://schemas.openxmlformats.org/officeDocument/2006/relationships/package" Target="../embeddings/Microsoft_Word_Macro-Enabled_Document38.docm"/><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image" Target="../media/image74.emf"/><Relationship Id="rId11" Type="http://schemas.openxmlformats.org/officeDocument/2006/relationships/image" Target="../media/image69.png"/><Relationship Id="rId5" Type="http://schemas.openxmlformats.org/officeDocument/2006/relationships/package" Target="../embeddings/Microsoft_Word_Macro-Enabled_Document35.docm"/><Relationship Id="rId10" Type="http://schemas.openxmlformats.org/officeDocument/2006/relationships/image" Target="../media/image76.emf"/><Relationship Id="rId4" Type="http://schemas.openxmlformats.org/officeDocument/2006/relationships/image" Target="../media/image2.png"/><Relationship Id="rId9" Type="http://schemas.openxmlformats.org/officeDocument/2006/relationships/package" Target="../embeddings/Microsoft_Word_Macro-Enabled_Document37.docm"/></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png"/><Relationship Id="rId7" Type="http://schemas.openxmlformats.org/officeDocument/2006/relationships/image" Target="../media/image78.wmf"/><Relationship Id="rId12" Type="http://schemas.openxmlformats.org/officeDocument/2006/relationships/image" Target="../media/image82.png"/><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oleObject" Target="../embeddings/oleObject11.bin"/><Relationship Id="rId11" Type="http://schemas.openxmlformats.org/officeDocument/2006/relationships/image" Target="../media/image81.png"/><Relationship Id="rId5" Type="http://schemas.openxmlformats.org/officeDocument/2006/relationships/image" Target="../media/image77.wmf"/><Relationship Id="rId10" Type="http://schemas.openxmlformats.org/officeDocument/2006/relationships/image" Target="../media/image80.png"/><Relationship Id="rId4" Type="http://schemas.openxmlformats.org/officeDocument/2006/relationships/oleObject" Target="../embeddings/oleObject10.bin"/><Relationship Id="rId9" Type="http://schemas.openxmlformats.org/officeDocument/2006/relationships/image" Target="../media/image79.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1.png"/><Relationship Id="rId7" Type="http://schemas.openxmlformats.org/officeDocument/2006/relationships/image" Target="../media/image63.wmf"/><Relationship Id="rId12" Type="http://schemas.openxmlformats.org/officeDocument/2006/relationships/image" Target="../media/image85.png"/><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oleObject" Target="../embeddings/oleObject14.bin"/><Relationship Id="rId11" Type="http://schemas.openxmlformats.org/officeDocument/2006/relationships/image" Target="../media/image84.png"/><Relationship Id="rId5" Type="http://schemas.openxmlformats.org/officeDocument/2006/relationships/image" Target="../media/image81.wmf"/><Relationship Id="rId10" Type="http://schemas.openxmlformats.org/officeDocument/2006/relationships/image" Target="../media/image83.png"/><Relationship Id="rId4" Type="http://schemas.openxmlformats.org/officeDocument/2006/relationships/oleObject" Target="../embeddings/oleObject13.bin"/><Relationship Id="rId9" Type="http://schemas.openxmlformats.org/officeDocument/2006/relationships/image" Target="../media/image82.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1.png"/><Relationship Id="rId7" Type="http://schemas.openxmlformats.org/officeDocument/2006/relationships/image" Target="../media/image88.png"/><Relationship Id="rId2" Type="http://schemas.openxmlformats.org/officeDocument/2006/relationships/slideLayout" Target="../slideLayouts/slideLayout18.xml"/><Relationship Id="rId1" Type="http://schemas.openxmlformats.org/officeDocument/2006/relationships/vmlDrawing" Target="../drawings/vmlDrawing31.vml"/><Relationship Id="rId6" Type="http://schemas.openxmlformats.org/officeDocument/2006/relationships/image" Target="../media/image84.wmf"/><Relationship Id="rId11" Type="http://schemas.openxmlformats.org/officeDocument/2006/relationships/image" Target="../media/image86.wmf"/><Relationship Id="rId5" Type="http://schemas.openxmlformats.org/officeDocument/2006/relationships/oleObject" Target="../embeddings/oleObject16.bin"/><Relationship Id="rId10" Type="http://schemas.openxmlformats.org/officeDocument/2006/relationships/oleObject" Target="../embeddings/oleObject18.bin"/><Relationship Id="rId4" Type="http://schemas.openxmlformats.org/officeDocument/2006/relationships/image" Target="../media/image2.png"/><Relationship Id="rId9" Type="http://schemas.openxmlformats.org/officeDocument/2006/relationships/image" Target="../media/image85.wmf"/></Relationships>
</file>

<file path=ppt/slides/_rels/slide45.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notesSlide" Target="../notesSlides/notesSlide1.xml"/><Relationship Id="rId7" Type="http://schemas.openxmlformats.org/officeDocument/2006/relationships/oleObject" Target="../embeddings/oleObject19.bin"/><Relationship Id="rId2" Type="http://schemas.openxmlformats.org/officeDocument/2006/relationships/slideLayout" Target="../slideLayouts/slideLayout18.xml"/><Relationship Id="rId1" Type="http://schemas.openxmlformats.org/officeDocument/2006/relationships/vmlDrawing" Target="../drawings/vmlDrawing32.vml"/><Relationship Id="rId6" Type="http://schemas.openxmlformats.org/officeDocument/2006/relationships/image" Target="../media/image20.png"/><Relationship Id="rId5" Type="http://schemas.openxmlformats.org/officeDocument/2006/relationships/image" Target="../media/image2.png"/><Relationship Id="rId10" Type="http://schemas.openxmlformats.org/officeDocument/2006/relationships/image" Target="../media/image88.wmf"/><Relationship Id="rId4" Type="http://schemas.openxmlformats.org/officeDocument/2006/relationships/image" Target="../media/image1.png"/><Relationship Id="rId9" Type="http://schemas.openxmlformats.org/officeDocument/2006/relationships/oleObject" Target="../embeddings/oleObject20.bin"/></Relationships>
</file>

<file path=ppt/slides/_rels/slide46.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1.png"/><Relationship Id="rId7" Type="http://schemas.openxmlformats.org/officeDocument/2006/relationships/package" Target="../embeddings/Microsoft_Word_Macro-Enabled_Document40.docm"/><Relationship Id="rId2" Type="http://schemas.openxmlformats.org/officeDocument/2006/relationships/slideLayout" Target="../slideLayouts/slideLayout13.xml"/><Relationship Id="rId1" Type="http://schemas.openxmlformats.org/officeDocument/2006/relationships/vmlDrawing" Target="../drawings/vmlDrawing33.vml"/><Relationship Id="rId6" Type="http://schemas.openxmlformats.org/officeDocument/2006/relationships/image" Target="../media/image89.emf"/><Relationship Id="rId5" Type="http://schemas.openxmlformats.org/officeDocument/2006/relationships/package" Target="../embeddings/Microsoft_Word_Macro-Enabled_Document39.docm"/><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package" Target="../embeddings/Microsoft_Word_Macro-Enabled_Document41.docm"/></Relationships>
</file>

<file path=ppt/slides/_rels/slide48.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1.png"/><Relationship Id="rId7" Type="http://schemas.openxmlformats.org/officeDocument/2006/relationships/oleObject" Target="../embeddings/oleObject22.bin"/><Relationship Id="rId2" Type="http://schemas.openxmlformats.org/officeDocument/2006/relationships/slideLayout" Target="../slideLayouts/slideLayout18.xml"/><Relationship Id="rId1" Type="http://schemas.openxmlformats.org/officeDocument/2006/relationships/vmlDrawing" Target="../drawings/vmlDrawing35.vml"/><Relationship Id="rId6" Type="http://schemas.openxmlformats.org/officeDocument/2006/relationships/image" Target="../media/image93.wmf"/><Relationship Id="rId5" Type="http://schemas.openxmlformats.org/officeDocument/2006/relationships/oleObject" Target="../embeddings/oleObject21.bin"/><Relationship Id="rId10" Type="http://schemas.openxmlformats.org/officeDocument/2006/relationships/image" Target="../media/image95.emf"/><Relationship Id="rId4" Type="http://schemas.openxmlformats.org/officeDocument/2006/relationships/image" Target="../media/image2.png"/><Relationship Id="rId9" Type="http://schemas.openxmlformats.org/officeDocument/2006/relationships/oleObject" Target="../embeddings/oleObject23.bin"/></Relationships>
</file>

<file path=ppt/slides/_rels/slide49.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28.bin"/><Relationship Id="rId18" Type="http://schemas.openxmlformats.org/officeDocument/2006/relationships/image" Target="../media/image102.wmf"/><Relationship Id="rId3" Type="http://schemas.openxmlformats.org/officeDocument/2006/relationships/image" Target="../media/image1.png"/><Relationship Id="rId21" Type="http://schemas.openxmlformats.org/officeDocument/2006/relationships/oleObject" Target="../embeddings/oleObject32.bin"/><Relationship Id="rId7" Type="http://schemas.openxmlformats.org/officeDocument/2006/relationships/oleObject" Target="../embeddings/oleObject25.bin"/><Relationship Id="rId12" Type="http://schemas.openxmlformats.org/officeDocument/2006/relationships/image" Target="../media/image99.wmf"/><Relationship Id="rId17" Type="http://schemas.openxmlformats.org/officeDocument/2006/relationships/oleObject" Target="../embeddings/oleObject30.bin"/><Relationship Id="rId25" Type="http://schemas.openxmlformats.org/officeDocument/2006/relationships/image" Target="../media/image95.emf"/><Relationship Id="rId2" Type="http://schemas.openxmlformats.org/officeDocument/2006/relationships/slideLayout" Target="../slideLayouts/slideLayout18.xml"/><Relationship Id="rId16" Type="http://schemas.openxmlformats.org/officeDocument/2006/relationships/image" Target="../media/image101.wmf"/><Relationship Id="rId20" Type="http://schemas.openxmlformats.org/officeDocument/2006/relationships/image" Target="../media/image103.wmf"/><Relationship Id="rId1" Type="http://schemas.openxmlformats.org/officeDocument/2006/relationships/vmlDrawing" Target="../drawings/vmlDrawing36.vml"/><Relationship Id="rId6" Type="http://schemas.openxmlformats.org/officeDocument/2006/relationships/image" Target="../media/image96.wmf"/><Relationship Id="rId11" Type="http://schemas.openxmlformats.org/officeDocument/2006/relationships/oleObject" Target="../embeddings/oleObject27.bin"/><Relationship Id="rId24" Type="http://schemas.openxmlformats.org/officeDocument/2006/relationships/oleObject" Target="../embeddings/oleObject34.bin"/><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image" Target="../media/image104.wmf"/><Relationship Id="rId10" Type="http://schemas.openxmlformats.org/officeDocument/2006/relationships/image" Target="../media/image98.wmf"/><Relationship Id="rId19" Type="http://schemas.openxmlformats.org/officeDocument/2006/relationships/oleObject" Target="../embeddings/oleObject31.bin"/><Relationship Id="rId4" Type="http://schemas.openxmlformats.org/officeDocument/2006/relationships/image" Target="../media/image2.png"/><Relationship Id="rId9" Type="http://schemas.openxmlformats.org/officeDocument/2006/relationships/oleObject" Target="../embeddings/oleObject26.bin"/><Relationship Id="rId14" Type="http://schemas.openxmlformats.org/officeDocument/2006/relationships/image" Target="../media/image100.wmf"/><Relationship Id="rId22" Type="http://schemas.openxmlformats.org/officeDocument/2006/relationships/oleObject" Target="../embeddings/oleObject33.bin"/></Relationships>
</file>

<file path=ppt/slides/_rels/slide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package" Target="../embeddings/Microsoft_Word_Macro-Enabled_Document2.docm"/><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package" Target="../embeddings/Microsoft_Word_Macro-Enabled_Document1.docm"/><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94.wmf"/><Relationship Id="rId3" Type="http://schemas.openxmlformats.org/officeDocument/2006/relationships/image" Target="../media/image1.png"/><Relationship Id="rId7" Type="http://schemas.openxmlformats.org/officeDocument/2006/relationships/image" Target="../media/image106.wmf"/><Relationship Id="rId12" Type="http://schemas.openxmlformats.org/officeDocument/2006/relationships/oleObject" Target="../embeddings/oleObject39.bin"/><Relationship Id="rId2" Type="http://schemas.openxmlformats.org/officeDocument/2006/relationships/slideLayout" Target="../slideLayouts/slideLayout18.xml"/><Relationship Id="rId1" Type="http://schemas.openxmlformats.org/officeDocument/2006/relationships/vmlDrawing" Target="../drawings/vmlDrawing37.vml"/><Relationship Id="rId6" Type="http://schemas.openxmlformats.org/officeDocument/2006/relationships/oleObject" Target="../embeddings/oleObject36.bin"/><Relationship Id="rId11" Type="http://schemas.openxmlformats.org/officeDocument/2006/relationships/image" Target="../media/image93.wmf"/><Relationship Id="rId5" Type="http://schemas.openxmlformats.org/officeDocument/2006/relationships/image" Target="../media/image105.wmf"/><Relationship Id="rId15" Type="http://schemas.openxmlformats.org/officeDocument/2006/relationships/image" Target="../media/image95.e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107.wmf"/><Relationship Id="rId14" Type="http://schemas.openxmlformats.org/officeDocument/2006/relationships/oleObject" Target="../embeddings/oleObject40.bin"/></Relationships>
</file>

<file path=ppt/slides/_rels/slide51.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png"/><Relationship Id="rId7" Type="http://schemas.openxmlformats.org/officeDocument/2006/relationships/oleObject" Target="../embeddings/oleObject42.bin"/><Relationship Id="rId2" Type="http://schemas.openxmlformats.org/officeDocument/2006/relationships/slideLayout" Target="../slideLayouts/slideLayout18.xml"/><Relationship Id="rId1" Type="http://schemas.openxmlformats.org/officeDocument/2006/relationships/vmlDrawing" Target="../drawings/vmlDrawing38.vml"/><Relationship Id="rId6" Type="http://schemas.openxmlformats.org/officeDocument/2006/relationships/image" Target="../media/image108.wmf"/><Relationship Id="rId11" Type="http://schemas.openxmlformats.org/officeDocument/2006/relationships/image" Target="../media/image410.png"/><Relationship Id="rId5" Type="http://schemas.openxmlformats.org/officeDocument/2006/relationships/oleObject" Target="../embeddings/oleObject41.bin"/><Relationship Id="rId10" Type="http://schemas.openxmlformats.org/officeDocument/2006/relationships/image" Target="../media/image110.wmf"/><Relationship Id="rId4" Type="http://schemas.openxmlformats.org/officeDocument/2006/relationships/image" Target="../media/image2.png"/><Relationship Id="rId9" Type="http://schemas.openxmlformats.org/officeDocument/2006/relationships/oleObject" Target="../embeddings/oleObject43.bin"/></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vmlDrawing" Target="../drawings/vmlDrawing39.vml"/><Relationship Id="rId6" Type="http://schemas.openxmlformats.org/officeDocument/2006/relationships/image" Target="../media/image111.wmf"/><Relationship Id="rId5" Type="http://schemas.openxmlformats.org/officeDocument/2006/relationships/oleObject" Target="../embeddings/oleObject44.bin"/><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49.bin"/><Relationship Id="rId3" Type="http://schemas.openxmlformats.org/officeDocument/2006/relationships/image" Target="../media/image1.png"/><Relationship Id="rId7" Type="http://schemas.openxmlformats.org/officeDocument/2006/relationships/oleObject" Target="../embeddings/oleObject46.bin"/><Relationship Id="rId12" Type="http://schemas.openxmlformats.org/officeDocument/2006/relationships/image" Target="../media/image115.wmf"/><Relationship Id="rId2" Type="http://schemas.openxmlformats.org/officeDocument/2006/relationships/slideLayout" Target="../slideLayouts/slideLayout18.xml"/><Relationship Id="rId1" Type="http://schemas.openxmlformats.org/officeDocument/2006/relationships/vmlDrawing" Target="../drawings/vmlDrawing40.vml"/><Relationship Id="rId6" Type="http://schemas.openxmlformats.org/officeDocument/2006/relationships/image" Target="../media/image112.e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114.wmf"/><Relationship Id="rId4" Type="http://schemas.openxmlformats.org/officeDocument/2006/relationships/image" Target="../media/image2.png"/><Relationship Id="rId9" Type="http://schemas.openxmlformats.org/officeDocument/2006/relationships/oleObject" Target="../embeddings/oleObject47.bin"/><Relationship Id="rId14" Type="http://schemas.openxmlformats.org/officeDocument/2006/relationships/image" Target="../media/image116.wmf"/></Relationships>
</file>

<file path=ppt/slides/_rels/slide54.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png"/><Relationship Id="rId7" Type="http://schemas.openxmlformats.org/officeDocument/2006/relationships/oleObject" Target="../embeddings/oleObject50.bin"/><Relationship Id="rId2" Type="http://schemas.openxmlformats.org/officeDocument/2006/relationships/slideLayout" Target="../slideLayouts/slideLayout18.xml"/><Relationship Id="rId1" Type="http://schemas.openxmlformats.org/officeDocument/2006/relationships/vmlDrawing" Target="../drawings/vmlDrawing41.vml"/><Relationship Id="rId6" Type="http://schemas.openxmlformats.org/officeDocument/2006/relationships/image" Target="../media/image112.emf"/><Relationship Id="rId5" Type="http://schemas.openxmlformats.org/officeDocument/2006/relationships/oleObject" Target="../embeddings/oleObject45.bin"/><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png"/><Relationship Id="rId7" Type="http://schemas.openxmlformats.org/officeDocument/2006/relationships/package" Target="../embeddings/Microsoft_Word_Macro-Enabled_Document43.docm"/><Relationship Id="rId2" Type="http://schemas.openxmlformats.org/officeDocument/2006/relationships/slideLayout" Target="../slideLayouts/slideLayout13.xml"/><Relationship Id="rId1" Type="http://schemas.openxmlformats.org/officeDocument/2006/relationships/vmlDrawing" Target="../drawings/vmlDrawing42.vml"/><Relationship Id="rId6" Type="http://schemas.openxmlformats.org/officeDocument/2006/relationships/image" Target="../media/image118.emf"/><Relationship Id="rId5" Type="http://schemas.openxmlformats.org/officeDocument/2006/relationships/package" Target="../embeddings/Microsoft_Word_Macro-Enabled_Document42.docm"/><Relationship Id="rId10" Type="http://schemas.openxmlformats.org/officeDocument/2006/relationships/image" Target="../media/image120.emf"/><Relationship Id="rId4" Type="http://schemas.openxmlformats.org/officeDocument/2006/relationships/image" Target="../media/image2.png"/><Relationship Id="rId9" Type="http://schemas.openxmlformats.org/officeDocument/2006/relationships/package" Target="../embeddings/Microsoft_Word_Macro-Enabled_Document44.docm"/></Relationships>
</file>

<file path=ppt/slides/_rels/slide56.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png"/><Relationship Id="rId7" Type="http://schemas.openxmlformats.org/officeDocument/2006/relationships/package" Target="../embeddings/Microsoft_Word_Macro-Enabled_Document46.docm"/><Relationship Id="rId2" Type="http://schemas.openxmlformats.org/officeDocument/2006/relationships/slideLayout" Target="../slideLayouts/slideLayout13.xml"/><Relationship Id="rId1" Type="http://schemas.openxmlformats.org/officeDocument/2006/relationships/vmlDrawing" Target="../drawings/vmlDrawing43.vml"/><Relationship Id="rId6" Type="http://schemas.openxmlformats.org/officeDocument/2006/relationships/image" Target="../media/image121.emf"/><Relationship Id="rId5" Type="http://schemas.openxmlformats.org/officeDocument/2006/relationships/package" Target="../embeddings/Microsoft_Word_Macro-Enabled_Document45.docm"/><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oleObject" Target="../embeddings/oleObject55.bin"/><Relationship Id="rId3" Type="http://schemas.openxmlformats.org/officeDocument/2006/relationships/image" Target="../media/image1.png"/><Relationship Id="rId7" Type="http://schemas.openxmlformats.org/officeDocument/2006/relationships/oleObject" Target="../embeddings/oleObject52.bin"/><Relationship Id="rId12" Type="http://schemas.openxmlformats.org/officeDocument/2006/relationships/image" Target="../media/image127.wmf"/><Relationship Id="rId2" Type="http://schemas.openxmlformats.org/officeDocument/2006/relationships/slideLayout" Target="../slideLayouts/slideLayout18.xml"/><Relationship Id="rId16" Type="http://schemas.openxmlformats.org/officeDocument/2006/relationships/image" Target="../media/image129.wmf"/><Relationship Id="rId1" Type="http://schemas.openxmlformats.org/officeDocument/2006/relationships/vmlDrawing" Target="../drawings/vmlDrawing44.vml"/><Relationship Id="rId6" Type="http://schemas.openxmlformats.org/officeDocument/2006/relationships/image" Target="../media/image124.e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oleObject" Target="../embeddings/oleObject56.bin"/><Relationship Id="rId10" Type="http://schemas.openxmlformats.org/officeDocument/2006/relationships/image" Target="../media/image126.wmf"/><Relationship Id="rId4" Type="http://schemas.openxmlformats.org/officeDocument/2006/relationships/image" Target="../media/image2.png"/><Relationship Id="rId9" Type="http://schemas.openxmlformats.org/officeDocument/2006/relationships/oleObject" Target="../embeddings/oleObject53.bin"/><Relationship Id="rId14" Type="http://schemas.openxmlformats.org/officeDocument/2006/relationships/image" Target="../media/image128.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82.wmf"/><Relationship Id="rId18" Type="http://schemas.openxmlformats.org/officeDocument/2006/relationships/oleObject" Target="../embeddings/oleObject61.bin"/><Relationship Id="rId3" Type="http://schemas.openxmlformats.org/officeDocument/2006/relationships/oleObject" Target="../embeddings/oleObject57.bin"/><Relationship Id="rId21" Type="http://schemas.openxmlformats.org/officeDocument/2006/relationships/oleObject" Target="../embeddings/oleObject62.bin"/><Relationship Id="rId7" Type="http://schemas.openxmlformats.org/officeDocument/2006/relationships/image" Target="../media/image131.png"/><Relationship Id="rId12" Type="http://schemas.openxmlformats.org/officeDocument/2006/relationships/oleObject" Target="../embeddings/oleObject60.bin"/><Relationship Id="rId17" Type="http://schemas.openxmlformats.org/officeDocument/2006/relationships/image" Target="../media/image132.wmf"/><Relationship Id="rId2" Type="http://schemas.openxmlformats.org/officeDocument/2006/relationships/slideLayout" Target="../slideLayouts/slideLayout18.xml"/><Relationship Id="rId16" Type="http://schemas.openxmlformats.org/officeDocument/2006/relationships/oleObject" Target="../embeddings/oleObject61.bin"/><Relationship Id="rId20" Type="http://schemas.openxmlformats.org/officeDocument/2006/relationships/oleObject" Target="../embeddings/oleObject62.bin"/><Relationship Id="rId1" Type="http://schemas.openxmlformats.org/officeDocument/2006/relationships/vmlDrawing" Target="../drawings/vmlDrawing45.vml"/><Relationship Id="rId6" Type="http://schemas.openxmlformats.org/officeDocument/2006/relationships/image" Target="../media/image130.wmf"/><Relationship Id="rId11" Type="http://schemas.openxmlformats.org/officeDocument/2006/relationships/image" Target="../media/image131.wmf"/><Relationship Id="rId5" Type="http://schemas.openxmlformats.org/officeDocument/2006/relationships/oleObject" Target="../embeddings/oleObject58.bin"/><Relationship Id="rId15" Type="http://schemas.openxmlformats.org/officeDocument/2006/relationships/image" Target="../media/image82.wmf"/><Relationship Id="rId10" Type="http://schemas.openxmlformats.org/officeDocument/2006/relationships/oleObject" Target="../embeddings/oleObject59.bin"/><Relationship Id="rId19" Type="http://schemas.openxmlformats.org/officeDocument/2006/relationships/image" Target="../media/image132.wmf"/><Relationship Id="rId4" Type="http://schemas.openxmlformats.org/officeDocument/2006/relationships/image" Target="../media/image125.wmf"/><Relationship Id="rId9" Type="http://schemas.openxmlformats.org/officeDocument/2006/relationships/image" Target="../media/image131.wmf"/><Relationship Id="rId14" Type="http://schemas.openxmlformats.org/officeDocument/2006/relationships/oleObject" Target="../embeddings/oleObject60.bin"/><Relationship Id="rId22" Type="http://schemas.openxmlformats.org/officeDocument/2006/relationships/image" Target="../media/image133.wmf"/></Relationships>
</file>

<file path=ppt/slides/_rels/slide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png"/><Relationship Id="rId7" Type="http://schemas.openxmlformats.org/officeDocument/2006/relationships/package" Target="../embeddings/Microsoft_Word_Macro-Enabled_Document4.docm"/><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package" Target="../embeddings/Microsoft_Word_Macro-Enabled_Document3.docm"/><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png"/><Relationship Id="rId1" Type="http://schemas.openxmlformats.org/officeDocument/2006/relationships/slideLayout" Target="../slideLayouts/slideLayout18.xml"/><Relationship Id="rId5" Type="http://schemas.openxmlformats.org/officeDocument/2006/relationships/image" Target="../media/image137.png"/><Relationship Id="rId4" Type="http://schemas.openxmlformats.org/officeDocument/2006/relationships/image" Target="../media/image136.png"/></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142.wmf"/><Relationship Id="rId3" Type="http://schemas.openxmlformats.org/officeDocument/2006/relationships/image" Target="../media/image2.png"/><Relationship Id="rId7" Type="http://schemas.openxmlformats.org/officeDocument/2006/relationships/image" Target="../media/image139.wmf"/><Relationship Id="rId12" Type="http://schemas.openxmlformats.org/officeDocument/2006/relationships/oleObject" Target="../embeddings/oleObject67.bin"/><Relationship Id="rId2" Type="http://schemas.openxmlformats.org/officeDocument/2006/relationships/slideLayout" Target="../slideLayouts/slideLayout18.xml"/><Relationship Id="rId1" Type="http://schemas.openxmlformats.org/officeDocument/2006/relationships/vmlDrawing" Target="../drawings/vmlDrawing46.vml"/><Relationship Id="rId6" Type="http://schemas.openxmlformats.org/officeDocument/2006/relationships/oleObject" Target="../embeddings/oleObject64.bin"/><Relationship Id="rId11" Type="http://schemas.openxmlformats.org/officeDocument/2006/relationships/image" Target="../media/image141.wmf"/><Relationship Id="rId5" Type="http://schemas.openxmlformats.org/officeDocument/2006/relationships/image" Target="../media/image138.wmf"/><Relationship Id="rId15" Type="http://schemas.openxmlformats.org/officeDocument/2006/relationships/image" Target="../media/image71.e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140.wmf"/><Relationship Id="rId14" Type="http://schemas.openxmlformats.org/officeDocument/2006/relationships/oleObject" Target="../embeddings/oleObject7.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image" Target="../media/image147.emf"/><Relationship Id="rId7" Type="http://schemas.openxmlformats.org/officeDocument/2006/relationships/image" Target="../media/image144.wmf"/><Relationship Id="rId2" Type="http://schemas.openxmlformats.org/officeDocument/2006/relationships/slideLayout" Target="../slideLayouts/slideLayout18.xml"/><Relationship Id="rId1" Type="http://schemas.openxmlformats.org/officeDocument/2006/relationships/vmlDrawing" Target="../drawings/vmlDrawing47.vml"/><Relationship Id="rId6" Type="http://schemas.openxmlformats.org/officeDocument/2006/relationships/oleObject" Target="../embeddings/oleObject69.bin"/><Relationship Id="rId11" Type="http://schemas.openxmlformats.org/officeDocument/2006/relationships/image" Target="../media/image146.wmf"/><Relationship Id="rId5" Type="http://schemas.openxmlformats.org/officeDocument/2006/relationships/image" Target="../media/image143.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145.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18.xml"/><Relationship Id="rId1" Type="http://schemas.openxmlformats.org/officeDocument/2006/relationships/vmlDrawing" Target="../drawings/vmlDrawing48.vml"/><Relationship Id="rId6" Type="http://schemas.openxmlformats.org/officeDocument/2006/relationships/image" Target="../media/image149.wmf"/><Relationship Id="rId5" Type="http://schemas.openxmlformats.org/officeDocument/2006/relationships/oleObject" Target="../embeddings/oleObject73.bin"/><Relationship Id="rId4" Type="http://schemas.openxmlformats.org/officeDocument/2006/relationships/image" Target="../media/image148.wmf"/></Relationships>
</file>

<file path=ppt/slides/_rels/slide64.xml.rels><?xml version="1.0" encoding="UTF-8" standalone="yes"?>
<Relationships xmlns="http://schemas.openxmlformats.org/package/2006/relationships"><Relationship Id="rId8" Type="http://schemas.openxmlformats.org/officeDocument/2006/relationships/image" Target="../media/image152.wmf"/><Relationship Id="rId13" Type="http://schemas.openxmlformats.org/officeDocument/2006/relationships/oleObject" Target="../embeddings/oleObject78.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153.wmf"/><Relationship Id="rId2" Type="http://schemas.openxmlformats.org/officeDocument/2006/relationships/slideLayout" Target="../slideLayouts/slideLayout18.xml"/><Relationship Id="rId1" Type="http://schemas.openxmlformats.org/officeDocument/2006/relationships/vmlDrawing" Target="../drawings/vmlDrawing49.vml"/><Relationship Id="rId6" Type="http://schemas.openxmlformats.org/officeDocument/2006/relationships/image" Target="../media/image151.wmf"/><Relationship Id="rId11" Type="http://schemas.openxmlformats.org/officeDocument/2006/relationships/oleObject" Target="../embeddings/oleObject77.bin"/><Relationship Id="rId5" Type="http://schemas.openxmlformats.org/officeDocument/2006/relationships/oleObject" Target="../embeddings/oleObject75.bin"/><Relationship Id="rId15" Type="http://schemas.openxmlformats.org/officeDocument/2006/relationships/image" Target="../media/image158.png"/><Relationship Id="rId10" Type="http://schemas.openxmlformats.org/officeDocument/2006/relationships/image" Target="../media/image155.png"/><Relationship Id="rId4" Type="http://schemas.openxmlformats.org/officeDocument/2006/relationships/image" Target="../media/image150.emf"/><Relationship Id="rId9" Type="http://schemas.openxmlformats.org/officeDocument/2006/relationships/image" Target="../media/image154.png"/><Relationship Id="rId14" Type="http://schemas.openxmlformats.org/officeDocument/2006/relationships/image" Target="../media/image154.wmf"/></Relationships>
</file>

<file path=ppt/slides/_rels/slide65.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18.xml"/><Relationship Id="rId1" Type="http://schemas.openxmlformats.org/officeDocument/2006/relationships/vmlDrawing" Target="../drawings/vmlDrawing50.vml"/><Relationship Id="rId6" Type="http://schemas.openxmlformats.org/officeDocument/2006/relationships/image" Target="../media/image156.wmf"/><Relationship Id="rId5" Type="http://schemas.openxmlformats.org/officeDocument/2006/relationships/oleObject" Target="../embeddings/oleObject80.bin"/><Relationship Id="rId4" Type="http://schemas.openxmlformats.org/officeDocument/2006/relationships/image" Target="../media/image155.emf"/></Relationships>
</file>

<file path=ppt/slides/_rels/slide66.xml.rels><?xml version="1.0" encoding="UTF-8" standalone="yes"?>
<Relationships xmlns="http://schemas.openxmlformats.org/package/2006/relationships"><Relationship Id="rId8" Type="http://schemas.openxmlformats.org/officeDocument/2006/relationships/image" Target="../media/image160.wmf"/><Relationship Id="rId13" Type="http://schemas.openxmlformats.org/officeDocument/2006/relationships/oleObject" Target="../embeddings/oleObject87.bin"/><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162.wmf"/><Relationship Id="rId2" Type="http://schemas.openxmlformats.org/officeDocument/2006/relationships/slideLayout" Target="../slideLayouts/slideLayout18.xml"/><Relationship Id="rId1" Type="http://schemas.openxmlformats.org/officeDocument/2006/relationships/vmlDrawing" Target="../drawings/vmlDrawing51.vml"/><Relationship Id="rId6" Type="http://schemas.openxmlformats.org/officeDocument/2006/relationships/image" Target="../media/image159.emf"/><Relationship Id="rId11" Type="http://schemas.openxmlformats.org/officeDocument/2006/relationships/oleObject" Target="../embeddings/oleObject86.bin"/><Relationship Id="rId5" Type="http://schemas.openxmlformats.org/officeDocument/2006/relationships/oleObject" Target="../embeddings/oleObject83.bin"/><Relationship Id="rId10" Type="http://schemas.openxmlformats.org/officeDocument/2006/relationships/image" Target="../media/image161.wmf"/><Relationship Id="rId4" Type="http://schemas.openxmlformats.org/officeDocument/2006/relationships/image" Target="../media/image158.wmf"/><Relationship Id="rId9" Type="http://schemas.openxmlformats.org/officeDocument/2006/relationships/oleObject" Target="../embeddings/oleObject85.bin"/><Relationship Id="rId14" Type="http://schemas.openxmlformats.org/officeDocument/2006/relationships/image" Target="../media/image163.wmf"/></Relationships>
</file>

<file path=ppt/slides/_rels/slide67.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18.xml"/><Relationship Id="rId1" Type="http://schemas.openxmlformats.org/officeDocument/2006/relationships/vmlDrawing" Target="../drawings/vmlDrawing52.vml"/><Relationship Id="rId6" Type="http://schemas.openxmlformats.org/officeDocument/2006/relationships/image" Target="../media/image165.wmf"/><Relationship Id="rId5" Type="http://schemas.openxmlformats.org/officeDocument/2006/relationships/oleObject" Target="../embeddings/oleObject89.bin"/><Relationship Id="rId4" Type="http://schemas.openxmlformats.org/officeDocument/2006/relationships/image" Target="../media/image164.wmf"/></Relationships>
</file>

<file path=ppt/slides/_rels/slide68.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oleObject" Target="../embeddings/oleObject96.bin"/><Relationship Id="rId3" Type="http://schemas.openxmlformats.org/officeDocument/2006/relationships/oleObject" Target="../embeddings/oleObject91.bin"/><Relationship Id="rId7" Type="http://schemas.openxmlformats.org/officeDocument/2006/relationships/oleObject" Target="../embeddings/oleObject93.bin"/><Relationship Id="rId12" Type="http://schemas.openxmlformats.org/officeDocument/2006/relationships/image" Target="../media/image166.wmf"/><Relationship Id="rId2" Type="http://schemas.openxmlformats.org/officeDocument/2006/relationships/slideLayout" Target="../slideLayouts/slideLayout18.xml"/><Relationship Id="rId1" Type="http://schemas.openxmlformats.org/officeDocument/2006/relationships/vmlDrawing" Target="../drawings/vmlDrawing53.vml"/><Relationship Id="rId6" Type="http://schemas.openxmlformats.org/officeDocument/2006/relationships/image" Target="../media/image168.wmf"/><Relationship Id="rId11" Type="http://schemas.openxmlformats.org/officeDocument/2006/relationships/oleObject" Target="../embeddings/oleObject95.bin"/><Relationship Id="rId5" Type="http://schemas.openxmlformats.org/officeDocument/2006/relationships/oleObject" Target="../embeddings/oleObject92.bin"/><Relationship Id="rId10" Type="http://schemas.openxmlformats.org/officeDocument/2006/relationships/image" Target="../media/image170.wmf"/><Relationship Id="rId4" Type="http://schemas.openxmlformats.org/officeDocument/2006/relationships/image" Target="../media/image167.wmf"/><Relationship Id="rId9" Type="http://schemas.openxmlformats.org/officeDocument/2006/relationships/oleObject" Target="../embeddings/oleObject94.bin"/><Relationship Id="rId14" Type="http://schemas.openxmlformats.org/officeDocument/2006/relationships/image" Target="../media/image161.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8.xml"/><Relationship Id="rId1" Type="http://schemas.openxmlformats.org/officeDocument/2006/relationships/vmlDrawing" Target="../drawings/vmlDrawing54.v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1.w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package" Target="../embeddings/Microsoft_Word_Macro-Enabled_Document5.docm"/><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oleObject" Target="../embeddings/oleObject100.bin"/><Relationship Id="rId18" Type="http://schemas.openxmlformats.org/officeDocument/2006/relationships/oleObject" Target="../embeddings/oleObject101.bin"/><Relationship Id="rId3" Type="http://schemas.openxmlformats.org/officeDocument/2006/relationships/image" Target="../media/image52.png"/><Relationship Id="rId12" Type="http://schemas.openxmlformats.org/officeDocument/2006/relationships/image" Target="../media/image173.wmf"/><Relationship Id="rId17" Type="http://schemas.openxmlformats.org/officeDocument/2006/relationships/image" Target="../media/image175.wmf"/><Relationship Id="rId2" Type="http://schemas.openxmlformats.org/officeDocument/2006/relationships/slideLayout" Target="../slideLayouts/slideLayout18.xml"/><Relationship Id="rId16" Type="http://schemas.openxmlformats.org/officeDocument/2006/relationships/oleObject" Target="../embeddings/oleObject101.bin"/><Relationship Id="rId1" Type="http://schemas.openxmlformats.org/officeDocument/2006/relationships/vmlDrawing" Target="../drawings/vmlDrawing55.vml"/><Relationship Id="rId11" Type="http://schemas.openxmlformats.org/officeDocument/2006/relationships/oleObject" Target="../embeddings/oleObject99.bin"/><Relationship Id="rId5" Type="http://schemas.openxmlformats.org/officeDocument/2006/relationships/image" Target="../media/image54.png"/><Relationship Id="rId15" Type="http://schemas.openxmlformats.org/officeDocument/2006/relationships/image" Target="../media/image17.png"/><Relationship Id="rId10" Type="http://schemas.openxmlformats.org/officeDocument/2006/relationships/image" Target="../media/image172.wmf"/><Relationship Id="rId19" Type="http://schemas.openxmlformats.org/officeDocument/2006/relationships/image" Target="../media/image175.wmf"/><Relationship Id="rId4" Type="http://schemas.openxmlformats.org/officeDocument/2006/relationships/image" Target="../media/image53.png"/><Relationship Id="rId9" Type="http://schemas.openxmlformats.org/officeDocument/2006/relationships/oleObject" Target="../embeddings/oleObject98.bin"/><Relationship Id="rId14" Type="http://schemas.openxmlformats.org/officeDocument/2006/relationships/image" Target="../media/image174.wmf"/></Relationships>
</file>

<file path=ppt/slides/_rels/slide71.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4.png"/><Relationship Id="rId2" Type="http://schemas.openxmlformats.org/officeDocument/2006/relationships/slideLayout" Target="../slideLayouts/slideLayout18.xml"/><Relationship Id="rId1" Type="http://schemas.openxmlformats.org/officeDocument/2006/relationships/vmlDrawing" Target="../drawings/vmlDrawing56.vml"/><Relationship Id="rId6" Type="http://schemas.openxmlformats.org/officeDocument/2006/relationships/image" Target="../media/image170.wmf"/><Relationship Id="rId5" Type="http://schemas.openxmlformats.org/officeDocument/2006/relationships/oleObject" Target="../embeddings/oleObject94.bin"/><Relationship Id="rId4" Type="http://schemas.openxmlformats.org/officeDocument/2006/relationships/image" Target="../media/image18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png"/><Relationship Id="rId7" Type="http://schemas.openxmlformats.org/officeDocument/2006/relationships/package" Target="../embeddings/Microsoft_Word_Macro-Enabled_Document7.docm"/><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package" Target="../embeddings/Microsoft_Word_Macro-Enabled_Document6.docm"/><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png"/><Relationship Id="rId7" Type="http://schemas.openxmlformats.org/officeDocument/2006/relationships/package" Target="../embeddings/Microsoft_Word_Macro-Enabled_Document9.docm"/><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package" Target="../embeddings/Microsoft_Word_Macro-Enabled_Document8.docm"/><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803080" y="1094470"/>
            <a:ext cx="7269837" cy="4348389"/>
            <a:chOff x="2803078" y="1094468"/>
            <a:chExt cx="7269837" cy="4348389"/>
          </a:xfrm>
        </p:grpSpPr>
        <p:sp>
          <p:nvSpPr>
            <p:cNvPr id="4" name="圆角矩形 3"/>
            <p:cNvSpPr/>
            <p:nvPr/>
          </p:nvSpPr>
          <p:spPr>
            <a:xfrm>
              <a:off x="4760687" y="1872343"/>
              <a:ext cx="5312228" cy="283028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5428347" y="2317990"/>
              <a:ext cx="4020458" cy="1938992"/>
            </a:xfrm>
            <a:prstGeom prst="rect">
              <a:avLst/>
            </a:prstGeom>
            <a:noFill/>
          </p:spPr>
          <p:txBody>
            <a:bodyPr wrap="square" rtlCol="0">
              <a:spAutoFit/>
            </a:bodyPr>
            <a:lstStyle/>
            <a:p>
              <a:pPr algn="ctr"/>
              <a:r>
                <a:rPr lang="zh-CN" altLang="en-US" sz="6000" dirty="0">
                  <a:latin typeface="华文行楷" panose="02010800040101010101" pitchFamily="2" charset="-122"/>
                  <a:ea typeface="华文行楷" panose="02010800040101010101" pitchFamily="2" charset="-122"/>
                </a:rPr>
                <a:t>工业机器人</a:t>
              </a:r>
              <a:endParaRPr lang="en-US" altLang="zh-CN" sz="6000" dirty="0">
                <a:latin typeface="华文行楷" panose="02010800040101010101" pitchFamily="2" charset="-122"/>
                <a:ea typeface="华文行楷" panose="02010800040101010101" pitchFamily="2" charset="-122"/>
              </a:endParaRPr>
            </a:p>
            <a:p>
              <a:pPr algn="ctr"/>
              <a:r>
                <a:rPr lang="zh-CN" altLang="en-US" sz="6000" dirty="0">
                  <a:latin typeface="华文行楷" panose="02010800040101010101" pitchFamily="2" charset="-122"/>
                  <a:ea typeface="华文行楷" panose="02010800040101010101" pitchFamily="2" charset="-122"/>
                </a:rPr>
                <a:t>技术基础</a:t>
              </a:r>
            </a:p>
          </p:txBody>
        </p:sp>
        <p:pic>
          <p:nvPicPr>
            <p:cNvPr id="1026" name="Picture 2" descr="C:\Users\user\Desktop\103452hw5rpuaia5f5lf11.jpeg"/>
            <p:cNvPicPr>
              <a:picLocks noChangeAspect="1" noChangeArrowheads="1"/>
            </p:cNvPicPr>
            <p:nvPr/>
          </p:nvPicPr>
          <p:blipFill rotWithShape="1">
            <a:blip r:embed="rId2">
              <a:extLst>
                <a:ext uri="{28A0092B-C50C-407E-A947-70E740481C1C}">
                  <a14:useLocalDpi xmlns:a14="http://schemas.microsoft.com/office/drawing/2010/main" val="0"/>
                </a:ext>
              </a:extLst>
            </a:blip>
            <a:srcRect r="10312" b="7795"/>
            <a:stretch>
              <a:fillRect/>
            </a:stretch>
          </p:blipFill>
          <p:spPr bwMode="auto">
            <a:xfrm>
              <a:off x="2803078" y="1094468"/>
              <a:ext cx="2480117" cy="4348389"/>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980754" y="704333"/>
            <a:ext cx="1885453"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9）单位矩阵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420914" y="1165998"/>
          <a:ext cx="18079363" cy="2721398"/>
        </p:xfrm>
        <a:graphic>
          <a:graphicData uri="http://schemas.openxmlformats.org/presentationml/2006/ole">
            <mc:AlternateContent xmlns:mc="http://schemas.openxmlformats.org/markup-compatibility/2006">
              <mc:Choice xmlns:v="urn:schemas-microsoft-com:vml" Requires="v">
                <p:oleObj spid="_x0000_s7172" name="启用了宏的模板" r:id="rId5" imgW="8177530" imgH="1231900" progId="Word.DocumentMacroEnabled.12">
                  <p:embed/>
                </p:oleObj>
              </mc:Choice>
              <mc:Fallback>
                <p:oleObj name="启用了宏的模板" r:id="rId5" imgW="8177530" imgH="1231900" progId="Word.DocumentMacroEnabled.12">
                  <p:embed/>
                  <p:pic>
                    <p:nvPicPr>
                      <p:cNvPr id="0" name="图片 12299"/>
                      <p:cNvPicPr/>
                      <p:nvPr/>
                    </p:nvPicPr>
                    <p:blipFill>
                      <a:blip r:embed="rId6"/>
                      <a:stretch>
                        <a:fillRect/>
                      </a:stretch>
                    </p:blipFill>
                    <p:spPr>
                      <a:xfrm>
                        <a:off x="420914" y="1165998"/>
                        <a:ext cx="18079363" cy="2721398"/>
                      </a:xfrm>
                      <a:prstGeom prst="rect">
                        <a:avLst/>
                      </a:prstGeom>
                    </p:spPr>
                  </p:pic>
                </p:oleObj>
              </mc:Fallback>
            </mc:AlternateContent>
          </a:graphicData>
        </a:graphic>
      </p:graphicFrame>
      <p:sp>
        <p:nvSpPr>
          <p:cNvPr id="4" name="矩形 3"/>
          <p:cNvSpPr/>
          <p:nvPr/>
        </p:nvSpPr>
        <p:spPr>
          <a:xfrm>
            <a:off x="1154925" y="3962049"/>
            <a:ext cx="9434285" cy="566309"/>
          </a:xfrm>
          <a:prstGeom prst="rect">
            <a:avLst/>
          </a:prstGeom>
          <a:solidFill>
            <a:schemeClr val="accent6">
              <a:lumMod val="60000"/>
              <a:lumOff val="40000"/>
            </a:schemeClr>
          </a:solidFill>
        </p:spPr>
        <p:txBody>
          <a:bodyPr wrap="square">
            <a:spAutoFit/>
          </a:bodyPr>
          <a:lstStyle/>
          <a:p>
            <a:pPr indent="457200">
              <a:lnSpc>
                <a:spcPct val="140000"/>
              </a:lnSpc>
            </a:pP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上三角矩阵、下三角矩阵、对角矩阵、数量矩阵、单位矩阵都是方阵。</a:t>
            </a:r>
          </a:p>
        </p:txBody>
      </p:sp>
      <p:grpSp>
        <p:nvGrpSpPr>
          <p:cNvPr id="5" name="组合 4"/>
          <p:cNvGrpSpPr/>
          <p:nvPr/>
        </p:nvGrpSpPr>
        <p:grpSpPr>
          <a:xfrm>
            <a:off x="980754" y="4899480"/>
            <a:ext cx="7027329" cy="1059408"/>
            <a:chOff x="980754" y="4899480"/>
            <a:chExt cx="7027329" cy="1059408"/>
          </a:xfrm>
        </p:grpSpPr>
        <p:sp>
          <p:nvSpPr>
            <p:cNvPr id="10" name="矩形 9"/>
            <p:cNvSpPr/>
            <p:nvPr/>
          </p:nvSpPr>
          <p:spPr>
            <a:xfrm>
              <a:off x="980754" y="4899480"/>
              <a:ext cx="2039341"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10）同型矩阵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1154925" y="5392579"/>
              <a:ext cx="6853158" cy="566309"/>
            </a:xfrm>
            <a:prstGeom prst="rect">
              <a:avLst/>
            </a:prstGeom>
          </p:spPr>
          <p:txBody>
            <a:bodyPr wrap="square">
              <a:spAutoFit/>
            </a:bodyPr>
            <a:lstStyle/>
            <a:p>
              <a:pPr indent="457200">
                <a:lnSpc>
                  <a:spcPct val="140000"/>
                </a:lnSpc>
              </a:pP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具有相同行数和相同列数的矩阵，称为同型矩阵。</a:t>
              </a:r>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矩形 3"/>
          <p:cNvSpPr/>
          <p:nvPr/>
        </p:nvSpPr>
        <p:spPr>
          <a:xfrm>
            <a:off x="941585" y="617249"/>
            <a:ext cx="2022348"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11）矩阵相等</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667660" y="1144501"/>
          <a:ext cx="17953945" cy="2077302"/>
        </p:xfrm>
        <a:graphic>
          <a:graphicData uri="http://schemas.openxmlformats.org/presentationml/2006/ole">
            <mc:AlternateContent xmlns:mc="http://schemas.openxmlformats.org/markup-compatibility/2006">
              <mc:Choice xmlns:v="urn:schemas-microsoft-com:vml" Requires="v">
                <p:oleObj spid="_x0000_s8198" name="启用了宏的模板" r:id="rId5" imgW="8177530" imgH="952500" progId="Word.DocumentMacroEnabled.12">
                  <p:embed/>
                </p:oleObj>
              </mc:Choice>
              <mc:Fallback>
                <p:oleObj name="启用了宏的模板" r:id="rId5" imgW="8177530" imgH="952500" progId="Word.DocumentMacroEnabled.12">
                  <p:embed/>
                  <p:pic>
                    <p:nvPicPr>
                      <p:cNvPr id="0" name="图片 13331"/>
                      <p:cNvPicPr/>
                      <p:nvPr/>
                    </p:nvPicPr>
                    <p:blipFill>
                      <a:blip r:embed="rId6"/>
                      <a:stretch>
                        <a:fillRect/>
                      </a:stretch>
                    </p:blipFill>
                    <p:spPr>
                      <a:xfrm>
                        <a:off x="667660" y="1144501"/>
                        <a:ext cx="17953945" cy="2077302"/>
                      </a:xfrm>
                      <a:prstGeom prst="rect">
                        <a:avLst/>
                      </a:prstGeom>
                    </p:spPr>
                  </p:pic>
                </p:oleObj>
              </mc:Fallback>
            </mc:AlternateContent>
          </a:graphicData>
        </a:graphic>
      </p:graphicFrame>
      <p:grpSp>
        <p:nvGrpSpPr>
          <p:cNvPr id="11" name="组合 10"/>
          <p:cNvGrpSpPr/>
          <p:nvPr/>
        </p:nvGrpSpPr>
        <p:grpSpPr>
          <a:xfrm>
            <a:off x="941585" y="3198167"/>
            <a:ext cx="17403644" cy="4163260"/>
            <a:chOff x="941585" y="3198167"/>
            <a:chExt cx="17403644" cy="4163260"/>
          </a:xfrm>
        </p:grpSpPr>
        <p:sp>
          <p:nvSpPr>
            <p:cNvPr id="6" name="矩形 5"/>
            <p:cNvSpPr/>
            <p:nvPr/>
          </p:nvSpPr>
          <p:spPr>
            <a:xfrm>
              <a:off x="941585" y="3198167"/>
              <a:ext cx="1729961"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12）负矩阵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0" name="对象 9"/>
            <p:cNvGraphicFramePr>
              <a:graphicFrameLocks noChangeAspect="1"/>
            </p:cNvGraphicFramePr>
            <p:nvPr/>
          </p:nvGraphicFramePr>
          <p:xfrm>
            <a:off x="985127" y="3717888"/>
            <a:ext cx="17360102" cy="3643539"/>
          </p:xfrm>
          <a:graphic>
            <a:graphicData uri="http://schemas.openxmlformats.org/presentationml/2006/ole">
              <mc:AlternateContent xmlns:mc="http://schemas.openxmlformats.org/markup-compatibility/2006">
                <mc:Choice xmlns:v="urn:schemas-microsoft-com:vml" Requires="v">
                  <p:oleObj spid="_x0000_s8199" name="启用了宏的模板" r:id="rId7" imgW="8151495" imgH="1717675" progId="Word.DocumentMacroEnabled.12">
                    <p:embed/>
                  </p:oleObj>
                </mc:Choice>
                <mc:Fallback>
                  <p:oleObj name="启用了宏的模板" r:id="rId7" imgW="8151495" imgH="1717675" progId="Word.DocumentMacroEnabled.12">
                    <p:embed/>
                    <p:pic>
                      <p:nvPicPr>
                        <p:cNvPr id="0" name="图片 13332"/>
                        <p:cNvPicPr/>
                        <p:nvPr/>
                      </p:nvPicPr>
                      <p:blipFill>
                        <a:blip r:embed="rId8"/>
                        <a:stretch>
                          <a:fillRect/>
                        </a:stretch>
                      </p:blipFill>
                      <p:spPr>
                        <a:xfrm>
                          <a:off x="985127" y="3717888"/>
                          <a:ext cx="17360102" cy="3643539"/>
                        </a:xfrm>
                        <a:prstGeom prst="rect">
                          <a:avLst/>
                        </a:prstGeom>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887763" y="703812"/>
            <a:ext cx="2693366"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3.1.2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矩阵的运算</a:t>
            </a:r>
          </a:p>
        </p:txBody>
      </p:sp>
      <p:sp>
        <p:nvSpPr>
          <p:cNvPr id="3" name="矩形 2"/>
          <p:cNvSpPr/>
          <p:nvPr/>
        </p:nvSpPr>
        <p:spPr>
          <a:xfrm>
            <a:off x="913882" y="1333301"/>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1．矩阵的加法</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3" name="对象 22"/>
          <p:cNvGraphicFramePr>
            <a:graphicFrameLocks noChangeAspect="1"/>
          </p:cNvGraphicFramePr>
          <p:nvPr/>
        </p:nvGraphicFramePr>
        <p:xfrm>
          <a:off x="595399" y="1993542"/>
          <a:ext cx="19387210" cy="4534254"/>
        </p:xfrm>
        <a:graphic>
          <a:graphicData uri="http://schemas.openxmlformats.org/presentationml/2006/ole">
            <mc:AlternateContent xmlns:mc="http://schemas.openxmlformats.org/markup-compatibility/2006">
              <mc:Choice xmlns:v="urn:schemas-microsoft-com:vml" Requires="v">
                <p:oleObj spid="_x0000_s9220" name="启用了宏的模板" r:id="rId5" imgW="8177530" imgH="1920240" progId="Word.DocumentMacroEnabled.12">
                  <p:embed/>
                </p:oleObj>
              </mc:Choice>
              <mc:Fallback>
                <p:oleObj name="启用了宏的模板" r:id="rId5" imgW="8177530" imgH="1920240" progId="Word.DocumentMacroEnabled.12">
                  <p:embed/>
                  <p:pic>
                    <p:nvPicPr>
                      <p:cNvPr id="0" name="图片 10265"/>
                      <p:cNvPicPr/>
                      <p:nvPr/>
                    </p:nvPicPr>
                    <p:blipFill>
                      <a:blip r:embed="rId6"/>
                      <a:stretch>
                        <a:fillRect/>
                      </a:stretch>
                    </p:blipFill>
                    <p:spPr>
                      <a:xfrm>
                        <a:off x="595399" y="1993542"/>
                        <a:ext cx="19387210" cy="4534254"/>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945859" y="1071434"/>
            <a:ext cx="3587842" cy="461665"/>
          </a:xfrm>
          <a:prstGeom prst="rect">
            <a:avLst/>
          </a:prstGeom>
        </p:spPr>
        <p:txBody>
          <a:bodyPr wrap="none">
            <a:spAutoFit/>
          </a:bodyPr>
          <a:lstStyle/>
          <a:p>
            <a:r>
              <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矩阵加法满足以下性质</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1001713" y="1770063"/>
          <a:ext cx="8229600" cy="2946400"/>
        </p:xfrm>
        <a:graphic>
          <a:graphicData uri="http://schemas.openxmlformats.org/presentationml/2006/ole">
            <mc:AlternateContent xmlns:mc="http://schemas.openxmlformats.org/markup-compatibility/2006">
              <mc:Choice xmlns:v="urn:schemas-microsoft-com:vml" Requires="v">
                <p:oleObj spid="_x0000_s10244" name="启用了宏的模板" r:id="rId5" imgW="3220720" imgH="1152525" progId="Word.DocumentMacroEnabled.12">
                  <p:embed/>
                </p:oleObj>
              </mc:Choice>
              <mc:Fallback>
                <p:oleObj name="启用了宏的模板" r:id="rId5" imgW="3220720" imgH="1152525" progId="Word.DocumentMacroEnabled.12">
                  <p:embed/>
                  <p:pic>
                    <p:nvPicPr>
                      <p:cNvPr id="0" name="图片 15369"/>
                      <p:cNvPicPr/>
                      <p:nvPr/>
                    </p:nvPicPr>
                    <p:blipFill>
                      <a:blip r:embed="rId6"/>
                      <a:stretch>
                        <a:fillRect/>
                      </a:stretch>
                    </p:blipFill>
                    <p:spPr>
                      <a:xfrm>
                        <a:off x="1001713" y="1770063"/>
                        <a:ext cx="8229600" cy="29464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1111175" y="763057"/>
            <a:ext cx="250421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2．数与矩阵相乘</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609599" y="1296876"/>
          <a:ext cx="16666033" cy="2628580"/>
        </p:xfrm>
        <a:graphic>
          <a:graphicData uri="http://schemas.openxmlformats.org/presentationml/2006/ole">
            <mc:AlternateContent xmlns:mc="http://schemas.openxmlformats.org/markup-compatibility/2006">
              <mc:Choice xmlns:v="urn:schemas-microsoft-com:vml" Requires="v">
                <p:oleObj spid="_x0000_s11270" name="启用了宏的模板" r:id="rId5" imgW="8177530" imgH="1291590" progId="Word.DocumentMacroEnabled.12">
                  <p:embed/>
                </p:oleObj>
              </mc:Choice>
              <mc:Fallback>
                <p:oleObj name="启用了宏的模板" r:id="rId5" imgW="8177530" imgH="1291590" progId="Word.DocumentMacroEnabled.12">
                  <p:embed/>
                  <p:pic>
                    <p:nvPicPr>
                      <p:cNvPr id="0" name="图片 16401"/>
                      <p:cNvPicPr/>
                      <p:nvPr/>
                    </p:nvPicPr>
                    <p:blipFill>
                      <a:blip r:embed="rId6"/>
                      <a:stretch>
                        <a:fillRect/>
                      </a:stretch>
                    </p:blipFill>
                    <p:spPr>
                      <a:xfrm>
                        <a:off x="609599" y="1296876"/>
                        <a:ext cx="16666033" cy="2628580"/>
                      </a:xfrm>
                      <a:prstGeom prst="rect">
                        <a:avLst/>
                      </a:prstGeom>
                    </p:spPr>
                  </p:pic>
                </p:oleObj>
              </mc:Fallback>
            </mc:AlternateContent>
          </a:graphicData>
        </a:graphic>
      </p:graphicFrame>
      <p:sp>
        <p:nvSpPr>
          <p:cNvPr id="4" name="矩形 3"/>
          <p:cNvSpPr/>
          <p:nvPr/>
        </p:nvSpPr>
        <p:spPr>
          <a:xfrm>
            <a:off x="1001369" y="3943777"/>
            <a:ext cx="3587842" cy="461665"/>
          </a:xfrm>
          <a:prstGeom prst="rect">
            <a:avLst/>
          </a:prstGeom>
        </p:spPr>
        <p:txBody>
          <a:bodyPr wrap="none">
            <a:spAutoFit/>
          </a:bodyPr>
          <a:lstStyle/>
          <a:p>
            <a:r>
              <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矩阵数乘满足以下性质</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1001369" y="4641876"/>
          <a:ext cx="8281123" cy="1773439"/>
        </p:xfrm>
        <a:graphic>
          <a:graphicData uri="http://schemas.openxmlformats.org/presentationml/2006/ole">
            <mc:AlternateContent xmlns:mc="http://schemas.openxmlformats.org/markup-compatibility/2006">
              <mc:Choice xmlns:v="urn:schemas-microsoft-com:vml" Requires="v">
                <p:oleObj spid="_x0000_s11271" name="启用了宏的模板" r:id="rId7" imgW="3512820" imgH="748030" progId="Word.DocumentMacroEnabled.12">
                  <p:embed/>
                </p:oleObj>
              </mc:Choice>
              <mc:Fallback>
                <p:oleObj name="启用了宏的模板" r:id="rId7" imgW="3512820" imgH="748030" progId="Word.DocumentMacroEnabled.12">
                  <p:embed/>
                  <p:pic>
                    <p:nvPicPr>
                      <p:cNvPr id="0" name="图片 16402"/>
                      <p:cNvPicPr/>
                      <p:nvPr/>
                    </p:nvPicPr>
                    <p:blipFill>
                      <a:blip r:embed="rId8"/>
                      <a:stretch>
                        <a:fillRect/>
                      </a:stretch>
                    </p:blipFill>
                    <p:spPr>
                      <a:xfrm>
                        <a:off x="1001369" y="4641876"/>
                        <a:ext cx="8281123" cy="1773439"/>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864537" y="940804"/>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3．矩阵的乘法</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864537" y="1438366"/>
          <a:ext cx="18162851" cy="1388175"/>
        </p:xfrm>
        <a:graphic>
          <a:graphicData uri="http://schemas.openxmlformats.org/presentationml/2006/ole">
            <mc:AlternateContent xmlns:mc="http://schemas.openxmlformats.org/markup-compatibility/2006">
              <mc:Choice xmlns:v="urn:schemas-microsoft-com:vml" Requires="v">
                <p:oleObj spid="_x0000_s12294" name="启用了宏的模板" r:id="rId5" imgW="8177530" imgH="627380" progId="Word.DocumentMacroEnabled.12">
                  <p:embed/>
                </p:oleObj>
              </mc:Choice>
              <mc:Fallback>
                <p:oleObj name="启用了宏的模板" r:id="rId5" imgW="8177530" imgH="627380" progId="Word.DocumentMacroEnabled.12">
                  <p:embed/>
                  <p:pic>
                    <p:nvPicPr>
                      <p:cNvPr id="0" name="图片 14359"/>
                      <p:cNvPicPr/>
                      <p:nvPr/>
                    </p:nvPicPr>
                    <p:blipFill>
                      <a:blip r:embed="rId6"/>
                      <a:stretch>
                        <a:fillRect/>
                      </a:stretch>
                    </p:blipFill>
                    <p:spPr>
                      <a:xfrm>
                        <a:off x="864537" y="1438366"/>
                        <a:ext cx="18162851" cy="1388175"/>
                      </a:xfrm>
                      <a:prstGeom prst="rect">
                        <a:avLst/>
                      </a:prstGeom>
                    </p:spPr>
                  </p:pic>
                </p:oleObj>
              </mc:Fallback>
            </mc:AlternateContent>
          </a:graphicData>
        </a:graphic>
      </p:graphicFrame>
      <p:pic>
        <p:nvPicPr>
          <p:cNvPr id="14338" name="Picture 2" descr="注意"/>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4537" y="3039034"/>
            <a:ext cx="2694608" cy="77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p:cNvGrpSpPr/>
          <p:nvPr/>
        </p:nvGrpSpPr>
        <p:grpSpPr>
          <a:xfrm>
            <a:off x="304800" y="4238171"/>
            <a:ext cx="16938625" cy="1321254"/>
            <a:chOff x="304800" y="4238171"/>
            <a:chExt cx="16938625" cy="1321254"/>
          </a:xfrm>
        </p:grpSpPr>
        <p:graphicFrame>
          <p:nvGraphicFramePr>
            <p:cNvPr id="10" name="对象 9"/>
            <p:cNvGraphicFramePr>
              <a:graphicFrameLocks noChangeAspect="1"/>
            </p:cNvGraphicFramePr>
            <p:nvPr/>
          </p:nvGraphicFramePr>
          <p:xfrm>
            <a:off x="304800" y="4252913"/>
            <a:ext cx="16938625" cy="1306512"/>
          </p:xfrm>
          <a:graphic>
            <a:graphicData uri="http://schemas.openxmlformats.org/presentationml/2006/ole">
              <mc:AlternateContent xmlns:mc="http://schemas.openxmlformats.org/markup-compatibility/2006">
                <mc:Choice xmlns:v="urn:schemas-microsoft-com:vml" Requires="v">
                  <p:oleObj spid="_x0000_s12295" name="启用了宏的模板" r:id="rId8" imgW="8179435" imgH="636270" progId="Word.DocumentMacroEnabled.12">
                    <p:embed/>
                  </p:oleObj>
                </mc:Choice>
                <mc:Fallback>
                  <p:oleObj name="启用了宏的模板" r:id="rId8" imgW="8179435" imgH="636270" progId="Word.DocumentMacroEnabled.12">
                    <p:embed/>
                    <p:pic>
                      <p:nvPicPr>
                        <p:cNvPr id="0" name="图片 14360"/>
                        <p:cNvPicPr/>
                        <p:nvPr/>
                      </p:nvPicPr>
                      <p:blipFill>
                        <a:blip r:embed="rId9"/>
                        <a:stretch>
                          <a:fillRect/>
                        </a:stretch>
                      </p:blipFill>
                      <p:spPr>
                        <a:xfrm>
                          <a:off x="304800" y="4252913"/>
                          <a:ext cx="16938625" cy="1306512"/>
                        </a:xfrm>
                        <a:prstGeom prst="rect">
                          <a:avLst/>
                        </a:prstGeom>
                      </p:spPr>
                    </p:pic>
                  </p:oleObj>
                </mc:Fallback>
              </mc:AlternateContent>
            </a:graphicData>
          </a:graphic>
        </p:graphicFrame>
        <p:sp>
          <p:nvSpPr>
            <p:cNvPr id="11" name="矩形 10"/>
            <p:cNvSpPr/>
            <p:nvPr/>
          </p:nvSpPr>
          <p:spPr>
            <a:xfrm>
              <a:off x="580571" y="4238171"/>
              <a:ext cx="9739086" cy="1291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2000"/>
                                        <p:tgtEl>
                                          <p:spTgt spid="14338"/>
                                        </p:tgtEl>
                                      </p:cBhvr>
                                    </p:animEffect>
                                    <p:anim calcmode="lin" valueType="num">
                                      <p:cBhvr>
                                        <p:cTn id="8" dur="2000" fill="hold"/>
                                        <p:tgtEl>
                                          <p:spTgt spid="14338"/>
                                        </p:tgtEl>
                                        <p:attrNameLst>
                                          <p:attrName>ppt_w</p:attrName>
                                        </p:attrNameLst>
                                      </p:cBhvr>
                                      <p:tavLst>
                                        <p:tav tm="0" fmla="#ppt_w*sin(2.5*pi*$)">
                                          <p:val>
                                            <p:fltVal val="0"/>
                                          </p:val>
                                        </p:tav>
                                        <p:tav tm="100000">
                                          <p:val>
                                            <p:fltVal val="1"/>
                                          </p:val>
                                        </p:tav>
                                      </p:tavLst>
                                    </p:anim>
                                    <p:anim calcmode="lin" valueType="num">
                                      <p:cBhvr>
                                        <p:cTn id="9" dur="2000" fill="hold"/>
                                        <p:tgtEl>
                                          <p:spTgt spid="1433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2" name="对象 1"/>
          <p:cNvGraphicFramePr>
            <a:graphicFrameLocks noChangeAspect="1"/>
          </p:cNvGraphicFramePr>
          <p:nvPr/>
        </p:nvGraphicFramePr>
        <p:xfrm>
          <a:off x="580573" y="1094709"/>
          <a:ext cx="18663014" cy="1329179"/>
        </p:xfrm>
        <a:graphic>
          <a:graphicData uri="http://schemas.openxmlformats.org/presentationml/2006/ole">
            <mc:AlternateContent xmlns:mc="http://schemas.openxmlformats.org/markup-compatibility/2006">
              <mc:Choice xmlns:v="urn:schemas-microsoft-com:vml" Requires="v">
                <p:oleObj spid="_x0000_s13318" name="启用了宏的模板" r:id="rId5" imgW="8295005" imgH="588010" progId="Word.DocumentMacroEnabled.12">
                  <p:embed/>
                </p:oleObj>
              </mc:Choice>
              <mc:Fallback>
                <p:oleObj name="启用了宏的模板" r:id="rId5" imgW="8295005" imgH="588010" progId="Word.DocumentMacroEnabled.12">
                  <p:embed/>
                  <p:pic>
                    <p:nvPicPr>
                      <p:cNvPr id="0" name="图片 17425"/>
                      <p:cNvPicPr/>
                      <p:nvPr/>
                    </p:nvPicPr>
                    <p:blipFill>
                      <a:blip r:embed="rId6"/>
                      <a:stretch>
                        <a:fillRect/>
                      </a:stretch>
                    </p:blipFill>
                    <p:spPr>
                      <a:xfrm>
                        <a:off x="580573" y="1094709"/>
                        <a:ext cx="18663014" cy="1329179"/>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957942" y="2467657"/>
          <a:ext cx="8562975" cy="3744912"/>
        </p:xfrm>
        <a:graphic>
          <a:graphicData uri="http://schemas.openxmlformats.org/presentationml/2006/ole">
            <mc:AlternateContent xmlns:mc="http://schemas.openxmlformats.org/markup-compatibility/2006">
              <mc:Choice xmlns:v="urn:schemas-microsoft-com:vml" Requires="v">
                <p:oleObj spid="_x0000_s13319" name="启用了宏的模板" r:id="rId7" imgW="3465195" imgH="1508125" progId="Word.DocumentMacroEnabled.12">
                  <p:embed/>
                </p:oleObj>
              </mc:Choice>
              <mc:Fallback>
                <p:oleObj name="启用了宏的模板" r:id="rId7" imgW="3465195" imgH="1508125" progId="Word.DocumentMacroEnabled.12">
                  <p:embed/>
                  <p:pic>
                    <p:nvPicPr>
                      <p:cNvPr id="0" name="图片 17426"/>
                      <p:cNvPicPr/>
                      <p:nvPr/>
                    </p:nvPicPr>
                    <p:blipFill>
                      <a:blip r:embed="rId8"/>
                      <a:stretch>
                        <a:fillRect/>
                      </a:stretch>
                    </p:blipFill>
                    <p:spPr>
                      <a:xfrm>
                        <a:off x="957942" y="2467657"/>
                        <a:ext cx="8562975" cy="3744912"/>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矩形 3">
            <a:extLst>
              <a:ext uri="{FF2B5EF4-FFF2-40B4-BE49-F238E27FC236}">
                <a16:creationId xmlns:a16="http://schemas.microsoft.com/office/drawing/2014/main" id="{C6A3CCC6-A2FF-29E1-95D5-F35E451BE68F}"/>
              </a:ext>
            </a:extLst>
          </p:cNvPr>
          <p:cNvSpPr/>
          <p:nvPr/>
        </p:nvSpPr>
        <p:spPr>
          <a:xfrm>
            <a:off x="864537" y="940804"/>
            <a:ext cx="2194832"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4</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．矩阵的</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转置</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3D27935F-0F92-2B55-5253-80743DDE7E85}"/>
              </a:ext>
            </a:extLst>
          </p:cNvPr>
          <p:cNvGraphicFramePr>
            <a:graphicFrameLocks noChangeAspect="1"/>
          </p:cNvGraphicFramePr>
          <p:nvPr>
            <p:extLst>
              <p:ext uri="{D42A27DB-BD31-4B8C-83A1-F6EECF244321}">
                <p14:modId xmlns:p14="http://schemas.microsoft.com/office/powerpoint/2010/main" val="198895367"/>
              </p:ext>
            </p:extLst>
          </p:nvPr>
        </p:nvGraphicFramePr>
        <p:xfrm>
          <a:off x="2050315" y="2136692"/>
          <a:ext cx="19327813" cy="4533900"/>
        </p:xfrm>
        <a:graphic>
          <a:graphicData uri="http://schemas.openxmlformats.org/presentationml/2006/ole">
            <mc:AlternateContent xmlns:mc="http://schemas.openxmlformats.org/markup-compatibility/2006">
              <mc:Choice xmlns:v="urn:schemas-microsoft-com:vml" Requires="v">
                <p:oleObj spid="_x0000_s14340" name="Macro-Enabled Template" r:id="rId5" imgW="8176528" imgH="1920910" progId="Word.DocumentMacroEnabled.12">
                  <p:embed/>
                </p:oleObj>
              </mc:Choice>
              <mc:Fallback>
                <p:oleObj name="Macro-Enabled Template" r:id="rId5" imgW="8176528" imgH="1920910" progId="Word.DocumentMacroEnabled.12">
                  <p:embed/>
                  <p:pic>
                    <p:nvPicPr>
                      <p:cNvPr id="23" name="对象 22"/>
                      <p:cNvPicPr/>
                      <p:nvPr/>
                    </p:nvPicPr>
                    <p:blipFill>
                      <a:blip r:embed="rId6"/>
                      <a:stretch>
                        <a:fillRect/>
                      </a:stretch>
                    </p:blipFill>
                    <p:spPr>
                      <a:xfrm>
                        <a:off x="2050315" y="2136692"/>
                        <a:ext cx="19327813" cy="4533900"/>
                      </a:xfrm>
                      <a:prstGeom prst="rect">
                        <a:avLst/>
                      </a:prstGeom>
                    </p:spPr>
                  </p:pic>
                </p:oleObj>
              </mc:Fallback>
            </mc:AlternateContent>
          </a:graphicData>
        </a:graphic>
      </p:graphicFrame>
    </p:spTree>
    <p:extLst>
      <p:ext uri="{BB962C8B-B14F-4D97-AF65-F5344CB8AC3E}">
        <p14:creationId xmlns:p14="http://schemas.microsoft.com/office/powerpoint/2010/main" val="32966509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a:extLst>
              <a:ext uri="{FF2B5EF4-FFF2-40B4-BE49-F238E27FC236}">
                <a16:creationId xmlns:a16="http://schemas.microsoft.com/office/drawing/2014/main" id="{590EA232-39AF-481F-23D2-9BFEA5E2D6B2}"/>
              </a:ext>
            </a:extLst>
          </p:cNvPr>
          <p:cNvSpPr/>
          <p:nvPr/>
        </p:nvSpPr>
        <p:spPr>
          <a:xfrm>
            <a:off x="864537" y="940804"/>
            <a:ext cx="1885453"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5</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．矩阵的</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逆</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63E08BEF-7010-4B05-1315-78E0FD8E801E}"/>
              </a:ext>
            </a:extLst>
          </p:cNvPr>
          <p:cNvPicPr>
            <a:picLocks noChangeAspect="1"/>
          </p:cNvPicPr>
          <p:nvPr/>
        </p:nvPicPr>
        <p:blipFill>
          <a:blip r:embed="rId4"/>
          <a:stretch>
            <a:fillRect/>
          </a:stretch>
        </p:blipFill>
        <p:spPr>
          <a:xfrm>
            <a:off x="365680" y="3188368"/>
            <a:ext cx="4470400" cy="2463800"/>
          </a:xfrm>
          <a:prstGeom prst="rect">
            <a:avLst/>
          </a:prstGeom>
        </p:spPr>
      </p:pic>
      <p:pic>
        <p:nvPicPr>
          <p:cNvPr id="15" name="图片 14">
            <a:extLst>
              <a:ext uri="{FF2B5EF4-FFF2-40B4-BE49-F238E27FC236}">
                <a16:creationId xmlns:a16="http://schemas.microsoft.com/office/drawing/2014/main" id="{D619DE1F-C9C7-73D3-2749-FE1245A89049}"/>
              </a:ext>
            </a:extLst>
          </p:cNvPr>
          <p:cNvPicPr>
            <a:picLocks noChangeAspect="1"/>
          </p:cNvPicPr>
          <p:nvPr/>
        </p:nvPicPr>
        <p:blipFill>
          <a:blip r:embed="rId5"/>
          <a:stretch>
            <a:fillRect/>
          </a:stretch>
        </p:blipFill>
        <p:spPr>
          <a:xfrm>
            <a:off x="3502580" y="1402469"/>
            <a:ext cx="2667000" cy="1270000"/>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8850024-96AE-2AD5-6D11-E902AAEFDBB1}"/>
                  </a:ext>
                </a:extLst>
              </p:cNvPr>
              <p:cNvSpPr txBox="1"/>
              <p:nvPr/>
            </p:nvSpPr>
            <p:spPr>
              <a:xfrm>
                <a:off x="5380523" y="3429000"/>
                <a:ext cx="6333422" cy="1607107"/>
              </a:xfrm>
              <a:prstGeom prst="rect">
                <a:avLst/>
              </a:prstGeom>
              <a:noFill/>
            </p:spPr>
            <p:txBody>
              <a:bodyPr wrap="square" lIns="0" tIns="0" rIns="0" bIns="0" rtlCol="0">
                <a:spAutoFit/>
              </a:bodyPr>
              <a:lstStyle/>
              <a:p>
                <a14:m>
                  <m:oMath xmlns:m="http://schemas.openxmlformats.org/officeDocument/2006/math">
                    <m:d>
                      <m:dPr>
                        <m:begChr m:val="|"/>
                        <m:endChr m:val="|"/>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𝐴</m:t>
                        </m:r>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11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11</m:t>
                        </m:r>
                      </m:sub>
                    </m:sSub>
                    <m:r>
                      <a:rPr lang="en-US" altLang="zh-CN" sz="2800" i="1">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21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b="0" i="1" smtClean="0">
                            <a:latin typeface="Cambria Math" panose="02040503050406030204" pitchFamily="18" charset="0"/>
                          </a:rPr>
                          <m:t>21</m:t>
                        </m:r>
                      </m:sub>
                    </m:sSub>
                    <m:r>
                      <a:rPr lang="en-US" altLang="zh-CN" sz="2800" i="1">
                        <a:latin typeface="Cambria Math" panose="02040503050406030204" pitchFamily="18" charset="0"/>
                      </a:rPr>
                      <m:t>+</m:t>
                    </m:r>
                    <m:r>
                      <a:rPr lang="en-US" altLang="zh-CN" sz="2800" i="1" smtClean="0">
                        <a:latin typeface="Cambria Math" panose="02040503050406030204" pitchFamily="18" charset="0"/>
                      </a:rPr>
                      <m:t>⋯</m:t>
                    </m:r>
                  </m:oMath>
                </a14:m>
                <a:r>
                  <a:rPr lang="en-US" altLang="zh-CN" sz="2800" dirty="0"/>
                  <a:t> </a:t>
                </a:r>
                <a14:m>
                  <m:oMath xmlns:m="http://schemas.openxmlformats.org/officeDocument/2006/math">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11</m:t>
                        </m:r>
                      </m:sub>
                    </m:sSub>
                  </m:oMath>
                </a14:m>
                <a:endParaRPr lang="en-US" altLang="zh-CN"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800" b="0" i="0"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𝐴</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nary>
                    </m:oMath>
                  </m:oMathPara>
                </a14:m>
                <a:endParaRPr lang="zh-CN" altLang="en-US" sz="2800" dirty="0"/>
              </a:p>
            </p:txBody>
          </p:sp>
        </mc:Choice>
        <mc:Fallback xmlns="">
          <p:sp>
            <p:nvSpPr>
              <p:cNvPr id="16" name="文本框 15">
                <a:extLst>
                  <a:ext uri="{FF2B5EF4-FFF2-40B4-BE49-F238E27FC236}">
                    <a16:creationId xmlns:a16="http://schemas.microsoft.com/office/drawing/2014/main" id="{A8850024-96AE-2AD5-6D11-E902AAEFDBB1}"/>
                  </a:ext>
                </a:extLst>
              </p:cNvPr>
              <p:cNvSpPr txBox="1">
                <a:spLocks noRot="1" noChangeAspect="1" noMove="1" noResize="1" noEditPoints="1" noAdjustHandles="1" noChangeArrowheads="1" noChangeShapeType="1" noTextEdit="1"/>
              </p:cNvSpPr>
              <p:nvPr/>
            </p:nvSpPr>
            <p:spPr>
              <a:xfrm>
                <a:off x="5380523" y="3429000"/>
                <a:ext cx="6333422" cy="160710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F0F8CB1-736A-CB47-11EA-0281013F5A97}"/>
                  </a:ext>
                </a:extLst>
              </p:cNvPr>
              <p:cNvSpPr txBox="1"/>
              <p:nvPr/>
            </p:nvSpPr>
            <p:spPr>
              <a:xfrm>
                <a:off x="5379368" y="5035993"/>
                <a:ext cx="3536436" cy="489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𝐴</m:t>
                          </m:r>
                        </m:e>
                        <m:sub>
                          <m:r>
                            <a:rPr lang="en-US" altLang="zh-CN" sz="2800" b="0" i="1" smtClean="0">
                              <a:latin typeface="Cambria Math" panose="02040503050406030204" pitchFamily="18" charset="0"/>
                            </a:rPr>
                            <m:t>𝑖𝑗</m:t>
                          </m:r>
                        </m:sub>
                      </m:sSub>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m:t>
                          </m:r>
                        </m:e>
                        <m:sup>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sup>
                      </m:sSup>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𝑀</m:t>
                          </m:r>
                        </m:e>
                        <m:sub>
                          <m:r>
                            <a:rPr lang="en-US" altLang="zh-CN" sz="2800" b="0" i="1" smtClean="0">
                              <a:latin typeface="Cambria Math" panose="02040503050406030204" pitchFamily="18" charset="0"/>
                            </a:rPr>
                            <m:t>𝑖𝑗</m:t>
                          </m:r>
                        </m:sub>
                      </m:sSub>
                    </m:oMath>
                  </m:oMathPara>
                </a14:m>
                <a:endParaRPr lang="zh-CN" altLang="en-US" sz="2800" dirty="0"/>
              </a:p>
            </p:txBody>
          </p:sp>
        </mc:Choice>
        <mc:Fallback xmlns="">
          <p:sp>
            <p:nvSpPr>
              <p:cNvPr id="17" name="文本框 16">
                <a:extLst>
                  <a:ext uri="{FF2B5EF4-FFF2-40B4-BE49-F238E27FC236}">
                    <a16:creationId xmlns:a16="http://schemas.microsoft.com/office/drawing/2014/main" id="{6F0F8CB1-736A-CB47-11EA-0281013F5A97}"/>
                  </a:ext>
                </a:extLst>
              </p:cNvPr>
              <p:cNvSpPr txBox="1">
                <a:spLocks noRot="1" noChangeAspect="1" noMove="1" noResize="1" noEditPoints="1" noAdjustHandles="1" noChangeArrowheads="1" noChangeShapeType="1" noTextEdit="1"/>
              </p:cNvSpPr>
              <p:nvPr/>
            </p:nvSpPr>
            <p:spPr>
              <a:xfrm>
                <a:off x="5379368" y="5035993"/>
                <a:ext cx="3536436" cy="489429"/>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22218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组合 4"/>
          <p:cNvGrpSpPr/>
          <p:nvPr/>
        </p:nvGrpSpPr>
        <p:grpSpPr>
          <a:xfrm>
            <a:off x="2776312" y="516364"/>
            <a:ext cx="6554089" cy="648000"/>
            <a:chOff x="2776310" y="516364"/>
            <a:chExt cx="6554089" cy="648000"/>
          </a:xfrm>
        </p:grpSpPr>
        <p:grpSp>
          <p:nvGrpSpPr>
            <p:cNvPr id="6" name="Group 2"/>
            <p:cNvGrpSpPr>
              <a:grpSpLocks noChangeAspect="1"/>
            </p:cNvGrpSpPr>
            <p:nvPr/>
          </p:nvGrpSpPr>
          <p:grpSpPr bwMode="auto">
            <a:xfrm>
              <a:off x="2776310" y="546621"/>
              <a:ext cx="1491751" cy="612000"/>
              <a:chOff x="2379" y="2486"/>
              <a:chExt cx="1267" cy="520"/>
            </a:xfrm>
          </p:grpSpPr>
          <p:sp>
            <p:nvSpPr>
              <p:cNvPr id="15" name="AutoShape 3"/>
              <p:cNvSpPr>
                <a:spLocks noChangeArrowheads="1"/>
              </p:cNvSpPr>
              <p:nvPr/>
            </p:nvSpPr>
            <p:spPr bwMode="auto">
              <a:xfrm>
                <a:off x="2379" y="2486"/>
                <a:ext cx="1267" cy="520"/>
              </a:xfrm>
              <a:prstGeom prst="roundRect">
                <a:avLst>
                  <a:gd name="adj" fmla="val 48653"/>
                </a:avLst>
              </a:prstGeom>
              <a:solidFill>
                <a:srgbClr val="00A0E9"/>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endParaRPr lang="zh-CN" altLang="en-US"/>
              </a:p>
            </p:txBody>
          </p:sp>
          <p:sp>
            <p:nvSpPr>
              <p:cNvPr id="16" name="Oval 4"/>
              <p:cNvSpPr>
                <a:spLocks noChangeArrowheads="1"/>
              </p:cNvSpPr>
              <p:nvPr/>
            </p:nvSpPr>
            <p:spPr bwMode="auto">
              <a:xfrm>
                <a:off x="2491" y="2526"/>
                <a:ext cx="1044" cy="440"/>
              </a:xfrm>
              <a:prstGeom prst="ellipse">
                <a:avLst/>
              </a:prstGeom>
              <a:solidFill>
                <a:srgbClr val="FFFFFF"/>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endParaRPr lang="zh-CN" altLang="en-US"/>
              </a:p>
            </p:txBody>
          </p:sp>
        </p:grpSp>
        <p:grpSp>
          <p:nvGrpSpPr>
            <p:cNvPr id="10" name="Group 5"/>
            <p:cNvGrpSpPr>
              <a:grpSpLocks noChangeAspect="1"/>
            </p:cNvGrpSpPr>
            <p:nvPr/>
          </p:nvGrpSpPr>
          <p:grpSpPr bwMode="auto">
            <a:xfrm>
              <a:off x="4470399" y="516364"/>
              <a:ext cx="4860000" cy="648000"/>
              <a:chOff x="3023" y="2453"/>
              <a:chExt cx="5782" cy="520"/>
            </a:xfrm>
          </p:grpSpPr>
          <p:cxnSp>
            <p:nvCxnSpPr>
              <p:cNvPr id="13" name="AutoShape 6"/>
              <p:cNvCxnSpPr>
                <a:cxnSpLocks noChangeShapeType="1"/>
              </p:cNvCxnSpPr>
              <p:nvPr/>
            </p:nvCxnSpPr>
            <p:spPr bwMode="auto">
              <a:xfrm>
                <a:off x="3030" y="2453"/>
                <a:ext cx="5775" cy="0"/>
              </a:xfrm>
              <a:prstGeom prst="straightConnector1">
                <a:avLst/>
              </a:prstGeom>
              <a:noFill/>
              <a:ln w="12700">
                <a:solidFill>
                  <a:srgbClr val="00A0E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AutoShape 7"/>
              <p:cNvCxnSpPr>
                <a:cxnSpLocks noChangeShapeType="1"/>
              </p:cNvCxnSpPr>
              <p:nvPr/>
            </p:nvCxnSpPr>
            <p:spPr bwMode="auto">
              <a:xfrm>
                <a:off x="3023" y="2973"/>
                <a:ext cx="5775" cy="0"/>
              </a:xfrm>
              <a:prstGeom prst="straightConnector1">
                <a:avLst/>
              </a:prstGeom>
              <a:noFill/>
              <a:ln w="19050">
                <a:solidFill>
                  <a:srgbClr val="00A0E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1" name="矩形 10"/>
            <p:cNvSpPr/>
            <p:nvPr/>
          </p:nvSpPr>
          <p:spPr>
            <a:xfrm>
              <a:off x="3178461" y="595385"/>
              <a:ext cx="641522" cy="523220"/>
            </a:xfrm>
            <a:prstGeom prst="rect">
              <a:avLst/>
            </a:prstGeom>
          </p:spPr>
          <p:txBody>
            <a:bodyPr wrap="none">
              <a:spAutoFit/>
            </a:bodyPr>
            <a:lstStyle/>
            <a:p>
              <a:r>
                <a:rPr lang="en-US" altLang="zh-CN" sz="2800" dirty="0"/>
                <a:t>3.2</a:t>
              </a:r>
              <a:endParaRPr lang="zh-CN" altLang="en-US" sz="2800" dirty="0"/>
            </a:p>
          </p:txBody>
        </p:sp>
        <p:sp>
          <p:nvSpPr>
            <p:cNvPr id="12" name="矩形 11"/>
            <p:cNvSpPr/>
            <p:nvPr/>
          </p:nvSpPr>
          <p:spPr>
            <a:xfrm>
              <a:off x="5504314" y="541703"/>
              <a:ext cx="2236510" cy="584775"/>
            </a:xfrm>
            <a:prstGeom prst="rect">
              <a:avLst/>
            </a:prstGeom>
          </p:spPr>
          <p:txBody>
            <a:bodyPr wrap="none">
              <a:spAutoFit/>
            </a:bodyPr>
            <a:lstStyle/>
            <a:p>
              <a:r>
                <a:rPr lang="zh-CN" altLang="en-US" sz="3200" dirty="0">
                  <a:latin typeface="宋体" panose="02010600030101010101" pitchFamily="2" charset="-122"/>
                  <a:ea typeface="宋体" panose="02010600030101010101" pitchFamily="2" charset="-122"/>
                </a:rPr>
                <a:t>常见坐标系</a:t>
              </a:r>
              <a:endParaRPr lang="zh-CN" altLang="zh-CN" sz="3200" dirty="0">
                <a:latin typeface="宋体" panose="02010600030101010101" pitchFamily="2" charset="-122"/>
                <a:ea typeface="宋体" panose="02010600030101010101" pitchFamily="2" charset="-122"/>
              </a:endParaRPr>
            </a:p>
          </p:txBody>
        </p:sp>
      </p:grpSp>
      <p:sp>
        <p:nvSpPr>
          <p:cNvPr id="3" name="矩形 2"/>
          <p:cNvSpPr/>
          <p:nvPr/>
        </p:nvSpPr>
        <p:spPr>
          <a:xfrm>
            <a:off x="791592" y="1378597"/>
            <a:ext cx="3028393"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3.2.1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坐标系的分类</a:t>
            </a:r>
          </a:p>
        </p:txBody>
      </p:sp>
      <p:sp>
        <p:nvSpPr>
          <p:cNvPr id="20" name="矩形 19"/>
          <p:cNvSpPr/>
          <p:nvPr/>
        </p:nvSpPr>
        <p:spPr>
          <a:xfrm>
            <a:off x="791592" y="1919627"/>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1．直角坐标系</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1" name="对象 20"/>
          <p:cNvGraphicFramePr>
            <a:graphicFrameLocks noChangeAspect="1"/>
          </p:cNvGraphicFramePr>
          <p:nvPr/>
        </p:nvGraphicFramePr>
        <p:xfrm>
          <a:off x="377825" y="2438400"/>
          <a:ext cx="18476913" cy="5108575"/>
        </p:xfrm>
        <a:graphic>
          <a:graphicData uri="http://schemas.openxmlformats.org/presentationml/2006/ole">
            <mc:AlternateContent xmlns:mc="http://schemas.openxmlformats.org/markup-compatibility/2006">
              <mc:Choice xmlns:v="urn:schemas-microsoft-com:vml" Requires="v">
                <p:oleObj spid="_x0000_s15364" name="启用了宏的模板" r:id="rId4" imgW="8310245" imgH="2303780" progId="Word.DocumentMacroEnabled.12">
                  <p:embed/>
                </p:oleObj>
              </mc:Choice>
              <mc:Fallback>
                <p:oleObj name="启用了宏的模板" r:id="rId4" imgW="8310245" imgH="2303780" progId="Word.DocumentMacroEnabled.12">
                  <p:embed/>
                  <p:pic>
                    <p:nvPicPr>
                      <p:cNvPr id="0" name="图片 18446"/>
                      <p:cNvPicPr/>
                      <p:nvPr/>
                    </p:nvPicPr>
                    <p:blipFill>
                      <a:blip r:embed="rId5"/>
                      <a:stretch>
                        <a:fillRect/>
                      </a:stretch>
                    </p:blipFill>
                    <p:spPr>
                      <a:xfrm>
                        <a:off x="377825" y="2438400"/>
                        <a:ext cx="18476913" cy="5108575"/>
                      </a:xfrm>
                      <a:prstGeom prst="rect">
                        <a:avLst/>
                      </a:prstGeom>
                    </p:spPr>
                  </p:pic>
                </p:oleObj>
              </mc:Fallback>
            </mc:AlternateContent>
          </a:graphicData>
        </a:graphic>
      </p:graphicFrame>
      <p:pic>
        <p:nvPicPr>
          <p:cNvPr id="18435" name="Picture 3" descr="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6378" y="2641601"/>
            <a:ext cx="2865675"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descr="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50109" y="2767477"/>
            <a:ext cx="3056252"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6154058" y="5781782"/>
            <a:ext cx="2032929" cy="369332"/>
          </a:xfrm>
          <a:prstGeom prst="rect">
            <a:avLst/>
          </a:prstGeom>
        </p:spPr>
        <p:txBody>
          <a:bodyPr wrap="none">
            <a:spAutoFit/>
          </a:bodyPr>
          <a:lstStyle/>
          <a:p>
            <a:r>
              <a:rPr lang="zh-CN" altLang="zh-CN" dirty="0">
                <a:latin typeface="Times New Roman" panose="02020603050405020304" pitchFamily="18" charset="0"/>
                <a:ea typeface="黑体" panose="02010609060101010101" pitchFamily="2" charset="-122"/>
                <a:cs typeface="Times New Roman" panose="02020603050405020304" pitchFamily="18" charset="0"/>
              </a:rPr>
              <a:t>图</a:t>
            </a:r>
            <a:r>
              <a:rPr lang="en-US" altLang="zh-CN" dirty="0">
                <a:latin typeface="Times New Roman" panose="02020603050405020304" pitchFamily="18" charset="0"/>
                <a:ea typeface="黑体" panose="02010609060101010101" pitchFamily="2" charset="-122"/>
                <a:cs typeface="Times New Roman" panose="02020603050405020304" pitchFamily="18" charset="0"/>
              </a:rPr>
              <a:t>2-1  </a:t>
            </a:r>
            <a:r>
              <a:rPr lang="zh-CN" altLang="zh-CN" dirty="0">
                <a:latin typeface="Times New Roman" panose="02020603050405020304" pitchFamily="18" charset="0"/>
                <a:ea typeface="黑体" panose="02010609060101010101" pitchFamily="2" charset="-122"/>
                <a:cs typeface="Times New Roman" panose="02020603050405020304" pitchFamily="18" charset="0"/>
              </a:rPr>
              <a:t>直角坐标系 </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3" name="矩形 22"/>
          <p:cNvSpPr/>
          <p:nvPr/>
        </p:nvSpPr>
        <p:spPr>
          <a:xfrm>
            <a:off x="9330401" y="5781782"/>
            <a:ext cx="1980029" cy="369332"/>
          </a:xfrm>
          <a:prstGeom prst="rect">
            <a:avLst/>
          </a:prstGeom>
        </p:spPr>
        <p:txBody>
          <a:bodyPr wrap="none">
            <a:spAutoFit/>
          </a:bodyPr>
          <a:lstStyle/>
          <a:p>
            <a:r>
              <a:rPr lang="zh-CN" altLang="zh-CN" dirty="0">
                <a:latin typeface="Times New Roman" panose="02020603050405020304" pitchFamily="18" charset="0"/>
                <a:ea typeface="黑体" panose="02010609060101010101" pitchFamily="2" charset="-122"/>
                <a:cs typeface="Times New Roman" panose="02020603050405020304" pitchFamily="18" charset="0"/>
              </a:rPr>
              <a:t>图</a:t>
            </a:r>
            <a:r>
              <a:rPr lang="en-US" altLang="zh-CN" dirty="0">
                <a:latin typeface="Times New Roman" panose="02020603050405020304" pitchFamily="18" charset="0"/>
                <a:ea typeface="黑体" panose="02010609060101010101" pitchFamily="2" charset="-122"/>
                <a:cs typeface="Times New Roman" panose="02020603050405020304" pitchFamily="18" charset="0"/>
              </a:rPr>
              <a:t>2-2  </a:t>
            </a:r>
            <a:r>
              <a:rPr lang="zh-CN" altLang="zh-CN" dirty="0">
                <a:latin typeface="Times New Roman" panose="02020603050405020304" pitchFamily="18" charset="0"/>
                <a:ea typeface="黑体" panose="02010609060101010101" pitchFamily="2" charset="-122"/>
                <a:cs typeface="Times New Roman" panose="02020603050405020304" pitchFamily="18" charset="0"/>
              </a:rPr>
              <a:t>右手坐标系</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15" y="911274"/>
            <a:ext cx="7518388" cy="769441"/>
          </a:xfrm>
          <a:prstGeom prst="rect">
            <a:avLst/>
          </a:prstGeom>
          <a:noFill/>
        </p:spPr>
        <p:txBody>
          <a:bodyPr wrap="square" rtlCol="0">
            <a:spAutoFit/>
          </a:bodyPr>
          <a:lstStyle/>
          <a:p>
            <a:r>
              <a:rPr lang="zh-CN" altLang="en-US" sz="4400" b="1" dirty="0">
                <a:latin typeface="宋体" panose="02010600030101010101" pitchFamily="2" charset="-122"/>
                <a:ea typeface="宋体" panose="02010600030101010101" pitchFamily="2" charset="-122"/>
              </a:rPr>
              <a:t>第</a:t>
            </a:r>
            <a:r>
              <a:rPr lang="en-US" altLang="zh-CN" sz="4400" b="1" dirty="0">
                <a:latin typeface="宋体" panose="02010600030101010101" pitchFamily="2" charset="-122"/>
                <a:ea typeface="宋体" panose="02010600030101010101" pitchFamily="2" charset="-122"/>
              </a:rPr>
              <a:t>3</a:t>
            </a:r>
            <a:r>
              <a:rPr lang="zh-CN" altLang="en-US" sz="4400" b="1" dirty="0">
                <a:latin typeface="宋体" panose="02010600030101010101" pitchFamily="2" charset="-122"/>
                <a:ea typeface="宋体" panose="02010600030101010101" pitchFamily="2" charset="-122"/>
              </a:rPr>
              <a:t>章 工业机器人位姿描述</a:t>
            </a:r>
          </a:p>
        </p:txBody>
      </p:sp>
      <p:grpSp>
        <p:nvGrpSpPr>
          <p:cNvPr id="9" name="组合 8"/>
          <p:cNvGrpSpPr/>
          <p:nvPr/>
        </p:nvGrpSpPr>
        <p:grpSpPr>
          <a:xfrm>
            <a:off x="2540015" y="2126626"/>
            <a:ext cx="8606956" cy="928913"/>
            <a:chOff x="1998542" y="145144"/>
            <a:chExt cx="7599853" cy="928913"/>
          </a:xfrm>
        </p:grpSpPr>
        <p:sp>
          <p:nvSpPr>
            <p:cNvPr id="7" name="自选图形 4"/>
            <p:cNvSpPr>
              <a:spLocks noChangeArrowheads="1"/>
            </p:cNvSpPr>
            <p:nvPr/>
          </p:nvSpPr>
          <p:spPr bwMode="auto">
            <a:xfrm>
              <a:off x="1998542" y="145144"/>
              <a:ext cx="7599853" cy="928913"/>
            </a:xfrm>
            <a:prstGeom prst="horizontalScroll">
              <a:avLst>
                <a:gd name="adj" fmla="val 12500"/>
              </a:avLst>
            </a:prstGeom>
            <a:gradFill rotWithShape="1">
              <a:gsLst>
                <a:gs pos="0">
                  <a:srgbClr val="33CCCC"/>
                </a:gs>
                <a:gs pos="50000">
                  <a:schemeClr val="bg1"/>
                </a:gs>
                <a:gs pos="100000">
                  <a:srgbClr val="33CCCC"/>
                </a:gs>
              </a:gsLst>
              <a:lin ang="0" scaled="1"/>
            </a:gradFill>
            <a:ln w="9525">
              <a:solidFill>
                <a:schemeClr val="bg2"/>
              </a:solidFill>
              <a:round/>
            </a:ln>
            <a:effectLst/>
          </p:spPr>
          <p:txBody>
            <a:bodyPr wrap="none" anchor="ctr"/>
            <a:lstStyle/>
            <a:p>
              <a:pPr algn="ctr">
                <a:defRPr/>
              </a:pPr>
              <a:endParaRPr lang="zh-CN" altLang="zh-CN" sz="4000">
                <a:latin typeface="黑体" panose="02010609060101010101" pitchFamily="2" charset="-122"/>
                <a:ea typeface="黑体" panose="02010609060101010101" pitchFamily="2" charset="-122"/>
              </a:endParaRPr>
            </a:p>
          </p:txBody>
        </p:sp>
        <p:sp>
          <p:nvSpPr>
            <p:cNvPr id="3" name="TextBox 2"/>
            <p:cNvSpPr txBox="1"/>
            <p:nvPr/>
          </p:nvSpPr>
          <p:spPr>
            <a:xfrm>
              <a:off x="2259915" y="292127"/>
              <a:ext cx="6400800" cy="646331"/>
            </a:xfrm>
            <a:prstGeom prst="rect">
              <a:avLst/>
            </a:prstGeom>
            <a:noFill/>
          </p:spPr>
          <p:txBody>
            <a:bodyPr wrap="square" rtlCol="0">
              <a:spAutoFit/>
            </a:bodyPr>
            <a:lstStyle/>
            <a:p>
              <a:r>
                <a:rPr lang="en-US" altLang="zh-CN" sz="3600" dirty="0">
                  <a:latin typeface="宋体" panose="02010600030101010101" pitchFamily="2" charset="-122"/>
                  <a:ea typeface="宋体" panose="02010600030101010101" pitchFamily="2" charset="-122"/>
                </a:rPr>
                <a:t>3.1 </a:t>
              </a:r>
              <a:r>
                <a:rPr lang="zh-CN" altLang="en-US" sz="3600" dirty="0">
                  <a:latin typeface="宋体" panose="02010600030101010101" pitchFamily="2" charset="-122"/>
                  <a:ea typeface="宋体" panose="02010600030101010101" pitchFamily="2" charset="-122"/>
                </a:rPr>
                <a:t>工业机器人的数学基础</a:t>
              </a:r>
              <a:r>
                <a:rPr lang="en-US" altLang="zh-CN" sz="3600" dirty="0">
                  <a:latin typeface="宋体" panose="02010600030101010101" pitchFamily="2" charset="-122"/>
                  <a:ea typeface="宋体" panose="02010600030101010101" pitchFamily="2" charset="-122"/>
                </a:rPr>
                <a:t> </a:t>
              </a:r>
              <a:endParaRPr lang="zh-CN" altLang="en-US" sz="3600" dirty="0">
                <a:latin typeface="宋体" panose="02010600030101010101" pitchFamily="2" charset="-122"/>
                <a:ea typeface="宋体" panose="02010600030101010101" pitchFamily="2" charset="-122"/>
              </a:endParaRPr>
            </a:p>
          </p:txBody>
        </p:sp>
      </p:grpSp>
      <p:grpSp>
        <p:nvGrpSpPr>
          <p:cNvPr id="13" name="组合 12"/>
          <p:cNvGrpSpPr/>
          <p:nvPr/>
        </p:nvGrpSpPr>
        <p:grpSpPr>
          <a:xfrm>
            <a:off x="2525499" y="3226616"/>
            <a:ext cx="8606956" cy="928913"/>
            <a:chOff x="2394873" y="3458839"/>
            <a:chExt cx="8606956" cy="928913"/>
          </a:xfrm>
        </p:grpSpPr>
        <p:sp>
          <p:nvSpPr>
            <p:cNvPr id="10" name="自选图形 4"/>
            <p:cNvSpPr>
              <a:spLocks noChangeArrowheads="1"/>
            </p:cNvSpPr>
            <p:nvPr/>
          </p:nvSpPr>
          <p:spPr bwMode="auto">
            <a:xfrm>
              <a:off x="2394873" y="3458839"/>
              <a:ext cx="8606956" cy="928913"/>
            </a:xfrm>
            <a:prstGeom prst="horizontalScroll">
              <a:avLst>
                <a:gd name="adj" fmla="val 12500"/>
              </a:avLst>
            </a:prstGeom>
            <a:gradFill rotWithShape="1">
              <a:gsLst>
                <a:gs pos="0">
                  <a:srgbClr val="33CCCC"/>
                </a:gs>
                <a:gs pos="50000">
                  <a:schemeClr val="bg1"/>
                </a:gs>
                <a:gs pos="100000">
                  <a:srgbClr val="33CCCC"/>
                </a:gs>
              </a:gsLst>
              <a:lin ang="0" scaled="1"/>
            </a:gradFill>
            <a:ln w="9525">
              <a:solidFill>
                <a:schemeClr val="bg2"/>
              </a:solidFill>
              <a:round/>
            </a:ln>
            <a:effectLst/>
          </p:spPr>
          <p:txBody>
            <a:bodyPr wrap="none" anchor="ctr"/>
            <a:lstStyle/>
            <a:p>
              <a:pPr algn="ctr">
                <a:defRPr/>
              </a:pPr>
              <a:endParaRPr lang="zh-CN" altLang="zh-CN" sz="4000">
                <a:latin typeface="黑体" panose="02010609060101010101" pitchFamily="2" charset="-122"/>
                <a:ea typeface="黑体" panose="02010609060101010101" pitchFamily="2" charset="-122"/>
              </a:endParaRPr>
            </a:p>
          </p:txBody>
        </p:sp>
        <p:sp>
          <p:nvSpPr>
            <p:cNvPr id="12" name="TextBox 11"/>
            <p:cNvSpPr txBox="1"/>
            <p:nvPr/>
          </p:nvSpPr>
          <p:spPr>
            <a:xfrm>
              <a:off x="2677892" y="3600129"/>
              <a:ext cx="8033659" cy="646331"/>
            </a:xfrm>
            <a:prstGeom prst="rect">
              <a:avLst/>
            </a:prstGeom>
            <a:noFill/>
          </p:spPr>
          <p:txBody>
            <a:bodyPr wrap="square" rtlCol="0">
              <a:spAutoFit/>
            </a:bodyPr>
            <a:lstStyle>
              <a:defPPr>
                <a:defRPr lang="zh-CN"/>
              </a:defPPr>
              <a:lvl1pPr>
                <a:defRPr sz="3600">
                  <a:latin typeface="宋体" panose="02010600030101010101" pitchFamily="2" charset="-122"/>
                  <a:ea typeface="宋体" panose="02010600030101010101" pitchFamily="2" charset="-122"/>
                </a:defRPr>
              </a:lvl1pPr>
            </a:lstStyle>
            <a:p>
              <a:r>
                <a:rPr lang="en-US" altLang="zh-CN" dirty="0"/>
                <a:t>3.2 </a:t>
              </a:r>
              <a:r>
                <a:rPr lang="zh-CN" altLang="en-US" dirty="0"/>
                <a:t>常见坐标系</a:t>
              </a:r>
            </a:p>
          </p:txBody>
        </p:sp>
      </p:grpSp>
      <p:grpSp>
        <p:nvGrpSpPr>
          <p:cNvPr id="14" name="组合 13"/>
          <p:cNvGrpSpPr/>
          <p:nvPr/>
        </p:nvGrpSpPr>
        <p:grpSpPr>
          <a:xfrm>
            <a:off x="2510987" y="4300672"/>
            <a:ext cx="8606956" cy="928913"/>
            <a:chOff x="2394873" y="4590948"/>
            <a:chExt cx="8606956" cy="928913"/>
          </a:xfrm>
        </p:grpSpPr>
        <p:sp>
          <p:nvSpPr>
            <p:cNvPr id="11" name="自选图形 4"/>
            <p:cNvSpPr>
              <a:spLocks noChangeArrowheads="1"/>
            </p:cNvSpPr>
            <p:nvPr/>
          </p:nvSpPr>
          <p:spPr bwMode="auto">
            <a:xfrm>
              <a:off x="2394873" y="4590948"/>
              <a:ext cx="8606956" cy="928913"/>
            </a:xfrm>
            <a:prstGeom prst="horizontalScroll">
              <a:avLst>
                <a:gd name="adj" fmla="val 12500"/>
              </a:avLst>
            </a:prstGeom>
            <a:gradFill rotWithShape="1">
              <a:gsLst>
                <a:gs pos="0">
                  <a:srgbClr val="33CCCC"/>
                </a:gs>
                <a:gs pos="50000">
                  <a:schemeClr val="bg1"/>
                </a:gs>
                <a:gs pos="100000">
                  <a:srgbClr val="33CCCC"/>
                </a:gs>
              </a:gsLst>
              <a:lin ang="0" scaled="1"/>
            </a:gradFill>
            <a:ln w="9525">
              <a:solidFill>
                <a:schemeClr val="bg2"/>
              </a:solidFill>
              <a:round/>
            </a:ln>
            <a:effectLst/>
          </p:spPr>
          <p:txBody>
            <a:bodyPr wrap="none" anchor="ctr"/>
            <a:lstStyle/>
            <a:p>
              <a:pPr algn="ctr">
                <a:defRPr/>
              </a:pPr>
              <a:endParaRPr lang="zh-CN" altLang="zh-CN" sz="4000">
                <a:latin typeface="黑体" panose="02010609060101010101" pitchFamily="2" charset="-122"/>
                <a:ea typeface="黑体" panose="02010609060101010101" pitchFamily="2" charset="-122"/>
              </a:endParaRPr>
            </a:p>
          </p:txBody>
        </p:sp>
        <p:sp>
          <p:nvSpPr>
            <p:cNvPr id="5" name="TextBox 4"/>
            <p:cNvSpPr txBox="1"/>
            <p:nvPr/>
          </p:nvSpPr>
          <p:spPr>
            <a:xfrm>
              <a:off x="2690882" y="4732238"/>
              <a:ext cx="7736114" cy="646331"/>
            </a:xfrm>
            <a:prstGeom prst="rect">
              <a:avLst/>
            </a:prstGeom>
            <a:noFill/>
          </p:spPr>
          <p:txBody>
            <a:bodyPr wrap="square" rtlCol="0">
              <a:spAutoFit/>
            </a:bodyPr>
            <a:lstStyle>
              <a:defPPr>
                <a:defRPr lang="zh-CN"/>
              </a:defPPr>
              <a:lvl1pPr>
                <a:defRPr sz="3600">
                  <a:latin typeface="宋体" panose="02010600030101010101" pitchFamily="2" charset="-122"/>
                  <a:ea typeface="宋体" panose="02010600030101010101" pitchFamily="2" charset="-122"/>
                </a:defRPr>
              </a:lvl1pPr>
            </a:lstStyle>
            <a:p>
              <a:r>
                <a:rPr lang="en-US" altLang="zh-CN" dirty="0"/>
                <a:t>3.3 </a:t>
              </a:r>
              <a:r>
                <a:rPr lang="zh-CN" altLang="en-US" dirty="0"/>
                <a:t>坐标系描述</a:t>
              </a:r>
            </a:p>
          </p:txBody>
        </p:sp>
      </p:grpSp>
      <p:sp>
        <p:nvSpPr>
          <p:cNvPr id="18" name="椭圆 17"/>
          <p:cNvSpPr>
            <a:spLocks noChangeAspect="1"/>
          </p:cNvSpPr>
          <p:nvPr/>
        </p:nvSpPr>
        <p:spPr>
          <a:xfrm>
            <a:off x="221580" y="2930988"/>
            <a:ext cx="2124000" cy="2124000"/>
          </a:xfrm>
          <a:prstGeom prst="ellipse">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4400" b="1" dirty="0">
                <a:solidFill>
                  <a:schemeClr val="tx1"/>
                </a:solidFill>
                <a:latin typeface="微软雅黑" panose="020B0503020204020204" pitchFamily="34" charset="-122"/>
                <a:ea typeface="微软雅黑" panose="020B0503020204020204" pitchFamily="34" charset="-122"/>
              </a:rPr>
              <a:t>目录</a:t>
            </a:r>
            <a:endParaRPr lang="en-US" altLang="zh-CN" sz="4400" b="1" dirty="0">
              <a:solidFill>
                <a:schemeClr val="tx1"/>
              </a:solidFill>
              <a:latin typeface="微软雅黑" panose="020B0503020204020204" pitchFamily="34" charset="-122"/>
              <a:ea typeface="微软雅黑" panose="020B0503020204020204" pitchFamily="34" charset="-122"/>
            </a:endParaRPr>
          </a:p>
          <a:p>
            <a:pPr algn="ctr"/>
            <a:r>
              <a:rPr lang="en-US" altLang="zh-CN" sz="2000" dirty="0">
                <a:solidFill>
                  <a:schemeClr val="tx1"/>
                </a:solidFill>
                <a:latin typeface="Times New Roman" panose="02020603050405020304" pitchFamily="18" charset="0"/>
                <a:ea typeface="微软雅黑" panose="020B0503020204020204" pitchFamily="34" charset="-122"/>
              </a:rPr>
              <a:t>CONTENT</a:t>
            </a:r>
            <a:endParaRPr lang="zh-CN" altLang="en-US" sz="2000" dirty="0">
              <a:solidFill>
                <a:schemeClr val="tx1"/>
              </a:solidFill>
              <a:latin typeface="Times New Roman" panose="02020603050405020304" pitchFamily="18" charset="0"/>
              <a:ea typeface="微软雅黑" panose="020B0503020204020204" pitchFamily="34" charset="-122"/>
            </a:endParaRPr>
          </a:p>
        </p:txBody>
      </p:sp>
      <p:grpSp>
        <p:nvGrpSpPr>
          <p:cNvPr id="4" name="组合 3">
            <a:extLst>
              <a:ext uri="{FF2B5EF4-FFF2-40B4-BE49-F238E27FC236}">
                <a16:creationId xmlns:a16="http://schemas.microsoft.com/office/drawing/2014/main" id="{11A3037F-0028-6A4B-1B3D-5152344C6683}"/>
              </a:ext>
            </a:extLst>
          </p:cNvPr>
          <p:cNvGrpSpPr/>
          <p:nvPr/>
        </p:nvGrpSpPr>
        <p:grpSpPr>
          <a:xfrm>
            <a:off x="2510987" y="5370875"/>
            <a:ext cx="8606956" cy="928913"/>
            <a:chOff x="2394873" y="4590948"/>
            <a:chExt cx="8606956" cy="928913"/>
          </a:xfrm>
        </p:grpSpPr>
        <p:sp>
          <p:nvSpPr>
            <p:cNvPr id="6" name="自选图形 4">
              <a:extLst>
                <a:ext uri="{FF2B5EF4-FFF2-40B4-BE49-F238E27FC236}">
                  <a16:creationId xmlns:a16="http://schemas.microsoft.com/office/drawing/2014/main" id="{35AF3D87-9CA4-5BAB-3529-F0C13709786F}"/>
                </a:ext>
              </a:extLst>
            </p:cNvPr>
            <p:cNvSpPr>
              <a:spLocks noChangeArrowheads="1"/>
            </p:cNvSpPr>
            <p:nvPr/>
          </p:nvSpPr>
          <p:spPr bwMode="auto">
            <a:xfrm>
              <a:off x="2394873" y="4590948"/>
              <a:ext cx="8606956" cy="928913"/>
            </a:xfrm>
            <a:prstGeom prst="horizontalScroll">
              <a:avLst>
                <a:gd name="adj" fmla="val 12500"/>
              </a:avLst>
            </a:prstGeom>
            <a:gradFill rotWithShape="1">
              <a:gsLst>
                <a:gs pos="0">
                  <a:srgbClr val="33CCCC"/>
                </a:gs>
                <a:gs pos="50000">
                  <a:schemeClr val="bg1"/>
                </a:gs>
                <a:gs pos="100000">
                  <a:srgbClr val="33CCCC"/>
                </a:gs>
              </a:gsLst>
              <a:lin ang="0" scaled="1"/>
            </a:gradFill>
            <a:ln w="9525">
              <a:solidFill>
                <a:schemeClr val="bg2"/>
              </a:solidFill>
              <a:round/>
            </a:ln>
            <a:effectLst/>
          </p:spPr>
          <p:txBody>
            <a:bodyPr wrap="none" anchor="ctr"/>
            <a:lstStyle/>
            <a:p>
              <a:pPr algn="ctr">
                <a:defRPr/>
              </a:pPr>
              <a:endParaRPr lang="zh-CN" altLang="zh-CN" sz="4000">
                <a:latin typeface="黑体" panose="02010609060101010101" pitchFamily="2" charset="-122"/>
                <a:ea typeface="黑体" panose="02010609060101010101" pitchFamily="2" charset="-122"/>
              </a:endParaRPr>
            </a:p>
          </p:txBody>
        </p:sp>
        <p:sp>
          <p:nvSpPr>
            <p:cNvPr id="8" name="TextBox 4">
              <a:extLst>
                <a:ext uri="{FF2B5EF4-FFF2-40B4-BE49-F238E27FC236}">
                  <a16:creationId xmlns:a16="http://schemas.microsoft.com/office/drawing/2014/main" id="{FCA049BE-3BD0-C185-9C23-D2F9B19C67C2}"/>
                </a:ext>
              </a:extLst>
            </p:cNvPr>
            <p:cNvSpPr txBox="1"/>
            <p:nvPr/>
          </p:nvSpPr>
          <p:spPr>
            <a:xfrm>
              <a:off x="2690882" y="4732238"/>
              <a:ext cx="7736114" cy="646331"/>
            </a:xfrm>
            <a:prstGeom prst="rect">
              <a:avLst/>
            </a:prstGeom>
            <a:noFill/>
          </p:spPr>
          <p:txBody>
            <a:bodyPr wrap="square" rtlCol="0">
              <a:spAutoFit/>
            </a:bodyPr>
            <a:lstStyle>
              <a:defPPr>
                <a:defRPr lang="zh-CN"/>
              </a:defPPr>
              <a:lvl1pPr>
                <a:defRPr sz="3600">
                  <a:latin typeface="宋体" panose="02010600030101010101" pitchFamily="2" charset="-122"/>
                  <a:ea typeface="宋体" panose="02010600030101010101" pitchFamily="2" charset="-122"/>
                </a:defRPr>
              </a:lvl1pPr>
            </a:lstStyle>
            <a:p>
              <a:r>
                <a:rPr lang="en-US" altLang="zh-CN" dirty="0"/>
                <a:t>3.4 </a:t>
              </a:r>
              <a:r>
                <a:rPr lang="zh-CN" altLang="en-US" dirty="0"/>
                <a:t>齐次坐标变换</a:t>
              </a:r>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 name="右手系_百度百科2">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1176655" y="2044065"/>
            <a:ext cx="8128000" cy="4572000"/>
          </a:xfrm>
          <a:prstGeom prst="rect">
            <a:avLst/>
          </a:prstGeom>
        </p:spPr>
      </p:pic>
      <p:sp>
        <p:nvSpPr>
          <p:cNvPr id="5" name="矩形 4"/>
          <p:cNvSpPr/>
          <p:nvPr/>
        </p:nvSpPr>
        <p:spPr>
          <a:xfrm>
            <a:off x="791592" y="829957"/>
            <a:ext cx="3028393"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3.2.1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坐标系的分类</a:t>
            </a:r>
          </a:p>
        </p:txBody>
      </p:sp>
      <p:sp>
        <p:nvSpPr>
          <p:cNvPr id="20" name="矩形 19"/>
          <p:cNvSpPr/>
          <p:nvPr/>
        </p:nvSpPr>
        <p:spPr>
          <a:xfrm>
            <a:off x="791592" y="1370987"/>
            <a:ext cx="4008120" cy="46037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1．直角坐标系</a:t>
            </a:r>
            <a:r>
              <a:rPr lang="zh-CN" altLang="x-none"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之右手坐标系</a:t>
            </a:r>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879051" y="805934"/>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2．柱面坐标系</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327508" y="1465371"/>
          <a:ext cx="18422258" cy="1089142"/>
        </p:xfrm>
        <a:graphic>
          <a:graphicData uri="http://schemas.openxmlformats.org/presentationml/2006/ole">
            <mc:AlternateContent xmlns:mc="http://schemas.openxmlformats.org/markup-compatibility/2006">
              <mc:Choice xmlns:v="urn:schemas-microsoft-com:vml" Requires="v">
                <p:oleObj spid="_x0000_s16388" name="启用了宏的模板" r:id="rId5" imgW="8177530" imgH="485140" progId="Word.DocumentMacroEnabled.12">
                  <p:embed/>
                </p:oleObj>
              </mc:Choice>
              <mc:Fallback>
                <p:oleObj name="启用了宏的模板" r:id="rId5" imgW="8177530" imgH="485140" progId="Word.DocumentMacroEnabled.12">
                  <p:embed/>
                  <p:pic>
                    <p:nvPicPr>
                      <p:cNvPr id="0" name="图片 19468"/>
                      <p:cNvPicPr/>
                      <p:nvPr/>
                    </p:nvPicPr>
                    <p:blipFill>
                      <a:blip r:embed="rId6"/>
                      <a:stretch>
                        <a:fillRect/>
                      </a:stretch>
                    </p:blipFill>
                    <p:spPr>
                      <a:xfrm>
                        <a:off x="327508" y="1465371"/>
                        <a:ext cx="18422258" cy="1089142"/>
                      </a:xfrm>
                      <a:prstGeom prst="rect">
                        <a:avLst/>
                      </a:prstGeom>
                    </p:spPr>
                  </p:pic>
                </p:oleObj>
              </mc:Fallback>
            </mc:AlternateContent>
          </a:graphicData>
        </a:graphic>
      </p:graphicFrame>
      <p:pic>
        <p:nvPicPr>
          <p:cNvPr id="19459" name="Picture 3" descr="2-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2142" y="2760434"/>
            <a:ext cx="6806696"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15476" y="5842390"/>
            <a:ext cx="1980029" cy="369332"/>
          </a:xfrm>
          <a:prstGeom prst="rect">
            <a:avLst/>
          </a:prstGeom>
        </p:spPr>
        <p:txBody>
          <a:bodyPr wrap="none">
            <a:spAutoFit/>
          </a:bodyPr>
          <a:lstStyle/>
          <a:p>
            <a:r>
              <a:rPr lang="x-none" altLang="zh-CN" dirty="0">
                <a:latin typeface="Times New Roman" panose="02020603050405020304" pitchFamily="18" charset="0"/>
                <a:ea typeface="黑体" panose="02010609060101010101" pitchFamily="2" charset="-122"/>
                <a:cs typeface="Times New Roman" panose="02020603050405020304" pitchFamily="18" charset="0"/>
              </a:rPr>
              <a:t>图2-3  柱面坐标系</a:t>
            </a:r>
            <a:endParaRPr lang="zh-CN" altLang="zh-CN"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931124" y="617249"/>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3．球面坐标系</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483412" y="1175659"/>
          <a:ext cx="17285703" cy="1919512"/>
        </p:xfrm>
        <a:graphic>
          <a:graphicData uri="http://schemas.openxmlformats.org/presentationml/2006/ole">
            <mc:AlternateContent xmlns:mc="http://schemas.openxmlformats.org/markup-compatibility/2006">
              <mc:Choice xmlns:v="urn:schemas-microsoft-com:vml" Requires="v">
                <p:oleObj spid="_x0000_s17412" name="启用了宏的模板" r:id="rId5" imgW="8177530" imgH="909955" progId="Word.DocumentMacroEnabled.12">
                  <p:embed/>
                </p:oleObj>
              </mc:Choice>
              <mc:Fallback>
                <p:oleObj name="启用了宏的模板" r:id="rId5" imgW="8177530" imgH="909955" progId="Word.DocumentMacroEnabled.12">
                  <p:embed/>
                  <p:pic>
                    <p:nvPicPr>
                      <p:cNvPr id="0" name="图片 20489"/>
                      <p:cNvPicPr/>
                      <p:nvPr/>
                    </p:nvPicPr>
                    <p:blipFill>
                      <a:blip r:embed="rId6"/>
                      <a:stretch>
                        <a:fillRect/>
                      </a:stretch>
                    </p:blipFill>
                    <p:spPr>
                      <a:xfrm>
                        <a:off x="483412" y="1175659"/>
                        <a:ext cx="17285703" cy="1919512"/>
                      </a:xfrm>
                      <a:prstGeom prst="rect">
                        <a:avLst/>
                      </a:prstGeom>
                    </p:spPr>
                  </p:pic>
                </p:oleObj>
              </mc:Fallback>
            </mc:AlternateContent>
          </a:graphicData>
        </a:graphic>
      </p:graphicFrame>
      <p:pic>
        <p:nvPicPr>
          <p:cNvPr id="20482" name="Picture 2" descr="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7971" y="3027587"/>
            <a:ext cx="3412295" cy="31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74103" y="6260506"/>
            <a:ext cx="1980029" cy="369332"/>
          </a:xfrm>
          <a:prstGeom prst="rect">
            <a:avLst/>
          </a:prstGeom>
        </p:spPr>
        <p:txBody>
          <a:bodyPr wrap="none">
            <a:spAutoFit/>
          </a:bodyPr>
          <a:lstStyle/>
          <a:p>
            <a:r>
              <a:rPr lang="x-none" altLang="zh-CN" dirty="0">
                <a:latin typeface="Times New Roman" panose="02020603050405020304" pitchFamily="18" charset="0"/>
                <a:ea typeface="黑体" panose="02010609060101010101" pitchFamily="2" charset="-122"/>
                <a:cs typeface="Times New Roman" panose="02020603050405020304" pitchFamily="18" charset="0"/>
              </a:rPr>
              <a:t>图2-4  球面坐标系</a:t>
            </a:r>
            <a:endParaRPr lang="zh-CN" altLang="zh-CN"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矩形 3"/>
          <p:cNvSpPr/>
          <p:nvPr/>
        </p:nvSpPr>
        <p:spPr>
          <a:xfrm>
            <a:off x="791592" y="852817"/>
            <a:ext cx="3665220"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3.2.2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工业机器人</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坐标系</a:t>
            </a:r>
          </a:p>
        </p:txBody>
      </p:sp>
      <p:pic>
        <p:nvPicPr>
          <p:cNvPr id="5" name="图片 4"/>
          <p:cNvPicPr/>
          <p:nvPr/>
        </p:nvPicPr>
        <p:blipFill>
          <a:blip r:embed="rId4"/>
          <a:stretch>
            <a:fillRect/>
          </a:stretch>
        </p:blipFill>
        <p:spPr>
          <a:xfrm>
            <a:off x="3094164" y="1504557"/>
            <a:ext cx="7198539" cy="4918970"/>
          </a:xfrm>
          <a:prstGeom prst="rect">
            <a:avLst/>
          </a:prstGeom>
        </p:spPr>
      </p:pic>
      <p:sp>
        <p:nvSpPr>
          <p:cNvPr id="6" name="文本框 5"/>
          <p:cNvSpPr txBox="1"/>
          <p:nvPr/>
        </p:nvSpPr>
        <p:spPr>
          <a:xfrm>
            <a:off x="1095665" y="1696782"/>
            <a:ext cx="2858812" cy="3138170"/>
          </a:xfrm>
          <a:prstGeom prst="rect">
            <a:avLst/>
          </a:prstGeom>
          <a:noFill/>
        </p:spPr>
        <p:txBody>
          <a:bodyPr wrap="square" rtlCol="0">
            <a:spAutoFit/>
          </a:bodyPr>
          <a:lstStyle/>
          <a:p>
            <a:r>
              <a:rPr lang="en-US" altLang="zh-CN" dirty="0"/>
              <a:t>1 </a:t>
            </a:r>
            <a:r>
              <a:rPr lang="zh-CN" altLang="en-US" dirty="0"/>
              <a:t>基坐标系</a:t>
            </a:r>
            <a:endParaRPr lang="en-US" altLang="zh-CN" dirty="0"/>
          </a:p>
          <a:p>
            <a:endParaRPr lang="en-US" altLang="zh-CN" dirty="0"/>
          </a:p>
          <a:p>
            <a:r>
              <a:rPr lang="en-US" altLang="zh-CN" dirty="0"/>
              <a:t>2 </a:t>
            </a:r>
            <a:r>
              <a:rPr lang="zh-CN" altLang="zh-CN" dirty="0"/>
              <a:t>关节坐标系</a:t>
            </a:r>
            <a:endParaRPr lang="en-US" altLang="zh-CN" dirty="0"/>
          </a:p>
          <a:p>
            <a:endParaRPr lang="en-US" altLang="zh-CN" dirty="0"/>
          </a:p>
          <a:p>
            <a:r>
              <a:rPr lang="en-US" altLang="zh-CN" dirty="0"/>
              <a:t>3 </a:t>
            </a:r>
            <a:r>
              <a:rPr lang="zh-CN" altLang="zh-CN" dirty="0"/>
              <a:t>工件坐标系</a:t>
            </a:r>
            <a:endParaRPr lang="en-US" altLang="zh-CN" dirty="0"/>
          </a:p>
          <a:p>
            <a:endParaRPr lang="en-US" altLang="zh-CN" dirty="0"/>
          </a:p>
          <a:p>
            <a:r>
              <a:rPr lang="en-US" altLang="zh-CN" dirty="0"/>
              <a:t>4 </a:t>
            </a:r>
            <a:r>
              <a:rPr lang="zh-CN" altLang="en-US" dirty="0"/>
              <a:t>工具坐标系</a:t>
            </a:r>
            <a:endParaRPr lang="en-US" altLang="zh-CN" dirty="0"/>
          </a:p>
          <a:p>
            <a:endParaRPr lang="en-US" altLang="zh-CN" dirty="0"/>
          </a:p>
          <a:p>
            <a:r>
              <a:rPr lang="en-US" altLang="zh-CN" dirty="0"/>
              <a:t>5 </a:t>
            </a:r>
            <a:r>
              <a:rPr lang="zh-CN" altLang="zh-CN" dirty="0"/>
              <a:t>大地坐标系</a:t>
            </a:r>
            <a:endParaRPr lang="en-US" altLang="zh-CN" dirty="0"/>
          </a:p>
          <a:p>
            <a:endParaRPr lang="en-US" altLang="zh-CN" dirty="0"/>
          </a:p>
          <a:p>
            <a:r>
              <a:rPr lang="en-US" altLang="zh-CN" dirty="0"/>
              <a:t>6 </a:t>
            </a:r>
            <a:r>
              <a:rPr lang="zh-CN" altLang="zh-CN" dirty="0"/>
              <a:t>用户坐标系</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820856" y="636619"/>
            <a:ext cx="3122971"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4．其他形式的坐标系</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820856" y="1296792"/>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1）参考坐标系</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nvGraphicFramePr>
        <p:xfrm>
          <a:off x="566056" y="1866054"/>
          <a:ext cx="17580429" cy="1135103"/>
        </p:xfrm>
        <a:graphic>
          <a:graphicData uri="http://schemas.openxmlformats.org/presentationml/2006/ole">
            <mc:AlternateContent xmlns:mc="http://schemas.openxmlformats.org/markup-compatibility/2006">
              <mc:Choice xmlns:v="urn:schemas-microsoft-com:vml" Requires="v">
                <p:oleObj spid="_x0000_s18436" name="启用了宏的模板" r:id="rId5" imgW="8177530" imgH="528320" progId="Word.DocumentMacroEnabled.12">
                  <p:embed/>
                </p:oleObj>
              </mc:Choice>
              <mc:Fallback>
                <p:oleObj name="启用了宏的模板" r:id="rId5" imgW="8177530" imgH="528320" progId="Word.DocumentMacroEnabled.12">
                  <p:embed/>
                  <p:pic>
                    <p:nvPicPr>
                      <p:cNvPr id="0" name="图片 21513"/>
                      <p:cNvPicPr/>
                      <p:nvPr/>
                    </p:nvPicPr>
                    <p:blipFill>
                      <a:blip r:embed="rId6"/>
                      <a:stretch>
                        <a:fillRect/>
                      </a:stretch>
                    </p:blipFill>
                    <p:spPr>
                      <a:xfrm>
                        <a:off x="566056" y="1866054"/>
                        <a:ext cx="17580429" cy="1135103"/>
                      </a:xfrm>
                      <a:prstGeom prst="rect">
                        <a:avLst/>
                      </a:prstGeom>
                    </p:spPr>
                  </p:pic>
                </p:oleObj>
              </mc:Fallback>
            </mc:AlternateContent>
          </a:graphicData>
        </a:graphic>
      </p:graphicFrame>
      <p:pic>
        <p:nvPicPr>
          <p:cNvPr id="21506" name="Picture 2" descr="2-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865" y="2931494"/>
            <a:ext cx="4172720" cy="30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400184" y="6133842"/>
            <a:ext cx="1980029" cy="369332"/>
          </a:xfrm>
          <a:prstGeom prst="rect">
            <a:avLst/>
          </a:prstGeom>
        </p:spPr>
        <p:txBody>
          <a:bodyPr wrap="none">
            <a:spAutoFit/>
          </a:bodyPr>
          <a:lstStyle/>
          <a:p>
            <a:r>
              <a:rPr lang="x-none" altLang="zh-CN" dirty="0">
                <a:latin typeface="Times New Roman" panose="02020603050405020304" pitchFamily="18" charset="0"/>
                <a:ea typeface="黑体" panose="02010609060101010101" pitchFamily="2" charset="-122"/>
                <a:cs typeface="Times New Roman" panose="02020603050405020304" pitchFamily="18" charset="0"/>
              </a:rPr>
              <a:t>图2-5  参考坐标系</a:t>
            </a:r>
            <a:endParaRPr lang="zh-CN" altLang="zh-CN"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850023" y="631762"/>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2）关节坐标系</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427325" y="1320800"/>
          <a:ext cx="17347626" cy="1089708"/>
        </p:xfrm>
        <a:graphic>
          <a:graphicData uri="http://schemas.openxmlformats.org/presentationml/2006/ole">
            <mc:AlternateContent xmlns:mc="http://schemas.openxmlformats.org/markup-compatibility/2006">
              <mc:Choice xmlns:v="urn:schemas-microsoft-com:vml" Requires="v">
                <p:oleObj spid="_x0000_s19460" name="启用了宏的模板" r:id="rId5" imgW="8177530" imgH="514350" progId="Word.DocumentMacroEnabled.12">
                  <p:embed/>
                </p:oleObj>
              </mc:Choice>
              <mc:Fallback>
                <p:oleObj name="启用了宏的模板" r:id="rId5" imgW="8177530" imgH="514350" progId="Word.DocumentMacroEnabled.12">
                  <p:embed/>
                  <p:pic>
                    <p:nvPicPr>
                      <p:cNvPr id="0" name="图片 22538"/>
                      <p:cNvPicPr/>
                      <p:nvPr/>
                    </p:nvPicPr>
                    <p:blipFill>
                      <a:blip r:embed="rId6"/>
                      <a:stretch>
                        <a:fillRect/>
                      </a:stretch>
                    </p:blipFill>
                    <p:spPr>
                      <a:xfrm>
                        <a:off x="427325" y="1320800"/>
                        <a:ext cx="17347626" cy="1089708"/>
                      </a:xfrm>
                      <a:prstGeom prst="rect">
                        <a:avLst/>
                      </a:prstGeom>
                    </p:spPr>
                  </p:pic>
                </p:oleObj>
              </mc:Fallback>
            </mc:AlternateContent>
          </a:graphicData>
        </a:graphic>
      </p:graphicFrame>
      <p:pic>
        <p:nvPicPr>
          <p:cNvPr id="22530" name="Picture 2" descr="2-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4855" y="2409372"/>
            <a:ext cx="4920575" cy="3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51243" y="5668219"/>
            <a:ext cx="1980029" cy="369332"/>
          </a:xfrm>
          <a:prstGeom prst="rect">
            <a:avLst/>
          </a:prstGeom>
        </p:spPr>
        <p:txBody>
          <a:bodyPr wrap="none">
            <a:spAutoFit/>
          </a:bodyPr>
          <a:lstStyle/>
          <a:p>
            <a:r>
              <a:rPr lang="x-none" altLang="zh-CN" dirty="0">
                <a:latin typeface="Times New Roman" panose="02020603050405020304" pitchFamily="18" charset="0"/>
                <a:ea typeface="黑体" panose="02010609060101010101" pitchFamily="2" charset="-122"/>
                <a:cs typeface="Times New Roman" panose="02020603050405020304" pitchFamily="18" charset="0"/>
              </a:rPr>
              <a:t>图2-6  关节坐标系</a:t>
            </a:r>
            <a:endParaRPr lang="zh-CN" altLang="zh-CN"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749715" y="1297152"/>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
        <p:nvSpPr>
          <p:cNvPr id="3" name="矩形 2"/>
          <p:cNvSpPr/>
          <p:nvPr/>
        </p:nvSpPr>
        <p:spPr>
          <a:xfrm>
            <a:off x="749713" y="2125111"/>
            <a:ext cx="10643999" cy="1514261"/>
          </a:xfrm>
          <a:prstGeom prst="rect">
            <a:avLst/>
          </a:prstGeom>
          <a:solidFill>
            <a:schemeClr val="accent6">
              <a:lumMod val="60000"/>
              <a:lumOff val="40000"/>
            </a:schemeClr>
          </a:solidFill>
        </p:spPr>
        <p:txBody>
          <a:bodyPr wrap="square">
            <a:spAutoFit/>
          </a:bodyPr>
          <a:lstStyle/>
          <a:p>
            <a:pPr indent="457200">
              <a:lnSpc>
                <a:spcPct val="140000"/>
              </a:lnSpc>
            </a:pP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向量又称为欧几里得向量、几何向量、矢量，它是具有大小和方向的量，可以形象化地表示为带箭头的线段。箭头方向代表向量的方向，线段长度代表向量的大小。与向量对应的只有大小，没有方向的量称为</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标量</a:t>
            </a: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4" name="对象 3"/>
          <p:cNvGraphicFramePr>
            <a:graphicFrameLocks noChangeAspect="1"/>
          </p:cNvGraphicFramePr>
          <p:nvPr/>
        </p:nvGraphicFramePr>
        <p:xfrm>
          <a:off x="749715" y="3994152"/>
          <a:ext cx="17251812" cy="1917240"/>
        </p:xfrm>
        <a:graphic>
          <a:graphicData uri="http://schemas.openxmlformats.org/presentationml/2006/ole">
            <mc:AlternateContent xmlns:mc="http://schemas.openxmlformats.org/markup-compatibility/2006">
              <mc:Choice xmlns:v="urn:schemas-microsoft-com:vml" Requires="v">
                <p:oleObj spid="_x0000_s20484" name="启用了宏的模板" r:id="rId5" imgW="8177530" imgH="915670" progId="Word.DocumentMacroEnabled.12">
                  <p:embed/>
                </p:oleObj>
              </mc:Choice>
              <mc:Fallback>
                <p:oleObj name="启用了宏的模板" r:id="rId5" imgW="8177530" imgH="915670" progId="Word.DocumentMacroEnabled.12">
                  <p:embed/>
                  <p:pic>
                    <p:nvPicPr>
                      <p:cNvPr id="0" name="图片 24585"/>
                      <p:cNvPicPr/>
                      <p:nvPr/>
                    </p:nvPicPr>
                    <p:blipFill>
                      <a:blip r:embed="rId6"/>
                      <a:stretch>
                        <a:fillRect/>
                      </a:stretch>
                    </p:blipFill>
                    <p:spPr>
                      <a:xfrm>
                        <a:off x="749715" y="3994152"/>
                        <a:ext cx="17251812" cy="1917240"/>
                      </a:xfrm>
                      <a:prstGeom prst="rect">
                        <a:avLst/>
                      </a:prstGeom>
                    </p:spPr>
                  </p:pic>
                </p:oleObj>
              </mc:Fallback>
            </mc:AlternateContent>
          </a:graphicData>
        </a:graphic>
      </p:graphicFrame>
      <p:grpSp>
        <p:nvGrpSpPr>
          <p:cNvPr id="5" name="组合 4"/>
          <p:cNvGrpSpPr/>
          <p:nvPr/>
        </p:nvGrpSpPr>
        <p:grpSpPr>
          <a:xfrm>
            <a:off x="2776312" y="516364"/>
            <a:ext cx="6554089" cy="648000"/>
            <a:chOff x="2776310" y="516364"/>
            <a:chExt cx="6554089" cy="648000"/>
          </a:xfrm>
        </p:grpSpPr>
        <p:grpSp>
          <p:nvGrpSpPr>
            <p:cNvPr id="6" name="Group 2"/>
            <p:cNvGrpSpPr>
              <a:grpSpLocks noChangeAspect="1"/>
            </p:cNvGrpSpPr>
            <p:nvPr/>
          </p:nvGrpSpPr>
          <p:grpSpPr bwMode="auto">
            <a:xfrm>
              <a:off x="2776310" y="546621"/>
              <a:ext cx="1491751" cy="612000"/>
              <a:chOff x="2379" y="2486"/>
              <a:chExt cx="1267" cy="520"/>
            </a:xfrm>
          </p:grpSpPr>
          <p:sp>
            <p:nvSpPr>
              <p:cNvPr id="15" name="AutoShape 3"/>
              <p:cNvSpPr>
                <a:spLocks noChangeArrowheads="1"/>
              </p:cNvSpPr>
              <p:nvPr/>
            </p:nvSpPr>
            <p:spPr bwMode="auto">
              <a:xfrm>
                <a:off x="2379" y="2486"/>
                <a:ext cx="1267" cy="520"/>
              </a:xfrm>
              <a:prstGeom prst="roundRect">
                <a:avLst>
                  <a:gd name="adj" fmla="val 48653"/>
                </a:avLst>
              </a:prstGeom>
              <a:solidFill>
                <a:srgbClr val="00A0E9"/>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endParaRPr lang="zh-CN" altLang="en-US"/>
              </a:p>
            </p:txBody>
          </p:sp>
          <p:sp>
            <p:nvSpPr>
              <p:cNvPr id="16" name="Oval 4"/>
              <p:cNvSpPr>
                <a:spLocks noChangeArrowheads="1"/>
              </p:cNvSpPr>
              <p:nvPr/>
            </p:nvSpPr>
            <p:spPr bwMode="auto">
              <a:xfrm>
                <a:off x="2491" y="2526"/>
                <a:ext cx="1044" cy="440"/>
              </a:xfrm>
              <a:prstGeom prst="ellipse">
                <a:avLst/>
              </a:prstGeom>
              <a:solidFill>
                <a:srgbClr val="FFFFFF"/>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endParaRPr lang="zh-CN" altLang="en-US"/>
              </a:p>
            </p:txBody>
          </p:sp>
        </p:grpSp>
        <p:grpSp>
          <p:nvGrpSpPr>
            <p:cNvPr id="10" name="Group 5"/>
            <p:cNvGrpSpPr>
              <a:grpSpLocks noChangeAspect="1"/>
            </p:cNvGrpSpPr>
            <p:nvPr/>
          </p:nvGrpSpPr>
          <p:grpSpPr bwMode="auto">
            <a:xfrm>
              <a:off x="4470399" y="516364"/>
              <a:ext cx="4860000" cy="648000"/>
              <a:chOff x="3023" y="2453"/>
              <a:chExt cx="5782" cy="520"/>
            </a:xfrm>
          </p:grpSpPr>
          <p:cxnSp>
            <p:nvCxnSpPr>
              <p:cNvPr id="13" name="AutoShape 6"/>
              <p:cNvCxnSpPr>
                <a:cxnSpLocks noChangeShapeType="1"/>
              </p:cNvCxnSpPr>
              <p:nvPr/>
            </p:nvCxnSpPr>
            <p:spPr bwMode="auto">
              <a:xfrm>
                <a:off x="3030" y="2453"/>
                <a:ext cx="5775" cy="0"/>
              </a:xfrm>
              <a:prstGeom prst="straightConnector1">
                <a:avLst/>
              </a:prstGeom>
              <a:noFill/>
              <a:ln w="12700">
                <a:solidFill>
                  <a:srgbClr val="00A0E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AutoShape 7"/>
              <p:cNvCxnSpPr>
                <a:cxnSpLocks noChangeShapeType="1"/>
              </p:cNvCxnSpPr>
              <p:nvPr/>
            </p:nvCxnSpPr>
            <p:spPr bwMode="auto">
              <a:xfrm>
                <a:off x="3023" y="2973"/>
                <a:ext cx="5775" cy="0"/>
              </a:xfrm>
              <a:prstGeom prst="straightConnector1">
                <a:avLst/>
              </a:prstGeom>
              <a:noFill/>
              <a:ln w="19050">
                <a:solidFill>
                  <a:srgbClr val="00A0E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1" name="矩形 10"/>
            <p:cNvSpPr/>
            <p:nvPr/>
          </p:nvSpPr>
          <p:spPr>
            <a:xfrm>
              <a:off x="3178461" y="595385"/>
              <a:ext cx="641522" cy="523220"/>
            </a:xfrm>
            <a:prstGeom prst="rect">
              <a:avLst/>
            </a:prstGeom>
          </p:spPr>
          <p:txBody>
            <a:bodyPr wrap="none">
              <a:spAutoFit/>
            </a:bodyPr>
            <a:lstStyle/>
            <a:p>
              <a:r>
                <a:rPr lang="en-US" altLang="zh-CN" sz="2800" dirty="0"/>
                <a:t>3.3</a:t>
              </a:r>
              <a:endParaRPr lang="zh-CN" altLang="en-US" sz="2800" dirty="0"/>
            </a:p>
          </p:txBody>
        </p:sp>
        <p:sp>
          <p:nvSpPr>
            <p:cNvPr id="12" name="矩形 11"/>
            <p:cNvSpPr/>
            <p:nvPr/>
          </p:nvSpPr>
          <p:spPr>
            <a:xfrm>
              <a:off x="4928580" y="541703"/>
              <a:ext cx="3877985" cy="584775"/>
            </a:xfrm>
            <a:prstGeom prst="rect">
              <a:avLst/>
            </a:prstGeom>
          </p:spPr>
          <p:txBody>
            <a:bodyPr wrap="none">
              <a:spAutoFit/>
            </a:bodyPr>
            <a:lstStyle/>
            <a:p>
              <a:r>
                <a:rPr lang="zh-CN" altLang="en-US" sz="3200" dirty="0">
                  <a:latin typeface="宋体" panose="02010600030101010101" pitchFamily="2" charset="-122"/>
                  <a:ea typeface="宋体" panose="02010600030101010101" pitchFamily="2" charset="-122"/>
                </a:rPr>
                <a:t>坐标系及其关系描述</a:t>
              </a:r>
              <a:endParaRPr lang="zh-CN" altLang="zh-CN" sz="3200" dirty="0">
                <a:latin typeface="宋体" panose="02010600030101010101" pitchFamily="2" charset="-122"/>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777347" y="736823"/>
            <a:ext cx="250421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1．空间点的表示</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490208" y="1304786"/>
          <a:ext cx="17334230" cy="1847215"/>
        </p:xfrm>
        <a:graphic>
          <a:graphicData uri="http://schemas.openxmlformats.org/presentationml/2006/ole">
            <mc:AlternateContent xmlns:mc="http://schemas.openxmlformats.org/markup-compatibility/2006">
              <mc:Choice xmlns:v="urn:schemas-microsoft-com:vml" Requires="v">
                <p:oleObj spid="_x0000_s21508" name="启用了宏的模板" r:id="rId5" imgW="8177530" imgH="873125" progId="Word.DocumentMacroEnabled.12">
                  <p:embed/>
                </p:oleObj>
              </mc:Choice>
              <mc:Fallback>
                <p:oleObj name="启用了宏的模板" r:id="rId5" imgW="8177530" imgH="873125" progId="Word.DocumentMacroEnabled.12">
                  <p:embed/>
                  <p:pic>
                    <p:nvPicPr>
                      <p:cNvPr id="0" name="图片 23561"/>
                      <p:cNvPicPr/>
                      <p:nvPr/>
                    </p:nvPicPr>
                    <p:blipFill>
                      <a:blip r:embed="rId6"/>
                      <a:stretch>
                        <a:fillRect/>
                      </a:stretch>
                    </p:blipFill>
                    <p:spPr>
                      <a:xfrm>
                        <a:off x="490208" y="1304786"/>
                        <a:ext cx="17334230" cy="1847215"/>
                      </a:xfrm>
                      <a:prstGeom prst="rect">
                        <a:avLst/>
                      </a:prstGeom>
                    </p:spPr>
                  </p:pic>
                </p:oleObj>
              </mc:Fallback>
            </mc:AlternateContent>
          </a:graphicData>
        </a:graphic>
      </p:graphicFrame>
      <p:pic>
        <p:nvPicPr>
          <p:cNvPr id="23554" name="Picture 2" descr="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3373" y="2958346"/>
            <a:ext cx="3110319"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30390" y="6129045"/>
            <a:ext cx="3945311" cy="369332"/>
          </a:xfrm>
          <a:prstGeom prst="rect">
            <a:avLst/>
          </a:prstGeom>
        </p:spPr>
        <p:txBody>
          <a:bodyPr wrap="none">
            <a:spAutoFit/>
          </a:bodyPr>
          <a:lstStyle/>
          <a:p>
            <a:r>
              <a:rPr lang="x-none" altLang="zh-CN" dirty="0">
                <a:latin typeface="Times New Roman" panose="02020603050405020304" pitchFamily="18" charset="0"/>
                <a:ea typeface="黑体" panose="02010609060101010101" pitchFamily="2" charset="-122"/>
                <a:cs typeface="Times New Roman" panose="02020603050405020304" pitchFamily="18" charset="0"/>
              </a:rPr>
              <a:t>图2-7  空间点P在直角坐标系中的坐标</a:t>
            </a:r>
            <a:endParaRPr lang="zh-CN" altLang="zh-CN"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A8C645F7-4155-FD82-6624-6E4628062A6B}"/>
              </a:ext>
            </a:extLst>
          </p:cNvPr>
          <p:cNvSpPr/>
          <p:nvPr/>
        </p:nvSpPr>
        <p:spPr>
          <a:xfrm>
            <a:off x="777347" y="245333"/>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704672" y="804101"/>
            <a:ext cx="2813591"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2．空间向量的表示</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25292581"/>
              </p:ext>
            </p:extLst>
          </p:nvPr>
        </p:nvGraphicFramePr>
        <p:xfrm>
          <a:off x="1088571" y="3541430"/>
          <a:ext cx="15932209" cy="3414383"/>
        </p:xfrm>
        <a:graphic>
          <a:graphicData uri="http://schemas.openxmlformats.org/presentationml/2006/ole">
            <mc:AlternateContent xmlns:mc="http://schemas.openxmlformats.org/markup-compatibility/2006">
              <mc:Choice xmlns:v="urn:schemas-microsoft-com:vml" Requires="v">
                <p:oleObj spid="_x0000_s22534" name="启用了宏的模板" r:id="rId5" imgW="8177530" imgH="1711325" progId="Word.DocumentMacroEnabled.12">
                  <p:embed/>
                </p:oleObj>
              </mc:Choice>
              <mc:Fallback>
                <p:oleObj name="启用了宏的模板" r:id="rId5" imgW="8177530" imgH="1711325" progId="Word.DocumentMacroEnabled.12">
                  <p:embed/>
                  <p:pic>
                    <p:nvPicPr>
                      <p:cNvPr id="0" name="图片 25617"/>
                      <p:cNvPicPr/>
                      <p:nvPr/>
                    </p:nvPicPr>
                    <p:blipFill>
                      <a:blip r:embed="rId6"/>
                      <a:stretch>
                        <a:fillRect/>
                      </a:stretch>
                    </p:blipFill>
                    <p:spPr>
                      <a:xfrm>
                        <a:off x="1088571" y="3541430"/>
                        <a:ext cx="15932209" cy="3414383"/>
                      </a:xfrm>
                      <a:prstGeom prst="rect">
                        <a:avLst/>
                      </a:prstGeom>
                    </p:spPr>
                  </p:pic>
                </p:oleObj>
              </mc:Fallback>
            </mc:AlternateContent>
          </a:graphicData>
        </a:graphic>
      </p:graphicFrame>
      <p:grpSp>
        <p:nvGrpSpPr>
          <p:cNvPr id="6" name="组合 5"/>
          <p:cNvGrpSpPr/>
          <p:nvPr/>
        </p:nvGrpSpPr>
        <p:grpSpPr>
          <a:xfrm>
            <a:off x="704672" y="1333638"/>
            <a:ext cx="16823525" cy="2282371"/>
            <a:chOff x="704672" y="1016003"/>
            <a:chExt cx="16823525" cy="2282371"/>
          </a:xfrm>
        </p:grpSpPr>
        <p:graphicFrame>
          <p:nvGraphicFramePr>
            <p:cNvPr id="3" name="对象 2"/>
            <p:cNvGraphicFramePr>
              <a:graphicFrameLocks noChangeAspect="1"/>
            </p:cNvGraphicFramePr>
            <p:nvPr>
              <p:extLst>
                <p:ext uri="{D42A27DB-BD31-4B8C-83A1-F6EECF244321}">
                  <p14:modId xmlns:p14="http://schemas.microsoft.com/office/powerpoint/2010/main" val="2655389273"/>
                </p:ext>
              </p:extLst>
            </p:nvPr>
          </p:nvGraphicFramePr>
          <p:xfrm>
            <a:off x="881432" y="1016003"/>
            <a:ext cx="16646765" cy="2282371"/>
          </p:xfrm>
          <a:graphic>
            <a:graphicData uri="http://schemas.openxmlformats.org/presentationml/2006/ole">
              <mc:AlternateContent xmlns:mc="http://schemas.openxmlformats.org/markup-compatibility/2006">
                <mc:Choice xmlns:v="urn:schemas-microsoft-com:vml" Requires="v">
                  <p:oleObj spid="_x0000_s22535" name="Macro-Enabled Template" r:id="rId7" imgW="8176528" imgH="1122451" progId="Word.DocumentMacroEnabled.12">
                    <p:embed/>
                  </p:oleObj>
                </mc:Choice>
                <mc:Fallback>
                  <p:oleObj name="Macro-Enabled Template" r:id="rId7" imgW="8176528" imgH="1122451" progId="Word.DocumentMacroEnabled.12">
                    <p:embed/>
                    <p:pic>
                      <p:nvPicPr>
                        <p:cNvPr id="0" name="图片 25618"/>
                        <p:cNvPicPr/>
                        <p:nvPr/>
                      </p:nvPicPr>
                      <p:blipFill>
                        <a:blip r:embed="rId8"/>
                        <a:stretch>
                          <a:fillRect/>
                        </a:stretch>
                      </p:blipFill>
                      <p:spPr>
                        <a:xfrm>
                          <a:off x="881432" y="1016003"/>
                          <a:ext cx="16646765" cy="2282371"/>
                        </a:xfrm>
                        <a:prstGeom prst="rect">
                          <a:avLst/>
                        </a:prstGeom>
                      </p:spPr>
                    </p:pic>
                  </p:oleObj>
                </mc:Fallback>
              </mc:AlternateContent>
            </a:graphicData>
          </a:graphic>
        </p:graphicFrame>
        <p:sp>
          <p:nvSpPr>
            <p:cNvPr id="5" name="矩形 4"/>
            <p:cNvSpPr/>
            <p:nvPr/>
          </p:nvSpPr>
          <p:spPr>
            <a:xfrm>
              <a:off x="704672" y="1045030"/>
              <a:ext cx="10761614" cy="209005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554" name="Picture 2" descr="2-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22765" y="3741220"/>
            <a:ext cx="2509520"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9611995" y="5960110"/>
            <a:ext cx="2131060" cy="645160"/>
          </a:xfrm>
          <a:prstGeom prst="rect">
            <a:avLst/>
          </a:prstGeom>
        </p:spPr>
        <p:txBody>
          <a:bodyPr wrap="square">
            <a:spAutoFit/>
          </a:bodyPr>
          <a:lstStyle/>
          <a:p>
            <a:r>
              <a:rPr lang="x-none" altLang="zh-CN" dirty="0">
                <a:latin typeface="Times New Roman" panose="02020603050405020304" pitchFamily="18" charset="0"/>
                <a:ea typeface="黑体" panose="02010609060101010101" pitchFamily="2" charset="-122"/>
                <a:cs typeface="Times New Roman" panose="02020603050405020304" pitchFamily="18" charset="0"/>
              </a:rPr>
              <a:t>图2-7  空间点P在直角坐标系中的坐标</a:t>
            </a:r>
            <a:endParaRPr lang="zh-CN" altLang="zh-CN"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B8C2C15F-C10D-C8C6-8D2A-E44613314E23}"/>
              </a:ext>
            </a:extLst>
          </p:cNvPr>
          <p:cNvSpPr/>
          <p:nvPr/>
        </p:nvSpPr>
        <p:spPr>
          <a:xfrm>
            <a:off x="777347" y="245333"/>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704672" y="784851"/>
            <a:ext cx="2783840" cy="460375"/>
          </a:xfrm>
          <a:prstGeom prst="rect">
            <a:avLst/>
          </a:prstGeom>
        </p:spPr>
        <p:txBody>
          <a:bodyPr wrap="none">
            <a:spAutoFit/>
          </a:bodyPr>
          <a:lstStyle/>
          <a:p>
            <a:r>
              <a:rPr lang="en-US" altLang="x-none"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．空间向量的表示</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p:cNvPicPr/>
          <p:nvPr/>
        </p:nvPicPr>
        <p:blipFill>
          <a:blip r:embed="rId4"/>
          <a:stretch>
            <a:fillRect/>
          </a:stretch>
        </p:blipFill>
        <p:spPr>
          <a:xfrm>
            <a:off x="6413071" y="2593895"/>
            <a:ext cx="3745305" cy="3245209"/>
          </a:xfrm>
          <a:prstGeom prst="rect">
            <a:avLst/>
          </a:prstGeom>
        </p:spPr>
      </p:pic>
      <p:sp>
        <p:nvSpPr>
          <p:cNvPr id="3" name="文本框 2">
            <a:extLst>
              <a:ext uri="{FF2B5EF4-FFF2-40B4-BE49-F238E27FC236}">
                <a16:creationId xmlns:a16="http://schemas.microsoft.com/office/drawing/2014/main" id="{169C4DD3-F5D7-9F9B-4733-DB7A4BA6A67D}"/>
              </a:ext>
            </a:extLst>
          </p:cNvPr>
          <p:cNvSpPr txBox="1">
            <a:spLocks noChangeArrowheads="1"/>
          </p:cNvSpPr>
          <p:nvPr/>
        </p:nvSpPr>
        <p:spPr bwMode="auto">
          <a:xfrm>
            <a:off x="704672" y="1200179"/>
            <a:ext cx="10660063" cy="943528"/>
          </a:xfrm>
          <a:prstGeom prst="rect">
            <a:avLst/>
          </a:prstGeom>
          <a:noFill/>
          <a:ln>
            <a:noFill/>
          </a:ln>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9pPr>
          </a:lstStyle>
          <a:p>
            <a:pPr marL="0" marR="0" lvl="0" indent="0" algn="just" defTabSz="457200" rtl="0" eaLnBrk="1" fontAlgn="base" latinLnBrk="0" hangingPunct="1">
              <a:lnSpc>
                <a:spcPct val="150000"/>
              </a:lnSpc>
              <a:spcBef>
                <a:spcPct val="0"/>
              </a:spcBef>
              <a:spcAft>
                <a:spcPct val="0"/>
              </a:spcAft>
              <a:buClrTx/>
              <a:buSzTx/>
              <a:buNone/>
              <a:defRPr/>
            </a:pPr>
            <a:r>
              <a:rPr kumimoji="0" lang="zh-CN" altLang="en-US" sz="2000" b="0" i="0" u="none" strike="noStrike" kern="1200" cap="none" spc="0" normalizeH="0" baseline="0" noProof="0" dirty="0">
                <a:ln>
                  <a:noFill/>
                </a:ln>
                <a:solidFill>
                  <a:schemeClr val="tx1"/>
                </a:solidFill>
                <a:effectLst/>
                <a:uLnTx/>
                <a:uFillTx/>
                <a:latin typeface="+mn-ea"/>
              </a:rPr>
              <a:t>在选定的直角坐标系</a:t>
            </a:r>
            <a:r>
              <a:rPr kumimoji="0" lang="en-US" altLang="zh-CN" sz="2000" b="0" i="0" u="none" strike="noStrike" kern="1200" cap="none" spc="0" normalizeH="0" baseline="0" noProof="0" dirty="0">
                <a:ln>
                  <a:noFill/>
                </a:ln>
                <a:solidFill>
                  <a:schemeClr val="tx1"/>
                </a:solidFill>
                <a:effectLst/>
                <a:uLnTx/>
                <a:uFillTx/>
                <a:latin typeface="+mn-ea"/>
              </a:rPr>
              <a:t>{</a:t>
            </a:r>
            <a:r>
              <a:rPr kumimoji="0" lang="en-US" altLang="zh-CN" sz="2000" b="0" i="1" u="none" strike="noStrike" kern="1200" cap="none" spc="0" normalizeH="0" baseline="0" noProof="0" dirty="0">
                <a:ln>
                  <a:noFill/>
                </a:ln>
                <a:solidFill>
                  <a:schemeClr val="tx1"/>
                </a:solidFill>
                <a:effectLst/>
                <a:uLnTx/>
                <a:uFillTx/>
                <a:latin typeface="+mn-ea"/>
              </a:rPr>
              <a:t>A</a:t>
            </a:r>
            <a:r>
              <a:rPr kumimoji="0" lang="en-US" altLang="zh-CN" sz="2000" b="0" i="0" u="none" strike="noStrike" kern="1200" cap="none" spc="0" normalizeH="0" baseline="0" noProof="0" dirty="0">
                <a:ln>
                  <a:noFill/>
                </a:ln>
                <a:solidFill>
                  <a:schemeClr val="tx1"/>
                </a:solidFill>
                <a:effectLst/>
                <a:uLnTx/>
                <a:uFillTx/>
                <a:latin typeface="+mn-ea"/>
              </a:rPr>
              <a:t>}</a:t>
            </a:r>
            <a:r>
              <a:rPr kumimoji="0" lang="zh-CN" altLang="en-US" sz="2000" b="0" i="0" u="none" strike="noStrike" kern="1200" cap="none" spc="0" normalizeH="0" baseline="0" noProof="0" dirty="0">
                <a:ln>
                  <a:noFill/>
                </a:ln>
                <a:solidFill>
                  <a:schemeClr val="tx1"/>
                </a:solidFill>
                <a:effectLst/>
                <a:uLnTx/>
                <a:uFillTx/>
                <a:latin typeface="+mn-ea"/>
              </a:rPr>
              <a:t>中，空间任一点</a:t>
            </a:r>
            <a:r>
              <a:rPr kumimoji="0" lang="en-US" altLang="zh-CN" sz="2000" b="0" i="0" u="none" strike="noStrike" kern="1200" cap="none" spc="0" normalizeH="0" baseline="0" noProof="0" dirty="0">
                <a:ln>
                  <a:noFill/>
                </a:ln>
                <a:solidFill>
                  <a:schemeClr val="tx1"/>
                </a:solidFill>
                <a:effectLst/>
                <a:uLnTx/>
                <a:uFillTx/>
                <a:latin typeface="+mn-ea"/>
              </a:rPr>
              <a:t>P</a:t>
            </a:r>
            <a:r>
              <a:rPr kumimoji="0" lang="zh-CN" altLang="en-US" sz="2000" b="0" i="0" u="none" strike="noStrike" kern="1200" cap="none" spc="0" normalizeH="0" baseline="0" noProof="0" dirty="0">
                <a:ln>
                  <a:noFill/>
                </a:ln>
                <a:solidFill>
                  <a:schemeClr val="tx1"/>
                </a:solidFill>
                <a:effectLst/>
                <a:uLnTx/>
                <a:uFillTx/>
                <a:latin typeface="+mn-ea"/>
              </a:rPr>
              <a:t>的位置可用</a:t>
            </a:r>
            <a:r>
              <a:rPr kumimoji="0" lang="en-US" altLang="zh-CN" sz="2000" b="0" i="0" u="none" strike="noStrike" kern="1200" cap="none" spc="0" normalizeH="0" baseline="0" noProof="0" dirty="0">
                <a:ln>
                  <a:noFill/>
                </a:ln>
                <a:solidFill>
                  <a:schemeClr val="tx1"/>
                </a:solidFill>
                <a:effectLst/>
                <a:uLnTx/>
                <a:uFillTx/>
                <a:latin typeface="+mn-ea"/>
              </a:rPr>
              <a:t>3×1</a:t>
            </a:r>
            <a:r>
              <a:rPr kumimoji="0" lang="zh-CN" altLang="en-US" sz="2000" b="0" i="0" u="none" strike="noStrike" kern="1200" cap="none" spc="0" normalizeH="0" baseline="0" noProof="0" dirty="0">
                <a:ln>
                  <a:noFill/>
                </a:ln>
                <a:solidFill>
                  <a:schemeClr val="tx1"/>
                </a:solidFill>
                <a:effectLst/>
                <a:uLnTx/>
                <a:uFillTx/>
                <a:latin typeface="+mn-ea"/>
              </a:rPr>
              <a:t>的位置矢量</a:t>
            </a:r>
            <a:r>
              <a:rPr kumimoji="0" lang="en-US" altLang="zh-CN" sz="2000" b="0" i="1" u="none" strike="noStrike" kern="1200" cap="none" spc="0" normalizeH="0" baseline="30000" noProof="0" dirty="0">
                <a:ln>
                  <a:noFill/>
                </a:ln>
                <a:solidFill>
                  <a:schemeClr val="tx1"/>
                </a:solidFill>
                <a:effectLst/>
                <a:uLnTx/>
                <a:uFillTx/>
                <a:latin typeface="+mn-ea"/>
              </a:rPr>
              <a:t>A</a:t>
            </a:r>
            <a:r>
              <a:rPr kumimoji="0" lang="en-US" altLang="zh-CN" sz="2000" b="1" i="1" u="none" strike="noStrike" kern="1200" cap="none" spc="0" normalizeH="0" baseline="0" noProof="0" dirty="0">
                <a:ln>
                  <a:noFill/>
                </a:ln>
                <a:solidFill>
                  <a:schemeClr val="tx1"/>
                </a:solidFill>
                <a:effectLst/>
                <a:uLnTx/>
                <a:uFillTx/>
                <a:latin typeface="+mn-ea"/>
              </a:rPr>
              <a:t>p</a:t>
            </a:r>
            <a:r>
              <a:rPr kumimoji="0" lang="zh-CN" altLang="en-US" sz="2000" b="0" i="0" u="none" strike="noStrike" kern="1200" cap="none" spc="0" normalizeH="0" baseline="0" noProof="0" dirty="0">
                <a:ln>
                  <a:noFill/>
                </a:ln>
                <a:solidFill>
                  <a:schemeClr val="tx1"/>
                </a:solidFill>
                <a:effectLst/>
                <a:uLnTx/>
                <a:uFillTx/>
                <a:latin typeface="+mn-ea"/>
              </a:rPr>
              <a:t>表示</a:t>
            </a:r>
            <a:r>
              <a:rPr lang="zh-CN" altLang="en-US" sz="2000" dirty="0">
                <a:latin typeface="+mn-ea"/>
              </a:rPr>
              <a:t>，其左上标代表选定的参考坐标系</a:t>
            </a:r>
            <a:r>
              <a:rPr kumimoji="0" lang="en-US" altLang="zh-CN" sz="2000" b="0" i="0" u="none" strike="noStrike" kern="1200" cap="none" spc="0" normalizeH="0" baseline="0" noProof="0" dirty="0">
                <a:ln>
                  <a:noFill/>
                </a:ln>
                <a:solidFill>
                  <a:schemeClr val="tx1"/>
                </a:solidFill>
                <a:effectLst/>
                <a:uLnTx/>
                <a:uFillTx/>
                <a:latin typeface="+mn-ea"/>
              </a:rPr>
              <a:t>{</a:t>
            </a:r>
            <a:r>
              <a:rPr kumimoji="0" lang="en-US" altLang="zh-CN" sz="2000" b="0" i="1" u="none" strike="noStrike" kern="1200" cap="none" spc="0" normalizeH="0" baseline="0" noProof="0" dirty="0">
                <a:ln>
                  <a:noFill/>
                </a:ln>
                <a:solidFill>
                  <a:schemeClr val="tx1"/>
                </a:solidFill>
                <a:effectLst/>
                <a:uLnTx/>
                <a:uFillTx/>
                <a:latin typeface="+mn-ea"/>
              </a:rPr>
              <a:t>A</a:t>
            </a:r>
            <a:r>
              <a:rPr kumimoji="0" lang="en-US" altLang="zh-CN" sz="2000" b="0" i="0" u="none" strike="noStrike" kern="1200" cap="none" spc="0" normalizeH="0" baseline="0" noProof="0" dirty="0">
                <a:ln>
                  <a:noFill/>
                </a:ln>
                <a:solidFill>
                  <a:schemeClr val="tx1"/>
                </a:solidFill>
                <a:effectLst/>
                <a:uLnTx/>
                <a:uFillTx/>
                <a:latin typeface="+mn-ea"/>
              </a:rPr>
              <a:t>}</a:t>
            </a:r>
            <a:r>
              <a:rPr kumimoji="0" lang="zh-CN" altLang="en-US" sz="2000" b="0" i="0" u="none" strike="noStrike" kern="1200" cap="none" spc="0" normalizeH="0" baseline="0" noProof="0" dirty="0">
                <a:ln>
                  <a:noFill/>
                </a:ln>
                <a:solidFill>
                  <a:schemeClr val="tx1"/>
                </a:solidFill>
                <a:effectLst/>
                <a:uLnTx/>
                <a:uFillTx/>
                <a:latin typeface="+mn-ea"/>
              </a:rPr>
              <a:t>，此时有：</a:t>
            </a:r>
            <a:endParaRPr kumimoji="0" lang="en-US" altLang="zh-CN" sz="2000" b="0" i="0" u="none" strike="noStrike" kern="1200" cap="none" spc="0" normalizeH="0" baseline="0" noProof="0" dirty="0">
              <a:ln>
                <a:noFill/>
              </a:ln>
              <a:solidFill>
                <a:schemeClr val="tx1"/>
              </a:solidFill>
              <a:effectLst/>
              <a:uLnTx/>
              <a:uFillTx/>
              <a:latin typeface="+mn-ea"/>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326D8E0-32F9-7DEC-2381-8C13E7276089}"/>
                  </a:ext>
                </a:extLst>
              </p:cNvPr>
              <p:cNvSpPr txBox="1"/>
              <p:nvPr/>
            </p:nvSpPr>
            <p:spPr>
              <a:xfrm>
                <a:off x="581756" y="2780296"/>
                <a:ext cx="4692373" cy="12795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baseline="30000" smtClean="0">
                              <a:latin typeface="Cambria Math" panose="02040503050406030204" pitchFamily="18" charset="0"/>
                            </a:rPr>
                            <m:t>𝐴</m:t>
                          </m:r>
                        </m:e>
                        <m:sub>
                          <m:r>
                            <a:rPr lang="en-US" altLang="zh-CN" sz="2400" b="0" i="1" smtClean="0">
                              <a:latin typeface="Cambria Math" panose="02040503050406030204" pitchFamily="18" charset="0"/>
                            </a:rPr>
                            <m:t>𝑃</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𝑥</m:t>
                              </m:r>
                            </m:sub>
                            <m:sup>
                              <m:r>
                                <a:rPr lang="en-US" altLang="zh-CN" sz="2400" b="0" i="1" smtClean="0">
                                  <a:latin typeface="Cambria Math" panose="02040503050406030204" pitchFamily="18" charset="0"/>
                                </a:rPr>
                                <m:t> </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𝑦</m:t>
                              </m:r>
                            </m:sub>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𝑧</m:t>
                              </m:r>
                            </m:sub>
                            <m:sup/>
                          </m:sSubSup>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𝑥</m:t>
                                        </m:r>
                                      </m:sub>
                                    </m:sSub>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𝑦</m:t>
                                        </m:r>
                                      </m:sub>
                                    </m:sSub>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𝑧</m:t>
                                        </m:r>
                                      </m:sub>
                                    </m:sSub>
                                  </m:e>
                                </m:mr>
                              </m:m>
                            </m:e>
                          </m:d>
                        </m:e>
                        <m:sup/>
                      </m:sSup>
                    </m:oMath>
                  </m:oMathPara>
                </a14:m>
                <a:endParaRPr lang="zh-CN" altLang="en-US" sz="2400" dirty="0"/>
              </a:p>
            </p:txBody>
          </p:sp>
        </mc:Choice>
        <mc:Fallback xmlns="">
          <p:sp>
            <p:nvSpPr>
              <p:cNvPr id="5" name="文本框 4">
                <a:extLst>
                  <a:ext uri="{FF2B5EF4-FFF2-40B4-BE49-F238E27FC236}">
                    <a16:creationId xmlns:a16="http://schemas.microsoft.com/office/drawing/2014/main" id="{2326D8E0-32F9-7DEC-2381-8C13E7276089}"/>
                  </a:ext>
                </a:extLst>
              </p:cNvPr>
              <p:cNvSpPr txBox="1">
                <a:spLocks noRot="1" noChangeAspect="1" noMove="1" noResize="1" noEditPoints="1" noAdjustHandles="1" noChangeArrowheads="1" noChangeShapeType="1" noTextEdit="1"/>
              </p:cNvSpPr>
              <p:nvPr/>
            </p:nvSpPr>
            <p:spPr>
              <a:xfrm>
                <a:off x="581756" y="2780296"/>
                <a:ext cx="4692373" cy="1279517"/>
              </a:xfrm>
              <a:prstGeom prst="rect">
                <a:avLst/>
              </a:prstGeom>
              <a:blipFill>
                <a:blip r:embed="rId5"/>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DC3CA04-C3A1-0E9A-0134-3FDFBB744A26}"/>
              </a:ext>
            </a:extLst>
          </p:cNvPr>
          <p:cNvSpPr txBox="1">
            <a:spLocks noChangeArrowheads="1"/>
          </p:cNvSpPr>
          <p:nvPr/>
        </p:nvSpPr>
        <p:spPr bwMode="auto">
          <a:xfrm>
            <a:off x="581756" y="4588914"/>
            <a:ext cx="10660063" cy="943528"/>
          </a:xfrm>
          <a:prstGeom prst="rect">
            <a:avLst/>
          </a:prstGeom>
          <a:noFill/>
          <a:ln>
            <a:noFill/>
          </a:ln>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9pPr>
          </a:lstStyle>
          <a:p>
            <a:pPr marL="0" marR="0" lvl="0" indent="0" algn="just" defTabSz="457200" rtl="0" eaLnBrk="1" fontAlgn="base" latinLnBrk="0" hangingPunct="1">
              <a:lnSpc>
                <a:spcPct val="150000"/>
              </a:lnSpc>
              <a:spcBef>
                <a:spcPct val="0"/>
              </a:spcBef>
              <a:spcAft>
                <a:spcPct val="0"/>
              </a:spcAft>
              <a:buClrTx/>
              <a:buSzTx/>
              <a:buNone/>
              <a:defRPr/>
            </a:pPr>
            <a:r>
              <a:rPr lang="zh-CN" altLang="en-US" sz="2000" dirty="0">
                <a:latin typeface="+mn-ea"/>
              </a:rPr>
              <a:t>式中，</a:t>
            </a:r>
            <a:r>
              <a:rPr lang="en-US" altLang="zh-CN" sz="2000" i="1" dirty="0" err="1">
                <a:latin typeface="+mn-ea"/>
              </a:rPr>
              <a:t>P</a:t>
            </a:r>
            <a:r>
              <a:rPr lang="en-US" altLang="zh-CN" sz="2000" i="1" baseline="-25000" dirty="0" err="1">
                <a:latin typeface="+mn-ea"/>
              </a:rPr>
              <a:t>x</a:t>
            </a:r>
            <a:r>
              <a:rPr lang="zh-CN" altLang="en-US" sz="2000" dirty="0">
                <a:latin typeface="+mn-ea"/>
              </a:rPr>
              <a:t>，</a:t>
            </a:r>
            <a:r>
              <a:rPr lang="en-US" altLang="zh-CN" sz="2000" i="1" dirty="0" err="1">
                <a:latin typeface="+mn-ea"/>
              </a:rPr>
              <a:t>P</a:t>
            </a:r>
            <a:r>
              <a:rPr lang="en-US" altLang="zh-CN" sz="2000" i="1" baseline="-25000" dirty="0" err="1">
                <a:latin typeface="+mn-ea"/>
              </a:rPr>
              <a:t>y</a:t>
            </a:r>
            <a:r>
              <a:rPr lang="zh-CN" altLang="en-US" sz="2000" dirty="0">
                <a:latin typeface="+mn-ea"/>
              </a:rPr>
              <a:t>，</a:t>
            </a:r>
            <a:r>
              <a:rPr lang="en-US" altLang="zh-CN" sz="2000" i="1" dirty="0" err="1">
                <a:latin typeface="+mn-ea"/>
              </a:rPr>
              <a:t>P</a:t>
            </a:r>
            <a:r>
              <a:rPr lang="en-US" altLang="zh-CN" sz="2000" i="1" baseline="-25000" dirty="0" err="1">
                <a:latin typeface="+mn-ea"/>
              </a:rPr>
              <a:t>z</a:t>
            </a:r>
            <a:r>
              <a:rPr lang="zh-CN" altLang="en-US" sz="2000" dirty="0">
                <a:latin typeface="+mn-ea"/>
              </a:rPr>
              <a:t>分别是点</a:t>
            </a:r>
            <a:r>
              <a:rPr lang="en-US" altLang="zh-CN" sz="2000" i="1" dirty="0">
                <a:latin typeface="+mn-ea"/>
              </a:rPr>
              <a:t>P</a:t>
            </a:r>
            <a:r>
              <a:rPr lang="zh-CN" altLang="en-US" sz="2000" dirty="0">
                <a:latin typeface="+mn-ea"/>
              </a:rPr>
              <a:t>在坐标系</a:t>
            </a:r>
            <a:r>
              <a:rPr kumimoji="0" lang="en-US" altLang="zh-CN" sz="2000" b="0" i="0" u="none" strike="noStrike" kern="1200" cap="none" spc="0" normalizeH="0" baseline="0" noProof="0" dirty="0">
                <a:ln>
                  <a:noFill/>
                </a:ln>
                <a:solidFill>
                  <a:schemeClr val="tx1"/>
                </a:solidFill>
                <a:effectLst/>
                <a:uLnTx/>
                <a:uFillTx/>
                <a:latin typeface="+mn-ea"/>
              </a:rPr>
              <a:t>{</a:t>
            </a:r>
            <a:r>
              <a:rPr kumimoji="0" lang="en-US" altLang="zh-CN" sz="2000" b="0" i="1" u="none" strike="noStrike" kern="1200" cap="none" spc="0" normalizeH="0" baseline="0" noProof="0" dirty="0">
                <a:ln>
                  <a:noFill/>
                </a:ln>
                <a:solidFill>
                  <a:schemeClr val="tx1"/>
                </a:solidFill>
                <a:effectLst/>
                <a:uLnTx/>
                <a:uFillTx/>
                <a:latin typeface="+mn-ea"/>
              </a:rPr>
              <a:t>A</a:t>
            </a:r>
            <a:r>
              <a:rPr kumimoji="0" lang="en-US" altLang="zh-CN" sz="2000" b="0" i="0" u="none" strike="noStrike" kern="1200" cap="none" spc="0" normalizeH="0" baseline="0" noProof="0" dirty="0">
                <a:ln>
                  <a:noFill/>
                </a:ln>
                <a:solidFill>
                  <a:schemeClr val="tx1"/>
                </a:solidFill>
                <a:effectLst/>
                <a:uLnTx/>
                <a:uFillTx/>
                <a:latin typeface="+mn-ea"/>
              </a:rPr>
              <a:t>}</a:t>
            </a:r>
            <a:r>
              <a:rPr kumimoji="0" lang="zh-CN" altLang="en-US" sz="2000" b="0" i="0" u="none" strike="noStrike" kern="1200" cap="none" spc="0" normalizeH="0" baseline="0" noProof="0" dirty="0">
                <a:ln>
                  <a:noFill/>
                </a:ln>
                <a:solidFill>
                  <a:schemeClr val="tx1"/>
                </a:solidFill>
                <a:effectLst/>
                <a:uLnTx/>
                <a:uFillTx/>
                <a:latin typeface="+mn-ea"/>
              </a:rPr>
              <a:t>中的</a:t>
            </a:r>
            <a:r>
              <a:rPr kumimoji="0" lang="en-US" altLang="zh-CN" sz="2000" b="0" i="0" u="none" strike="noStrike" kern="1200" cap="none" spc="0" normalizeH="0" baseline="0" noProof="0" dirty="0">
                <a:ln>
                  <a:noFill/>
                </a:ln>
                <a:solidFill>
                  <a:schemeClr val="tx1"/>
                </a:solidFill>
                <a:effectLst/>
                <a:uLnTx/>
                <a:uFillTx/>
                <a:latin typeface="+mn-ea"/>
              </a:rPr>
              <a:t>3</a:t>
            </a:r>
            <a:r>
              <a:rPr kumimoji="0" lang="zh-CN" altLang="en-US" sz="2000" b="0" i="0" u="none" strike="noStrike" kern="1200" cap="none" spc="0" normalizeH="0" baseline="0" noProof="0" dirty="0">
                <a:ln>
                  <a:noFill/>
                </a:ln>
                <a:solidFill>
                  <a:schemeClr val="tx1"/>
                </a:solidFill>
                <a:effectLst/>
                <a:uLnTx/>
                <a:uFillTx/>
                <a:latin typeface="+mn-ea"/>
              </a:rPr>
              <a:t>个</a:t>
            </a:r>
            <a:endParaRPr kumimoji="0" lang="en-US" altLang="zh-CN" sz="2000" b="0" i="0" u="none" strike="noStrike" kern="1200" cap="none" spc="0" normalizeH="0" baseline="0" noProof="0" dirty="0">
              <a:ln>
                <a:noFill/>
              </a:ln>
              <a:solidFill>
                <a:schemeClr val="tx1"/>
              </a:solidFill>
              <a:effectLst/>
              <a:uLnTx/>
              <a:uFillTx/>
              <a:latin typeface="+mn-ea"/>
            </a:endParaRPr>
          </a:p>
          <a:p>
            <a:pPr marL="0" marR="0" lvl="0" indent="0" algn="just" defTabSz="457200" rtl="0" eaLnBrk="1" fontAlgn="base" latinLnBrk="0" hangingPunct="1">
              <a:lnSpc>
                <a:spcPct val="150000"/>
              </a:lnSpc>
              <a:spcBef>
                <a:spcPct val="0"/>
              </a:spcBef>
              <a:spcAft>
                <a:spcPct val="0"/>
              </a:spcAft>
              <a:buClrTx/>
              <a:buSzTx/>
              <a:buNone/>
              <a:defRPr/>
            </a:pPr>
            <a:r>
              <a:rPr lang="zh-CN" altLang="en-US" sz="2000" dirty="0">
                <a:latin typeface="+mn-ea"/>
              </a:rPr>
              <a:t>坐标轴分量。</a:t>
            </a:r>
            <a:endParaRPr kumimoji="0" lang="en-US" altLang="zh-CN" sz="2000" b="0" i="0" u="none" strike="noStrike" kern="1200" cap="none" spc="0" normalizeH="0" baseline="0" noProof="0" dirty="0">
              <a:ln>
                <a:noFill/>
              </a:ln>
              <a:solidFill>
                <a:schemeClr val="tx1"/>
              </a:solidFill>
              <a:effectLst/>
              <a:uLnTx/>
              <a:uFillTx/>
              <a:latin typeface="+mn-ea"/>
            </a:endParaRPr>
          </a:p>
        </p:txBody>
      </p:sp>
      <p:sp>
        <p:nvSpPr>
          <p:cNvPr id="4" name="矩形 3">
            <a:extLst>
              <a:ext uri="{FF2B5EF4-FFF2-40B4-BE49-F238E27FC236}">
                <a16:creationId xmlns:a16="http://schemas.microsoft.com/office/drawing/2014/main" id="{A0DF3479-529F-1B3F-AE64-ADFD02557933}"/>
              </a:ext>
            </a:extLst>
          </p:cNvPr>
          <p:cNvSpPr/>
          <p:nvPr/>
        </p:nvSpPr>
        <p:spPr>
          <a:xfrm>
            <a:off x="777347" y="245333"/>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775192" y="1081322"/>
            <a:ext cx="6792685" cy="5323205"/>
          </a:xfrm>
          <a:prstGeom prst="rect">
            <a:avLst/>
          </a:prstGeom>
        </p:spPr>
        <p:txBody>
          <a:bodyPr wrap="square">
            <a:spAutoFit/>
          </a:bodyPr>
          <a:lstStyle/>
          <a:p>
            <a:pPr lvl="0">
              <a:lnSpc>
                <a:spcPts val="6000"/>
              </a:lnSpc>
            </a:pPr>
            <a:r>
              <a:rPr lang="zh-CN" altLang="en-US" sz="2800" dirty="0">
                <a:latin typeface="宋体" panose="02010600030101010101" pitchFamily="2" charset="-122"/>
                <a:ea typeface="宋体" panose="02010600030101010101" pitchFamily="2" charset="-122"/>
              </a:rPr>
              <a:t>了解矩阵的概念</a:t>
            </a:r>
            <a:r>
              <a:rPr lang="zh-CN" altLang="zh-CN" sz="2800" dirty="0">
                <a:latin typeface="宋体" panose="02010600030101010101" pitchFamily="2" charset="-122"/>
                <a:ea typeface="宋体" panose="02010600030101010101" pitchFamily="2" charset="-122"/>
              </a:rPr>
              <a:t>。</a:t>
            </a:r>
          </a:p>
          <a:p>
            <a:pPr lvl="0">
              <a:lnSpc>
                <a:spcPts val="6000"/>
              </a:lnSpc>
            </a:pPr>
            <a:r>
              <a:rPr lang="zh-CN" altLang="en-US" sz="2800" dirty="0">
                <a:latin typeface="宋体" panose="02010600030101010101" pitchFamily="2" charset="-122"/>
                <a:ea typeface="宋体" panose="02010600030101010101" pitchFamily="2" charset="-122"/>
              </a:rPr>
              <a:t>掌握矩阵的基本运算</a:t>
            </a:r>
            <a:r>
              <a:rPr lang="zh-CN" altLang="zh-CN" sz="2800" dirty="0">
                <a:latin typeface="宋体" panose="02010600030101010101" pitchFamily="2" charset="-122"/>
                <a:ea typeface="宋体" panose="02010600030101010101" pitchFamily="2" charset="-122"/>
              </a:rPr>
              <a:t>。</a:t>
            </a:r>
          </a:p>
          <a:p>
            <a:pPr lvl="0">
              <a:lnSpc>
                <a:spcPts val="6000"/>
              </a:lnSpc>
            </a:pPr>
            <a:r>
              <a:rPr lang="zh-CN" altLang="en-US" sz="2800" dirty="0">
                <a:latin typeface="宋体" panose="02010600030101010101" pitchFamily="2" charset="-122"/>
                <a:ea typeface="宋体" panose="02010600030101010101" pitchFamily="2" charset="-122"/>
              </a:rPr>
              <a:t>掌握坐标系的分类、关系描述和坐标变换的方法</a:t>
            </a:r>
            <a:r>
              <a:rPr lang="zh-CN" altLang="zh-CN" sz="2800" dirty="0">
                <a:latin typeface="宋体" panose="02010600030101010101" pitchFamily="2" charset="-122"/>
                <a:ea typeface="宋体" panose="02010600030101010101" pitchFamily="2" charset="-122"/>
              </a:rPr>
              <a:t>。</a:t>
            </a:r>
          </a:p>
          <a:p>
            <a:pPr lvl="0" indent="0" algn="just" defTabSz="457200" eaLnBrk="1" hangingPunct="1">
              <a:lnSpc>
                <a:spcPct val="100000"/>
              </a:lnSpc>
              <a:spcBef>
                <a:spcPct val="50000"/>
              </a:spcBef>
              <a:buClr>
                <a:schemeClr val="tx2"/>
              </a:buClr>
              <a:buSzPct val="90000"/>
              <a:buFont typeface="Wingdings" panose="05000000000000000000" pitchFamily="2" charset="2"/>
              <a:buNone/>
            </a:pPr>
            <a:r>
              <a:rPr lang="zh-CN" altLang="en-US" sz="2800" dirty="0">
                <a:latin typeface="宋体" panose="02010600030101010101" pitchFamily="2" charset="-122"/>
                <a:ea typeface="宋体" panose="02010600030101010101" pitchFamily="2" charset="-122"/>
                <a:sym typeface="+mn-ea"/>
              </a:rPr>
              <a:t>明晰非齐次坐标和齐次坐标两者之间的联系和区别；</a:t>
            </a:r>
            <a:endParaRPr lang="zh-CN" altLang="en-US" sz="2800" dirty="0">
              <a:latin typeface="宋体" panose="02010600030101010101" pitchFamily="2" charset="-122"/>
              <a:ea typeface="宋体" panose="02010600030101010101" pitchFamily="2" charset="-122"/>
            </a:endParaRPr>
          </a:p>
          <a:p>
            <a:pPr lvl="0" indent="0" algn="just" defTabSz="457200" eaLnBrk="1" hangingPunct="1">
              <a:lnSpc>
                <a:spcPct val="100000"/>
              </a:lnSpc>
              <a:spcBef>
                <a:spcPct val="50000"/>
              </a:spcBef>
              <a:buClr>
                <a:schemeClr val="tx2"/>
              </a:buClr>
              <a:buSzPct val="90000"/>
              <a:buNone/>
            </a:pPr>
            <a:r>
              <a:rPr lang="zh-CN" altLang="en-US" sz="2800" dirty="0">
                <a:latin typeface="宋体" panose="02010600030101010101" pitchFamily="2" charset="-122"/>
                <a:ea typeface="宋体" panose="02010600030101010101" pitchFamily="2" charset="-122"/>
                <a:sym typeface="+mn-ea"/>
              </a:rPr>
              <a:t>掌握齐次坐标系下平移和旋转矩阵的计算方法</a:t>
            </a:r>
            <a:endParaRPr lang="zh-CN" altLang="en-US" sz="2800" dirty="0">
              <a:latin typeface="宋体" panose="02010600030101010101" pitchFamily="2" charset="-122"/>
              <a:ea typeface="宋体" panose="02010600030101010101" pitchFamily="2" charset="-122"/>
            </a:endParaRPr>
          </a:p>
        </p:txBody>
      </p:sp>
      <p:grpSp>
        <p:nvGrpSpPr>
          <p:cNvPr id="28" name="组合 27"/>
          <p:cNvGrpSpPr/>
          <p:nvPr/>
        </p:nvGrpSpPr>
        <p:grpSpPr>
          <a:xfrm>
            <a:off x="3933354" y="1306289"/>
            <a:ext cx="878111" cy="4693812"/>
            <a:chOff x="3294736" y="1320803"/>
            <a:chExt cx="878110" cy="4693812"/>
          </a:xfrm>
        </p:grpSpPr>
        <p:grpSp>
          <p:nvGrpSpPr>
            <p:cNvPr id="5" name="组合 4"/>
            <p:cNvGrpSpPr/>
            <p:nvPr/>
          </p:nvGrpSpPr>
          <p:grpSpPr>
            <a:xfrm>
              <a:off x="3294736" y="1320803"/>
              <a:ext cx="783771" cy="478972"/>
              <a:chOff x="3091540" y="1436915"/>
              <a:chExt cx="783771" cy="478972"/>
            </a:xfrm>
          </p:grpSpPr>
          <p:sp>
            <p:nvSpPr>
              <p:cNvPr id="3" name="上凸带形 2"/>
              <p:cNvSpPr/>
              <p:nvPr/>
            </p:nvSpPr>
            <p:spPr>
              <a:xfrm>
                <a:off x="3091540" y="1436915"/>
                <a:ext cx="783771" cy="478972"/>
              </a:xfrm>
              <a:prstGeom prst="ribbon2">
                <a:avLst>
                  <a:gd name="adj1" fmla="val 4546"/>
                  <a:gd name="adj2" fmla="val 5000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323771" y="1454222"/>
                <a:ext cx="537025"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3345535" y="2126346"/>
              <a:ext cx="783771" cy="478972"/>
              <a:chOff x="3091540" y="1436915"/>
              <a:chExt cx="783771" cy="478972"/>
            </a:xfrm>
          </p:grpSpPr>
          <p:sp>
            <p:nvSpPr>
              <p:cNvPr id="11" name="上凸带形 10"/>
              <p:cNvSpPr/>
              <p:nvPr/>
            </p:nvSpPr>
            <p:spPr>
              <a:xfrm>
                <a:off x="3091540" y="1436915"/>
                <a:ext cx="783771" cy="478972"/>
              </a:xfrm>
              <a:prstGeom prst="ribbon2">
                <a:avLst>
                  <a:gd name="adj1" fmla="val 4546"/>
                  <a:gd name="adj2" fmla="val 5000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309257" y="1454222"/>
                <a:ext cx="537025"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360051" y="2906486"/>
              <a:ext cx="783771" cy="478972"/>
              <a:chOff x="3091540" y="1436915"/>
              <a:chExt cx="783771" cy="478972"/>
            </a:xfrm>
          </p:grpSpPr>
          <p:sp>
            <p:nvSpPr>
              <p:cNvPr id="17" name="上凸带形 16"/>
              <p:cNvSpPr/>
              <p:nvPr/>
            </p:nvSpPr>
            <p:spPr>
              <a:xfrm>
                <a:off x="3091540" y="1436915"/>
                <a:ext cx="783771" cy="478972"/>
              </a:xfrm>
              <a:prstGeom prst="ribbon2">
                <a:avLst>
                  <a:gd name="adj1" fmla="val 4546"/>
                  <a:gd name="adj2" fmla="val 5000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309257" y="1454222"/>
                <a:ext cx="537025"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p:txBody>
          </p:sp>
        </p:grpSp>
        <p:grpSp>
          <p:nvGrpSpPr>
            <p:cNvPr id="19" name="组合 18"/>
            <p:cNvGrpSpPr/>
            <p:nvPr/>
          </p:nvGrpSpPr>
          <p:grpSpPr>
            <a:xfrm>
              <a:off x="3374561" y="4383319"/>
              <a:ext cx="783771" cy="478972"/>
              <a:chOff x="3091540" y="1436915"/>
              <a:chExt cx="783771" cy="478972"/>
            </a:xfrm>
          </p:grpSpPr>
          <p:sp>
            <p:nvSpPr>
              <p:cNvPr id="20" name="上凸带形 19"/>
              <p:cNvSpPr/>
              <p:nvPr/>
            </p:nvSpPr>
            <p:spPr>
              <a:xfrm>
                <a:off x="3091540" y="1436915"/>
                <a:ext cx="783771" cy="478972"/>
              </a:xfrm>
              <a:prstGeom prst="ribbon2">
                <a:avLst>
                  <a:gd name="adj1" fmla="val 4546"/>
                  <a:gd name="adj2" fmla="val 5000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3309257" y="1454222"/>
                <a:ext cx="537025"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p:txBody>
          </p:sp>
        </p:grpSp>
        <p:grpSp>
          <p:nvGrpSpPr>
            <p:cNvPr id="22" name="组合 21"/>
            <p:cNvGrpSpPr/>
            <p:nvPr/>
          </p:nvGrpSpPr>
          <p:grpSpPr>
            <a:xfrm>
              <a:off x="3389075" y="5523097"/>
              <a:ext cx="783771" cy="491518"/>
              <a:chOff x="3091540" y="1746197"/>
              <a:chExt cx="783771" cy="491518"/>
            </a:xfrm>
          </p:grpSpPr>
          <p:sp>
            <p:nvSpPr>
              <p:cNvPr id="23" name="上凸带形 22"/>
              <p:cNvSpPr/>
              <p:nvPr/>
            </p:nvSpPr>
            <p:spPr>
              <a:xfrm>
                <a:off x="3091540" y="1746197"/>
                <a:ext cx="783771" cy="478972"/>
              </a:xfrm>
              <a:prstGeom prst="ribbon2">
                <a:avLst>
                  <a:gd name="adj1" fmla="val 4546"/>
                  <a:gd name="adj2" fmla="val 5000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3308622" y="1777340"/>
                <a:ext cx="537025" cy="46037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p:txBody>
          </p:sp>
        </p:grpSp>
      </p:grpSp>
      <p:sp>
        <p:nvSpPr>
          <p:cNvPr id="27" name="爆炸形 1 26"/>
          <p:cNvSpPr/>
          <p:nvPr/>
        </p:nvSpPr>
        <p:spPr>
          <a:xfrm>
            <a:off x="217713" y="1545779"/>
            <a:ext cx="3614051" cy="3675301"/>
          </a:xfrm>
          <a:prstGeom prst="irregularSeal1">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907587" y="2351318"/>
            <a:ext cx="2124000" cy="2124000"/>
          </a:xfrm>
          <a:prstGeom prst="ellipse">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5000" dirty="0">
                <a:solidFill>
                  <a:schemeClr val="tx1"/>
                </a:solidFill>
                <a:latin typeface="华文新魏" panose="02010800040101010101" pitchFamily="2" charset="-122"/>
                <a:ea typeface="华文新魏" panose="02010800040101010101" pitchFamily="2" charset="-122"/>
              </a:rPr>
              <a:t>学习</a:t>
            </a:r>
            <a:endParaRPr lang="en-US" altLang="zh-CN" sz="5000" dirty="0">
              <a:solidFill>
                <a:schemeClr val="tx1"/>
              </a:solidFill>
              <a:latin typeface="华文新魏" panose="02010800040101010101" pitchFamily="2" charset="-122"/>
              <a:ea typeface="华文新魏" panose="02010800040101010101" pitchFamily="2" charset="-122"/>
            </a:endParaRPr>
          </a:p>
          <a:p>
            <a:pPr algn="ctr"/>
            <a:r>
              <a:rPr lang="zh-CN" altLang="en-US" sz="5000" dirty="0">
                <a:solidFill>
                  <a:schemeClr val="tx1"/>
                </a:solidFill>
                <a:latin typeface="华文新魏" panose="02010800040101010101" pitchFamily="2" charset="-122"/>
                <a:ea typeface="华文新魏" panose="02010800040101010101" pitchFamily="2" charset="-122"/>
              </a:rPr>
              <a:t>目标</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704672" y="909979"/>
            <a:ext cx="2504212" cy="461665"/>
          </a:xfrm>
          <a:prstGeom prst="rect">
            <a:avLst/>
          </a:prstGeom>
        </p:spPr>
        <p:txBody>
          <a:bodyPr wrap="none">
            <a:spAutoFit/>
          </a:bodyPr>
          <a:lstStyle/>
          <a:p>
            <a:r>
              <a:rPr lang="en-US" altLang="x-none"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3</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点的齐次坐标</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07BEA261-71D3-7EC5-08D1-8160BB6499D3}"/>
              </a:ext>
            </a:extLst>
          </p:cNvPr>
          <p:cNvSpPr txBox="1">
            <a:spLocks noChangeArrowheads="1"/>
          </p:cNvSpPr>
          <p:nvPr/>
        </p:nvSpPr>
        <p:spPr bwMode="auto">
          <a:xfrm>
            <a:off x="1055688" y="1562430"/>
            <a:ext cx="10296525" cy="943528"/>
          </a:xfrm>
          <a:prstGeom prst="rect">
            <a:avLst/>
          </a:prstGeom>
          <a:noFill/>
          <a:ln>
            <a:noFill/>
          </a:ln>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9pPr>
          </a:lstStyle>
          <a:p>
            <a:pPr marL="0" marR="0" lvl="0" indent="0" algn="just" defTabSz="457200" rtl="0" eaLnBrk="1" fontAlgn="base" latinLnBrk="0" hangingPunct="1">
              <a:lnSpc>
                <a:spcPct val="150000"/>
              </a:lnSpc>
              <a:spcBef>
                <a:spcPct val="0"/>
              </a:spcBef>
              <a:spcAft>
                <a:spcPct val="0"/>
              </a:spcAft>
              <a:buClrTx/>
              <a:buSzTx/>
              <a:buNone/>
              <a:defRPr/>
            </a:pPr>
            <a:r>
              <a:rPr kumimoji="0" lang="zh-CN" altLang="en-US" sz="2000" b="0" i="0" u="none" strike="noStrike" kern="1200" cap="none" spc="0" normalizeH="0" baseline="0" noProof="0" dirty="0">
                <a:ln>
                  <a:noFill/>
                </a:ln>
                <a:solidFill>
                  <a:schemeClr val="tx1"/>
                </a:solidFill>
                <a:effectLst/>
                <a:uLnTx/>
                <a:uFillTx/>
                <a:latin typeface="+mn-ea"/>
              </a:rPr>
              <a:t>    二维欧氏空间某点的坐标可表示为（</a:t>
            </a:r>
            <a:r>
              <a:rPr kumimoji="0" lang="en-US" altLang="zh-CN" sz="2000" b="0" i="0" u="none" strike="noStrike" kern="1200" cap="none" spc="0" normalizeH="0" baseline="0" noProof="0" dirty="0" err="1">
                <a:ln>
                  <a:noFill/>
                </a:ln>
                <a:solidFill>
                  <a:schemeClr val="tx1"/>
                </a:solidFill>
                <a:effectLst/>
                <a:uLnTx/>
                <a:uFillTx/>
                <a:latin typeface="+mn-ea"/>
              </a:rPr>
              <a:t>x,y</a:t>
            </a:r>
            <a:r>
              <a:rPr kumimoji="0" lang="zh-CN" altLang="en-US" sz="2000" b="0" i="0" u="none" strike="noStrike" kern="1200" cap="none" spc="0" normalizeH="0" baseline="0" noProof="0" dirty="0">
                <a:ln>
                  <a:noFill/>
                </a:ln>
                <a:solidFill>
                  <a:schemeClr val="tx1"/>
                </a:solidFill>
                <a:effectLst/>
                <a:uLnTx/>
                <a:uFillTx/>
                <a:latin typeface="+mn-ea"/>
              </a:rPr>
              <a:t>），如（</a:t>
            </a:r>
            <a:r>
              <a:rPr kumimoji="0" lang="en-US" altLang="zh-CN" sz="2000" b="0" i="0" u="none" strike="noStrike" kern="1200" cap="none" spc="0" normalizeH="0" baseline="0" noProof="0" dirty="0">
                <a:ln>
                  <a:noFill/>
                </a:ln>
                <a:solidFill>
                  <a:schemeClr val="tx1"/>
                </a:solidFill>
                <a:effectLst/>
                <a:uLnTx/>
                <a:uFillTx/>
                <a:latin typeface="+mn-ea"/>
              </a:rPr>
              <a:t>1</a:t>
            </a:r>
            <a:r>
              <a:rPr kumimoji="0" lang="zh-CN" altLang="en-US" sz="2000" b="0" i="0" u="none" strike="noStrike" kern="1200" cap="none" spc="0" normalizeH="0" baseline="0" noProof="0" dirty="0">
                <a:ln>
                  <a:noFill/>
                </a:ln>
                <a:solidFill>
                  <a:schemeClr val="tx1"/>
                </a:solidFill>
                <a:effectLst/>
                <a:uLnTx/>
                <a:uFillTx/>
                <a:latin typeface="+mn-ea"/>
              </a:rPr>
              <a:t>，</a:t>
            </a:r>
            <a:r>
              <a:rPr kumimoji="0" lang="en-US" altLang="zh-CN" sz="2000" b="0" i="0" u="none" strike="noStrike" kern="1200" cap="none" spc="0" normalizeH="0" baseline="0" noProof="0" dirty="0">
                <a:ln>
                  <a:noFill/>
                </a:ln>
                <a:solidFill>
                  <a:schemeClr val="tx1"/>
                </a:solidFill>
                <a:effectLst/>
                <a:uLnTx/>
                <a:uFillTx/>
                <a:latin typeface="+mn-ea"/>
              </a:rPr>
              <a:t>2</a:t>
            </a:r>
            <a:r>
              <a:rPr kumimoji="0" lang="zh-CN" altLang="en-US" sz="2000" b="0" i="0" u="none" strike="noStrike" kern="1200" cap="none" spc="0" normalizeH="0" baseline="0" noProof="0" dirty="0">
                <a:ln>
                  <a:noFill/>
                </a:ln>
                <a:solidFill>
                  <a:schemeClr val="tx1"/>
                </a:solidFill>
                <a:effectLst/>
                <a:uLnTx/>
                <a:uFillTx/>
                <a:latin typeface="+mn-ea"/>
              </a:rPr>
              <a:t>）。若将该点移动到无穷远，其坐标变为</a:t>
            </a:r>
            <a:r>
              <a:rPr kumimoji="0" lang="en-US" altLang="zh-CN" sz="2000" b="0" i="0" u="none" strike="noStrike" kern="1200" cap="none" spc="0" normalizeH="0" baseline="0" noProof="0" dirty="0">
                <a:ln>
                  <a:noFill/>
                </a:ln>
                <a:solidFill>
                  <a:schemeClr val="tx1"/>
                </a:solidFill>
                <a:effectLst/>
                <a:uLnTx/>
                <a:uFillTx/>
                <a:latin typeface="+mn-ea"/>
              </a:rPr>
              <a:t>(∞,∞)</a:t>
            </a:r>
            <a:r>
              <a:rPr kumimoji="0" lang="zh-CN" altLang="en-US" sz="2000" b="0" i="0" u="none" strike="noStrike" kern="1200" cap="none" spc="0" normalizeH="0" baseline="0" noProof="0" dirty="0">
                <a:ln>
                  <a:noFill/>
                </a:ln>
                <a:solidFill>
                  <a:schemeClr val="tx1"/>
                </a:solidFill>
                <a:effectLst/>
                <a:uLnTx/>
                <a:uFillTx/>
                <a:latin typeface="+mn-ea"/>
              </a:rPr>
              <a:t>，这种表示在欧式空间没有意义；</a:t>
            </a:r>
            <a:endParaRPr kumimoji="0" lang="en-US" altLang="zh-CN" sz="2000" b="0" i="0" u="none" strike="noStrike" kern="1200" cap="none" spc="0" normalizeH="0" baseline="0" noProof="0" dirty="0">
              <a:ln>
                <a:noFill/>
              </a:ln>
              <a:solidFill>
                <a:schemeClr val="tx1"/>
              </a:solidFill>
              <a:effectLst/>
              <a:uLnTx/>
              <a:uFillTx/>
              <a:latin typeface="+mn-ea"/>
            </a:endParaRPr>
          </a:p>
        </p:txBody>
      </p:sp>
      <p:sp>
        <p:nvSpPr>
          <p:cNvPr id="4" name="文本框 2">
            <a:extLst>
              <a:ext uri="{FF2B5EF4-FFF2-40B4-BE49-F238E27FC236}">
                <a16:creationId xmlns:a16="http://schemas.microsoft.com/office/drawing/2014/main" id="{9084B1FF-73DE-625E-864F-4E44ED8EF050}"/>
              </a:ext>
            </a:extLst>
          </p:cNvPr>
          <p:cNvSpPr txBox="1">
            <a:spLocks noChangeArrowheads="1"/>
          </p:cNvSpPr>
          <p:nvPr/>
        </p:nvSpPr>
        <p:spPr bwMode="auto">
          <a:xfrm>
            <a:off x="998537" y="3027948"/>
            <a:ext cx="10660063" cy="1405193"/>
          </a:xfrm>
          <a:prstGeom prst="rect">
            <a:avLst/>
          </a:prstGeom>
          <a:noFill/>
          <a:ln>
            <a:noFill/>
          </a:ln>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9pPr>
          </a:lstStyle>
          <a:p>
            <a:pPr marL="0" marR="0" lvl="0" indent="0" algn="just" defTabSz="457200" rtl="0" eaLnBrk="1" fontAlgn="base" latinLnBrk="0" hangingPunct="1">
              <a:lnSpc>
                <a:spcPct val="150000"/>
              </a:lnSpc>
              <a:spcBef>
                <a:spcPct val="0"/>
              </a:spcBef>
              <a:spcAft>
                <a:spcPct val="0"/>
              </a:spcAft>
              <a:buClrTx/>
              <a:buSzTx/>
              <a:buNone/>
              <a:defRPr/>
            </a:pPr>
            <a:r>
              <a:rPr kumimoji="0" lang="zh-CN" altLang="en-US" sz="2000" b="0" i="0" u="none" strike="noStrike" kern="1200" cap="none" spc="0" normalizeH="0" baseline="0" noProof="0" dirty="0">
                <a:ln>
                  <a:noFill/>
                </a:ln>
                <a:solidFill>
                  <a:schemeClr val="tx1"/>
                </a:solidFill>
                <a:effectLst/>
                <a:uLnTx/>
                <a:uFillTx/>
                <a:latin typeface="+mn-ea"/>
              </a:rPr>
              <a:t>    我们可以在笛卡尔坐标末尾再加上一个额外的变量</a:t>
            </a:r>
            <a:r>
              <a:rPr kumimoji="0" lang="en-US" altLang="zh-CN" sz="2000" b="0" i="0" u="none" strike="noStrike" kern="1200" cap="none" spc="0" normalizeH="0" baseline="0" noProof="0" dirty="0">
                <a:ln>
                  <a:noFill/>
                </a:ln>
                <a:solidFill>
                  <a:schemeClr val="tx1"/>
                </a:solidFill>
                <a:effectLst/>
                <a:uLnTx/>
                <a:uFillTx/>
                <a:latin typeface="+mn-ea"/>
              </a:rPr>
              <a:t>w</a:t>
            </a:r>
            <a:r>
              <a:rPr kumimoji="0" lang="zh-CN" altLang="en-US" sz="2000" b="0" i="0" u="none" strike="noStrike" kern="1200" cap="none" spc="0" normalizeH="0" baseline="0" noProof="0" dirty="0">
                <a:ln>
                  <a:noFill/>
                </a:ln>
                <a:solidFill>
                  <a:schemeClr val="tx1"/>
                </a:solidFill>
                <a:effectLst/>
                <a:uLnTx/>
                <a:uFillTx/>
                <a:latin typeface="+mn-ea"/>
              </a:rPr>
              <a:t>来形成齐次坐标。如点</a:t>
            </a:r>
            <a:r>
              <a:rPr kumimoji="0" lang="en-US" altLang="zh-CN" sz="2000" b="0" i="0" u="none" strike="noStrike" kern="1200" cap="none" spc="0" normalizeH="0" baseline="0" noProof="0" dirty="0">
                <a:ln>
                  <a:noFill/>
                </a:ln>
                <a:solidFill>
                  <a:schemeClr val="tx1"/>
                </a:solidFill>
                <a:effectLst/>
                <a:uLnTx/>
                <a:uFillTx/>
                <a:latin typeface="+mn-ea"/>
              </a:rPr>
              <a:t>(1</a:t>
            </a:r>
            <a:r>
              <a:rPr kumimoji="0" lang="zh-CN" altLang="en-US" sz="2000" b="0" i="0" u="none" strike="noStrike" kern="1200" cap="none" spc="0" normalizeH="0" baseline="0" noProof="0" dirty="0">
                <a:ln>
                  <a:noFill/>
                </a:ln>
                <a:solidFill>
                  <a:schemeClr val="tx1"/>
                </a:solidFill>
                <a:effectLst/>
                <a:uLnTx/>
                <a:uFillTx/>
                <a:latin typeface="+mn-ea"/>
              </a:rPr>
              <a:t>，</a:t>
            </a:r>
            <a:r>
              <a:rPr kumimoji="0" lang="en-US" altLang="zh-CN" sz="2000" b="0" i="0" u="none" strike="noStrike" kern="1200" cap="none" spc="0" normalizeH="0" baseline="0" noProof="0" dirty="0">
                <a:ln>
                  <a:noFill/>
                </a:ln>
                <a:solidFill>
                  <a:schemeClr val="tx1"/>
                </a:solidFill>
                <a:effectLst/>
                <a:uLnTx/>
                <a:uFillTx/>
                <a:latin typeface="+mn-ea"/>
              </a:rPr>
              <a:t>2)</a:t>
            </a:r>
            <a:r>
              <a:rPr kumimoji="0" lang="zh-CN" altLang="en-US" sz="2000" b="0" i="0" u="none" strike="noStrike" kern="1200" cap="none" spc="0" normalizeH="0" baseline="0" noProof="0" dirty="0">
                <a:ln>
                  <a:noFill/>
                </a:ln>
                <a:solidFill>
                  <a:schemeClr val="tx1"/>
                </a:solidFill>
                <a:effectLst/>
                <a:uLnTx/>
                <a:uFillTx/>
                <a:latin typeface="+mn-ea"/>
              </a:rPr>
              <a:t>的齐次坐标可表示为：</a:t>
            </a:r>
            <a:r>
              <a:rPr kumimoji="0" lang="en-US" altLang="zh-CN" sz="2000" b="0" i="0" u="none" strike="noStrike" kern="1200" cap="none" spc="0" normalizeH="0" baseline="0" noProof="0" dirty="0">
                <a:ln>
                  <a:noFill/>
                </a:ln>
                <a:solidFill>
                  <a:schemeClr val="tx1"/>
                </a:solidFill>
                <a:effectLst/>
                <a:uLnTx/>
                <a:uFillTx/>
                <a:latin typeface="+mn-ea"/>
              </a:rPr>
              <a:t>(1*w</a:t>
            </a:r>
            <a:r>
              <a:rPr kumimoji="0" lang="zh-CN" altLang="en-US" sz="2000" b="0" i="0" u="none" strike="noStrike" kern="1200" cap="none" spc="0" normalizeH="0" baseline="0" noProof="0" dirty="0">
                <a:ln>
                  <a:noFill/>
                </a:ln>
                <a:solidFill>
                  <a:schemeClr val="tx1"/>
                </a:solidFill>
                <a:effectLst/>
                <a:uLnTx/>
                <a:uFillTx/>
                <a:latin typeface="+mn-ea"/>
              </a:rPr>
              <a:t>，</a:t>
            </a:r>
            <a:r>
              <a:rPr kumimoji="0" lang="en-US" altLang="zh-CN" sz="2000" b="0" i="0" u="none" strike="noStrike" kern="1200" cap="none" spc="0" normalizeH="0" baseline="0" noProof="0" dirty="0">
                <a:ln>
                  <a:noFill/>
                </a:ln>
                <a:solidFill>
                  <a:schemeClr val="tx1"/>
                </a:solidFill>
                <a:effectLst/>
                <a:uLnTx/>
                <a:uFillTx/>
                <a:latin typeface="+mn-ea"/>
              </a:rPr>
              <a:t>2*w</a:t>
            </a:r>
            <a:r>
              <a:rPr kumimoji="0" lang="zh-CN" altLang="en-US" sz="2000" b="0" i="0" u="none" strike="noStrike" kern="1200" cap="none" spc="0" normalizeH="0" baseline="0" noProof="0" dirty="0">
                <a:ln>
                  <a:noFill/>
                </a:ln>
                <a:solidFill>
                  <a:schemeClr val="tx1"/>
                </a:solidFill>
                <a:effectLst/>
                <a:uLnTx/>
                <a:uFillTx/>
                <a:latin typeface="+mn-ea"/>
              </a:rPr>
              <a:t>，</a:t>
            </a:r>
            <a:r>
              <a:rPr kumimoji="0" lang="en-US" altLang="zh-CN" sz="2000" b="0" i="0" u="none" strike="noStrike" kern="1200" cap="none" spc="0" normalizeH="0" baseline="0" noProof="0" dirty="0">
                <a:ln>
                  <a:noFill/>
                </a:ln>
                <a:solidFill>
                  <a:schemeClr val="tx1"/>
                </a:solidFill>
                <a:effectLst/>
                <a:uLnTx/>
                <a:uFillTx/>
                <a:latin typeface="+mn-ea"/>
              </a:rPr>
              <a:t>w</a:t>
            </a:r>
            <a:r>
              <a:rPr lang="en-US" altLang="zh-CN" sz="2000" dirty="0">
                <a:latin typeface="+mn-ea"/>
              </a:rPr>
              <a:t>)</a:t>
            </a:r>
            <a:r>
              <a:rPr kumimoji="0" lang="zh-CN" altLang="en-US" sz="2000" b="0" i="0" u="none" strike="noStrike" kern="1200" cap="none" spc="0" normalizeH="0" baseline="0" noProof="0" dirty="0">
                <a:ln>
                  <a:noFill/>
                </a:ln>
                <a:solidFill>
                  <a:schemeClr val="tx1"/>
                </a:solidFill>
                <a:effectLst/>
                <a:uLnTx/>
                <a:uFillTx/>
                <a:latin typeface="+mn-ea"/>
              </a:rPr>
              <a:t>，若该点移动到无限远处，其齐次坐标可表示为（</a:t>
            </a:r>
            <a:r>
              <a:rPr kumimoji="0" lang="en-US" altLang="zh-CN" sz="2000" b="0" i="0" u="none" strike="noStrike" kern="1200" cap="none" spc="0" normalizeH="0" baseline="0" noProof="0" dirty="0">
                <a:ln>
                  <a:noFill/>
                </a:ln>
                <a:solidFill>
                  <a:schemeClr val="tx1"/>
                </a:solidFill>
                <a:effectLst/>
                <a:uLnTx/>
                <a:uFillTx/>
                <a:latin typeface="+mn-ea"/>
              </a:rPr>
              <a:t>1</a:t>
            </a:r>
            <a:r>
              <a:rPr kumimoji="0" lang="zh-CN" altLang="en-US" sz="2000" b="0" i="0" u="none" strike="noStrike" kern="1200" cap="none" spc="0" normalizeH="0" baseline="0" noProof="0" dirty="0">
                <a:ln>
                  <a:noFill/>
                </a:ln>
                <a:solidFill>
                  <a:schemeClr val="tx1"/>
                </a:solidFill>
                <a:effectLst/>
                <a:uLnTx/>
                <a:uFillTx/>
                <a:latin typeface="+mn-ea"/>
              </a:rPr>
              <a:t>，</a:t>
            </a:r>
            <a:r>
              <a:rPr kumimoji="0" lang="en-US" altLang="zh-CN" sz="2000" b="0" i="0" u="none" strike="noStrike" kern="1200" cap="none" spc="0" normalizeH="0" baseline="0" noProof="0" dirty="0">
                <a:ln>
                  <a:noFill/>
                </a:ln>
                <a:solidFill>
                  <a:schemeClr val="tx1"/>
                </a:solidFill>
                <a:effectLst/>
                <a:uLnTx/>
                <a:uFillTx/>
                <a:latin typeface="+mn-ea"/>
              </a:rPr>
              <a:t>2</a:t>
            </a:r>
            <a:r>
              <a:rPr kumimoji="0" lang="zh-CN" altLang="en-US" sz="2000" b="0" i="0" u="none" strike="noStrike" kern="1200" cap="none" spc="0" normalizeH="0" baseline="0" noProof="0" dirty="0">
                <a:ln>
                  <a:noFill/>
                </a:ln>
                <a:solidFill>
                  <a:schemeClr val="tx1"/>
                </a:solidFill>
                <a:effectLst/>
                <a:uLnTx/>
                <a:uFillTx/>
                <a:latin typeface="+mn-ea"/>
              </a:rPr>
              <a:t>，</a:t>
            </a:r>
            <a:r>
              <a:rPr kumimoji="0" lang="en-US" altLang="zh-CN" sz="2000" b="0" i="0" u="none" strike="noStrike" kern="1200" cap="none" spc="0" normalizeH="0" baseline="0" noProof="0" dirty="0">
                <a:ln>
                  <a:noFill/>
                </a:ln>
                <a:solidFill>
                  <a:schemeClr val="tx1"/>
                </a:solidFill>
                <a:effectLst/>
                <a:uLnTx/>
                <a:uFillTx/>
                <a:latin typeface="+mn-ea"/>
              </a:rPr>
              <a:t>  0</a:t>
            </a:r>
            <a:r>
              <a:rPr kumimoji="0" lang="zh-CN" altLang="en-US" sz="2000" b="0" i="0" u="none" strike="noStrike" kern="1200" cap="none" spc="0" normalizeH="0" baseline="0" noProof="0" dirty="0">
                <a:ln>
                  <a:noFill/>
                </a:ln>
                <a:solidFill>
                  <a:schemeClr val="tx1"/>
                </a:solidFill>
                <a:effectLst/>
                <a:uLnTx/>
                <a:uFillTx/>
                <a:latin typeface="+mn-ea"/>
              </a:rPr>
              <a:t>）。这样</a:t>
            </a:r>
            <a:r>
              <a:rPr lang="zh-CN" altLang="en-US" sz="2000" dirty="0">
                <a:latin typeface="+mn-ea"/>
              </a:rPr>
              <a:t>既表明该点在</a:t>
            </a:r>
            <a:r>
              <a:rPr kumimoji="0" lang="zh-CN" altLang="en-US" sz="2000" b="0" i="0" u="none" strike="noStrike" kern="1200" cap="none" spc="0" normalizeH="0" baseline="0" noProof="0" dirty="0">
                <a:ln>
                  <a:noFill/>
                </a:ln>
                <a:solidFill>
                  <a:schemeClr val="tx1"/>
                </a:solidFill>
                <a:effectLst/>
                <a:uLnTx/>
                <a:uFillTx/>
                <a:latin typeface="+mn-ea"/>
              </a:rPr>
              <a:t>无穷远处，又表明该点是沿（</a:t>
            </a:r>
            <a:r>
              <a:rPr kumimoji="0" lang="en-US" altLang="zh-CN" sz="2000" b="0" i="0" u="none" strike="noStrike" kern="1200" cap="none" spc="0" normalizeH="0" baseline="0" noProof="0" dirty="0">
                <a:ln>
                  <a:noFill/>
                </a:ln>
                <a:solidFill>
                  <a:schemeClr val="tx1"/>
                </a:solidFill>
                <a:effectLst/>
                <a:uLnTx/>
                <a:uFillTx/>
                <a:latin typeface="+mn-ea"/>
              </a:rPr>
              <a:t>1</a:t>
            </a:r>
            <a:r>
              <a:rPr lang="en-US" altLang="zh-CN" sz="2000" dirty="0">
                <a:latin typeface="+mn-ea"/>
              </a:rPr>
              <a:t>,2</a:t>
            </a:r>
            <a:r>
              <a:rPr kumimoji="0" lang="zh-CN" altLang="en-US" sz="2000" b="0" i="0" u="none" strike="noStrike" kern="1200" cap="none" spc="0" normalizeH="0" baseline="0" noProof="0" dirty="0">
                <a:ln>
                  <a:noFill/>
                </a:ln>
                <a:solidFill>
                  <a:schemeClr val="tx1"/>
                </a:solidFill>
                <a:effectLst/>
                <a:uLnTx/>
                <a:uFillTx/>
                <a:latin typeface="+mn-ea"/>
              </a:rPr>
              <a:t>）方向。</a:t>
            </a:r>
            <a:endParaRPr kumimoji="0" lang="en-US" altLang="zh-CN" sz="2000" b="0" i="0" u="none" strike="noStrike" kern="1200" cap="none" spc="0" normalizeH="0" baseline="0" noProof="0" dirty="0">
              <a:ln>
                <a:noFill/>
              </a:ln>
              <a:solidFill>
                <a:schemeClr val="tx1"/>
              </a:solidFill>
              <a:effectLst/>
              <a:uLnTx/>
              <a:uFillTx/>
              <a:latin typeface="+mn-ea"/>
            </a:endParaRPr>
          </a:p>
        </p:txBody>
      </p:sp>
      <p:sp>
        <p:nvSpPr>
          <p:cNvPr id="5" name="矩形 4">
            <a:extLst>
              <a:ext uri="{FF2B5EF4-FFF2-40B4-BE49-F238E27FC236}">
                <a16:creationId xmlns:a16="http://schemas.microsoft.com/office/drawing/2014/main" id="{BB03AD75-029C-6D95-E084-B1999C836776}"/>
              </a:ext>
            </a:extLst>
          </p:cNvPr>
          <p:cNvSpPr/>
          <p:nvPr/>
        </p:nvSpPr>
        <p:spPr>
          <a:xfrm>
            <a:off x="777347" y="245333"/>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Tree>
    <p:extLst>
      <p:ext uri="{BB962C8B-B14F-4D97-AF65-F5344CB8AC3E}">
        <p14:creationId xmlns:p14="http://schemas.microsoft.com/office/powerpoint/2010/main" val="2361952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704672" y="727100"/>
            <a:ext cx="2504212" cy="461665"/>
          </a:xfrm>
          <a:prstGeom prst="rect">
            <a:avLst/>
          </a:prstGeom>
        </p:spPr>
        <p:txBody>
          <a:bodyPr wrap="none">
            <a:spAutoFit/>
          </a:bodyPr>
          <a:lstStyle/>
          <a:p>
            <a:r>
              <a:rPr lang="en-US" altLang="x-none"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3</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点的齐次坐标</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2">
            <a:extLst>
              <a:ext uri="{FF2B5EF4-FFF2-40B4-BE49-F238E27FC236}">
                <a16:creationId xmlns:a16="http://schemas.microsoft.com/office/drawing/2014/main" id="{9084B1FF-73DE-625E-864F-4E44ED8EF050}"/>
              </a:ext>
            </a:extLst>
          </p:cNvPr>
          <p:cNvSpPr txBox="1">
            <a:spLocks noChangeArrowheads="1"/>
          </p:cNvSpPr>
          <p:nvPr/>
        </p:nvSpPr>
        <p:spPr bwMode="auto">
          <a:xfrm>
            <a:off x="704672" y="1005881"/>
            <a:ext cx="10660063" cy="943528"/>
          </a:xfrm>
          <a:prstGeom prst="rect">
            <a:avLst/>
          </a:prstGeom>
          <a:noFill/>
          <a:ln>
            <a:noFill/>
          </a:ln>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9pPr>
          </a:lstStyle>
          <a:p>
            <a:pPr marL="0" marR="0" lvl="0" indent="0" algn="just" defTabSz="457200" rtl="0" eaLnBrk="1" fontAlgn="base" latinLnBrk="0" hangingPunct="1">
              <a:lnSpc>
                <a:spcPct val="150000"/>
              </a:lnSpc>
              <a:spcBef>
                <a:spcPct val="0"/>
              </a:spcBef>
              <a:spcAft>
                <a:spcPct val="0"/>
              </a:spcAft>
              <a:buClrTx/>
              <a:buSzTx/>
              <a:buNone/>
              <a:defRPr/>
            </a:pPr>
            <a:r>
              <a:rPr kumimoji="0" lang="zh-CN" altLang="en-US" sz="2000" b="0" i="0" u="none" strike="noStrike" kern="1200" cap="none" spc="0" normalizeH="0" baseline="0" noProof="0" dirty="0">
                <a:ln>
                  <a:noFill/>
                </a:ln>
                <a:solidFill>
                  <a:schemeClr val="tx1"/>
                </a:solidFill>
                <a:effectLst/>
                <a:uLnTx/>
                <a:uFillTx/>
                <a:latin typeface="+mn-ea"/>
              </a:rPr>
              <a:t>   将一个</a:t>
            </a:r>
            <a:r>
              <a:rPr kumimoji="0" lang="en-US" altLang="zh-CN" sz="2000" b="0" i="0" u="none" strike="noStrike" kern="1200" cap="none" spc="0" normalizeH="0" baseline="0" noProof="0" dirty="0">
                <a:ln>
                  <a:noFill/>
                </a:ln>
                <a:solidFill>
                  <a:schemeClr val="tx1"/>
                </a:solidFill>
                <a:effectLst/>
                <a:uLnTx/>
                <a:uFillTx/>
                <a:latin typeface="+mn-ea"/>
              </a:rPr>
              <a:t>n</a:t>
            </a:r>
            <a:r>
              <a:rPr kumimoji="0" lang="zh-CN" altLang="en-US" sz="2000" b="0" i="0" u="none" strike="noStrike" kern="1200" cap="none" spc="0" normalizeH="0" baseline="0" noProof="0" dirty="0">
                <a:ln>
                  <a:noFill/>
                </a:ln>
                <a:solidFill>
                  <a:schemeClr val="tx1"/>
                </a:solidFill>
                <a:effectLst/>
                <a:uLnTx/>
                <a:uFillTx/>
                <a:latin typeface="+mn-ea"/>
              </a:rPr>
              <a:t>维空间的点用</a:t>
            </a:r>
            <a:r>
              <a:rPr kumimoji="0" lang="en-US" altLang="zh-CN" sz="2000" b="0" i="0" u="none" strike="noStrike" kern="1200" cap="none" spc="0" normalizeH="0" baseline="0" noProof="0" dirty="0">
                <a:ln>
                  <a:noFill/>
                </a:ln>
                <a:solidFill>
                  <a:schemeClr val="tx1"/>
                </a:solidFill>
                <a:effectLst/>
                <a:uLnTx/>
                <a:uFillTx/>
                <a:latin typeface="+mn-ea"/>
              </a:rPr>
              <a:t>n+1</a:t>
            </a:r>
            <a:r>
              <a:rPr kumimoji="0" lang="zh-CN" altLang="en-US" sz="2000" b="0" i="0" u="none" strike="noStrike" kern="1200" cap="none" spc="0" normalizeH="0" baseline="0" noProof="0" dirty="0">
                <a:ln>
                  <a:noFill/>
                </a:ln>
                <a:solidFill>
                  <a:schemeClr val="tx1"/>
                </a:solidFill>
                <a:effectLst/>
                <a:uLnTx/>
                <a:uFillTx/>
                <a:latin typeface="+mn-ea"/>
              </a:rPr>
              <a:t>维坐标表示，则该</a:t>
            </a:r>
            <a:r>
              <a:rPr kumimoji="0" lang="en-US" altLang="zh-CN" sz="2000" b="0" i="0" u="none" strike="noStrike" kern="1200" cap="none" spc="0" normalizeH="0" baseline="0" noProof="0" dirty="0">
                <a:ln>
                  <a:noFill/>
                </a:ln>
                <a:solidFill>
                  <a:schemeClr val="tx1"/>
                </a:solidFill>
                <a:effectLst/>
                <a:uLnTx/>
                <a:uFillTx/>
                <a:latin typeface="+mn-ea"/>
              </a:rPr>
              <a:t>n+1</a:t>
            </a:r>
            <a:r>
              <a:rPr kumimoji="0" lang="zh-CN" altLang="en-US" sz="2000" b="0" i="0" u="none" strike="noStrike" kern="1200" cap="none" spc="0" normalizeH="0" baseline="0" noProof="0" dirty="0">
                <a:ln>
                  <a:noFill/>
                </a:ln>
                <a:solidFill>
                  <a:schemeClr val="tx1"/>
                </a:solidFill>
                <a:effectLst/>
                <a:uLnTx/>
                <a:uFillTx/>
                <a:latin typeface="+mn-ea"/>
              </a:rPr>
              <a:t>维坐标称为该</a:t>
            </a:r>
            <a:r>
              <a:rPr kumimoji="0" lang="en-US" altLang="zh-CN" sz="2000" b="0" i="0" u="none" strike="noStrike" kern="1200" cap="none" spc="0" normalizeH="0" baseline="0" noProof="0" dirty="0">
                <a:ln>
                  <a:noFill/>
                </a:ln>
                <a:solidFill>
                  <a:schemeClr val="tx1"/>
                </a:solidFill>
                <a:effectLst/>
                <a:uLnTx/>
                <a:uFillTx/>
                <a:latin typeface="+mn-ea"/>
              </a:rPr>
              <a:t>n</a:t>
            </a:r>
            <a:r>
              <a:rPr kumimoji="0" lang="zh-CN" altLang="en-US" sz="2000" b="0" i="0" u="none" strike="noStrike" kern="1200" cap="none" spc="0" normalizeH="0" baseline="0" noProof="0" dirty="0">
                <a:ln>
                  <a:noFill/>
                </a:ln>
                <a:solidFill>
                  <a:schemeClr val="tx1"/>
                </a:solidFill>
                <a:effectLst/>
                <a:uLnTx/>
                <a:uFillTx/>
                <a:latin typeface="+mn-ea"/>
              </a:rPr>
              <a:t>维空间点的齐次坐标。一般情况下</a:t>
            </a:r>
            <a:r>
              <a:rPr kumimoji="0" lang="en-US" altLang="zh-CN" sz="2000" b="0" i="0" u="none" strike="noStrike" kern="1200" cap="none" spc="0" normalizeH="0" baseline="0" noProof="0" dirty="0">
                <a:ln>
                  <a:noFill/>
                </a:ln>
                <a:solidFill>
                  <a:schemeClr val="tx1"/>
                </a:solidFill>
                <a:effectLst/>
                <a:uLnTx/>
                <a:uFillTx/>
                <a:latin typeface="+mn-ea"/>
              </a:rPr>
              <a:t>w</a:t>
            </a:r>
            <a:r>
              <a:rPr kumimoji="0" lang="zh-CN" altLang="en-US" sz="2000" b="0" i="0" u="none" strike="noStrike" kern="1200" cap="none" spc="0" normalizeH="0" baseline="0" noProof="0" dirty="0">
                <a:ln>
                  <a:noFill/>
                </a:ln>
                <a:solidFill>
                  <a:schemeClr val="tx1"/>
                </a:solidFill>
                <a:effectLst/>
                <a:uLnTx/>
                <a:uFillTx/>
                <a:latin typeface="+mn-ea"/>
              </a:rPr>
              <a:t>称为该齐次坐标中的比例因子，当取</a:t>
            </a:r>
            <a:r>
              <a:rPr kumimoji="0" lang="en-US" altLang="zh-CN" sz="2000" b="0" i="0" u="none" strike="noStrike" kern="1200" cap="none" spc="0" normalizeH="0" baseline="0" noProof="0" dirty="0">
                <a:ln>
                  <a:noFill/>
                </a:ln>
                <a:solidFill>
                  <a:schemeClr val="tx1"/>
                </a:solidFill>
                <a:effectLst/>
                <a:uLnTx/>
                <a:uFillTx/>
                <a:latin typeface="+mn-ea"/>
              </a:rPr>
              <a:t>w=1</a:t>
            </a:r>
            <a:r>
              <a:rPr kumimoji="0" lang="zh-CN" altLang="en-US" sz="2000" b="0" i="0" u="none" strike="noStrike" kern="1200" cap="none" spc="0" normalizeH="0" baseline="0" noProof="0" dirty="0">
                <a:ln>
                  <a:noFill/>
                </a:ln>
                <a:solidFill>
                  <a:schemeClr val="tx1"/>
                </a:solidFill>
                <a:effectLst/>
                <a:uLnTx/>
                <a:uFillTx/>
                <a:latin typeface="+mn-ea"/>
              </a:rPr>
              <a:t>时，其表示方法称为齐次坐标的规格化形式。</a:t>
            </a:r>
            <a:endParaRPr kumimoji="0" lang="en-US" altLang="zh-CN" sz="2000" b="0" i="0" u="none" strike="noStrike" kern="1200" cap="none" spc="0" normalizeH="0" baseline="0" noProof="0" dirty="0">
              <a:ln>
                <a:noFill/>
              </a:ln>
              <a:solidFill>
                <a:schemeClr val="tx1"/>
              </a:solidFill>
              <a:effectLst/>
              <a:uLnTx/>
              <a:uFillTx/>
              <a:latin typeface="+mn-ea"/>
            </a:endParaRPr>
          </a:p>
        </p:txBody>
      </p:sp>
      <p:sp>
        <p:nvSpPr>
          <p:cNvPr id="5" name="下箭头 8">
            <a:extLst>
              <a:ext uri="{FF2B5EF4-FFF2-40B4-BE49-F238E27FC236}">
                <a16:creationId xmlns:a16="http://schemas.microsoft.com/office/drawing/2014/main" id="{299628EF-14D1-D950-F1C8-D67ECD187495}"/>
              </a:ext>
            </a:extLst>
          </p:cNvPr>
          <p:cNvSpPr/>
          <p:nvPr/>
        </p:nvSpPr>
        <p:spPr>
          <a:xfrm>
            <a:off x="2132249" y="2360356"/>
            <a:ext cx="292317" cy="369333"/>
          </a:xfrm>
          <a:prstGeom prst="downArrow">
            <a:avLst>
              <a:gd name="adj1" fmla="val 50000"/>
              <a:gd name="adj2" fmla="val 66654"/>
            </a:avLst>
          </a:prstGeom>
          <a:solidFill>
            <a:schemeClr val="accent1"/>
          </a:solidFill>
          <a:ln w="9525" cap="flat" cmpd="sng">
            <a:solidFill>
              <a:schemeClr val="tx1"/>
            </a:solidFill>
            <a:prstDash val="solid"/>
            <a:miter/>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eaLnBrk="1" hangingPunct="1">
              <a:lnSpc>
                <a:spcPct val="100000"/>
              </a:lnSpc>
              <a:spcBef>
                <a:spcPct val="0"/>
              </a:spcBef>
              <a:buNone/>
            </a:pPr>
            <a:endParaRPr lang="zh-CN" altLang="en-US" sz="1800" dirty="0">
              <a:latin typeface="+mn-ea"/>
            </a:endParaRPr>
          </a:p>
        </p:txBody>
      </p:sp>
      <p:sp>
        <p:nvSpPr>
          <p:cNvPr id="6" name="矩形 9">
            <a:extLst>
              <a:ext uri="{FF2B5EF4-FFF2-40B4-BE49-F238E27FC236}">
                <a16:creationId xmlns:a16="http://schemas.microsoft.com/office/drawing/2014/main" id="{4364391D-E4AA-7EC0-7F3A-F12CBD8D05E6}"/>
              </a:ext>
            </a:extLst>
          </p:cNvPr>
          <p:cNvSpPr/>
          <p:nvPr/>
        </p:nvSpPr>
        <p:spPr>
          <a:xfrm>
            <a:off x="4468313" y="4593282"/>
            <a:ext cx="7160895" cy="1600200"/>
          </a:xfrm>
          <a:prstGeom prst="rect">
            <a:avLst/>
          </a:prstGeom>
          <a:noFill/>
          <a:ln w="9525">
            <a:noFill/>
          </a:ln>
        </p:spPr>
        <p:txBody>
          <a:bodyPr anchor="b"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eaLnBrk="1" hangingPunct="1">
              <a:lnSpc>
                <a:spcPct val="150000"/>
              </a:lnSpc>
              <a:spcBef>
                <a:spcPct val="0"/>
              </a:spcBef>
              <a:buClr>
                <a:srgbClr val="FF0000"/>
              </a:buClr>
              <a:buFont typeface="Wingdings" panose="05000000000000000000" pitchFamily="2" charset="2"/>
              <a:buNone/>
            </a:pPr>
            <a:r>
              <a:rPr lang="en-US" altLang="zh-CN" sz="2000" dirty="0">
                <a:latin typeface="+mn-ea"/>
              </a:rPr>
              <a:t>   </a:t>
            </a:r>
            <a:r>
              <a:rPr lang="zh-CN" altLang="en-US" sz="2000" dirty="0">
                <a:latin typeface="+mn-ea"/>
              </a:rPr>
              <a:t>显然，齐次坐标表达并不是唯一的，随</a:t>
            </a:r>
            <a:r>
              <a:rPr lang="en-US" altLang="zh-CN" sz="2000" i="1" dirty="0">
                <a:latin typeface="+mn-ea"/>
              </a:rPr>
              <a:t>w</a:t>
            </a:r>
            <a:r>
              <a:rPr lang="zh-CN" altLang="en-US" sz="2000" dirty="0">
                <a:latin typeface="+mn-ea"/>
              </a:rPr>
              <a:t>值的不同而不同。在计算机图学中，</a:t>
            </a:r>
            <a:r>
              <a:rPr lang="en-US" altLang="zh-CN" sz="2000" i="1" dirty="0">
                <a:latin typeface="+mn-ea"/>
              </a:rPr>
              <a:t>w </a:t>
            </a:r>
            <a:r>
              <a:rPr lang="zh-CN" altLang="en-US" sz="2000" dirty="0">
                <a:latin typeface="+mn-ea"/>
              </a:rPr>
              <a:t>作为通用比例因子，它可取任意正值，但在机器人的运动分析中，总是取</a:t>
            </a:r>
            <a:r>
              <a:rPr lang="en-US" altLang="zh-CN" sz="2000" i="1" dirty="0">
                <a:latin typeface="+mn-ea"/>
              </a:rPr>
              <a:t>w</a:t>
            </a:r>
            <a:r>
              <a:rPr lang="en-US" altLang="zh-CN" sz="2000" dirty="0">
                <a:latin typeface="+mn-ea"/>
              </a:rPr>
              <a:t>=1 </a:t>
            </a:r>
            <a:r>
              <a:rPr lang="zh-CN" altLang="en-US" sz="2000" dirty="0">
                <a:latin typeface="+mn-ea"/>
              </a:rPr>
              <a:t>。</a:t>
            </a:r>
          </a:p>
        </p:txBody>
      </p:sp>
      <p:sp>
        <p:nvSpPr>
          <p:cNvPr id="10" name="文本框 10">
            <a:extLst>
              <a:ext uri="{FF2B5EF4-FFF2-40B4-BE49-F238E27FC236}">
                <a16:creationId xmlns:a16="http://schemas.microsoft.com/office/drawing/2014/main" id="{29F2DD0F-FC32-F072-BA51-4B0A9E16CC80}"/>
              </a:ext>
            </a:extLst>
          </p:cNvPr>
          <p:cNvSpPr txBox="1"/>
          <p:nvPr/>
        </p:nvSpPr>
        <p:spPr>
          <a:xfrm>
            <a:off x="2426154" y="2650786"/>
            <a:ext cx="1435100" cy="36933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457200" eaLnBrk="1" hangingPunct="1">
              <a:lnSpc>
                <a:spcPct val="100000"/>
              </a:lnSpc>
              <a:spcBef>
                <a:spcPct val="50000"/>
              </a:spcBef>
              <a:buNone/>
            </a:pPr>
            <a:r>
              <a:rPr lang="zh-CN" altLang="en-US" sz="1800" dirty="0">
                <a:latin typeface="+mn-ea"/>
              </a:rPr>
              <a:t>齐次坐标</a:t>
            </a:r>
          </a:p>
        </p:txBody>
      </p:sp>
      <p:sp>
        <p:nvSpPr>
          <p:cNvPr id="11" name="文本框 10">
            <a:extLst>
              <a:ext uri="{FF2B5EF4-FFF2-40B4-BE49-F238E27FC236}">
                <a16:creationId xmlns:a16="http://schemas.microsoft.com/office/drawing/2014/main" id="{FC9DD3BA-9869-50A5-CBF7-FD8EE381105D}"/>
              </a:ext>
            </a:extLst>
          </p:cNvPr>
          <p:cNvSpPr txBox="1">
            <a:spLocks noRot="1" noChangeAspect="1" noMove="1" noResize="1" noEditPoints="1" noAdjustHandles="1" noChangeArrowheads="1" noChangeShapeType="1" noTextEdit="1"/>
          </p:cNvSpPr>
          <p:nvPr/>
        </p:nvSpPr>
        <p:spPr>
          <a:xfrm>
            <a:off x="1433380" y="2821599"/>
            <a:ext cx="2790957" cy="1360629"/>
          </a:xfrm>
          <a:prstGeom prst="rect">
            <a:avLst/>
          </a:prstGeom>
          <a:blipFill>
            <a:blip r:embed="rId4"/>
            <a:stretch>
              <a:fillRect/>
            </a:stretch>
          </a:blipFill>
        </p:spPr>
        <p:txBody>
          <a:bodyPr/>
          <a:lstStyle/>
          <a:p>
            <a:pPr marR="0" defTabSz="457200">
              <a:buClrTx/>
              <a:buSzTx/>
              <a:buFontTx/>
              <a:buNone/>
              <a:defRPr/>
            </a:pPr>
            <a:r>
              <a:rPr kumimoji="0" lang="zh-CN" altLang="en-US" kern="1200" cap="none" spc="0" normalizeH="0" baseline="0" noProof="0" dirty="0">
                <a:noFill/>
                <a:latin typeface="Calibri" panose="020F0502020204030204" charset="0"/>
                <a:ea typeface="+mn-ea"/>
                <a:cs typeface="+mn-cs"/>
              </a:rPr>
              <a:t> </a:t>
            </a:r>
          </a:p>
        </p:txBody>
      </p:sp>
      <p:sp>
        <p:nvSpPr>
          <p:cNvPr id="12" name="下箭头 8">
            <a:extLst>
              <a:ext uri="{FF2B5EF4-FFF2-40B4-BE49-F238E27FC236}">
                <a16:creationId xmlns:a16="http://schemas.microsoft.com/office/drawing/2014/main" id="{D8D0AF53-6632-A443-1764-FA959928811D}"/>
              </a:ext>
            </a:extLst>
          </p:cNvPr>
          <p:cNvSpPr/>
          <p:nvPr/>
        </p:nvSpPr>
        <p:spPr>
          <a:xfrm>
            <a:off x="2132249" y="4470773"/>
            <a:ext cx="374649" cy="448675"/>
          </a:xfrm>
          <a:prstGeom prst="downArrow">
            <a:avLst>
              <a:gd name="adj1" fmla="val 50000"/>
              <a:gd name="adj2" fmla="val 66654"/>
            </a:avLst>
          </a:prstGeom>
          <a:solidFill>
            <a:schemeClr val="accent1"/>
          </a:solidFill>
          <a:ln w="9525" cap="flat" cmpd="sng">
            <a:solidFill>
              <a:schemeClr val="tx1"/>
            </a:solidFill>
            <a:prstDash val="solid"/>
            <a:miter/>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eaLnBrk="1" hangingPunct="1">
              <a:lnSpc>
                <a:spcPct val="100000"/>
              </a:lnSpc>
              <a:spcBef>
                <a:spcPct val="0"/>
              </a:spcBef>
              <a:buNone/>
            </a:pPr>
            <a:endParaRPr lang="zh-CN" altLang="en-US" sz="1800" dirty="0">
              <a:latin typeface="+mn-ea"/>
            </a:endParaRPr>
          </a:p>
        </p:txBody>
      </p:sp>
      <p:sp>
        <p:nvSpPr>
          <p:cNvPr id="13" name="文本框 10">
            <a:extLst>
              <a:ext uri="{FF2B5EF4-FFF2-40B4-BE49-F238E27FC236}">
                <a16:creationId xmlns:a16="http://schemas.microsoft.com/office/drawing/2014/main" id="{F9E2854D-13E0-93FE-44A2-2F477C876DF4}"/>
              </a:ext>
            </a:extLst>
          </p:cNvPr>
          <p:cNvSpPr txBox="1"/>
          <p:nvPr/>
        </p:nvSpPr>
        <p:spPr>
          <a:xfrm>
            <a:off x="2424567" y="4752636"/>
            <a:ext cx="1435100" cy="36933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457200" eaLnBrk="1" hangingPunct="1">
              <a:lnSpc>
                <a:spcPct val="100000"/>
              </a:lnSpc>
              <a:spcBef>
                <a:spcPct val="50000"/>
              </a:spcBef>
              <a:buNone/>
            </a:pPr>
            <a:r>
              <a:rPr lang="zh-CN" altLang="en-US" sz="1800" dirty="0">
                <a:latin typeface="+mn-ea"/>
              </a:rPr>
              <a:t>齐次坐标</a:t>
            </a:r>
          </a:p>
        </p:txBody>
      </p:sp>
      <p:sp>
        <p:nvSpPr>
          <p:cNvPr id="14" name="文本框 13">
            <a:extLst>
              <a:ext uri="{FF2B5EF4-FFF2-40B4-BE49-F238E27FC236}">
                <a16:creationId xmlns:a16="http://schemas.microsoft.com/office/drawing/2014/main" id="{5130FF02-173B-1D57-3122-F5CBE72C0F31}"/>
              </a:ext>
            </a:extLst>
          </p:cNvPr>
          <p:cNvSpPr txBox="1">
            <a:spLocks noRot="1" noChangeAspect="1" noMove="1" noResize="1" noEditPoints="1" noAdjustHandles="1" noChangeArrowheads="1" noChangeShapeType="1" noTextEdit="1"/>
          </p:cNvSpPr>
          <p:nvPr/>
        </p:nvSpPr>
        <p:spPr>
          <a:xfrm>
            <a:off x="1380819" y="5086260"/>
            <a:ext cx="2859308" cy="1360629"/>
          </a:xfrm>
          <a:prstGeom prst="rect">
            <a:avLst/>
          </a:prstGeom>
          <a:blipFill>
            <a:blip r:embed="rId5"/>
            <a:stretch>
              <a:fillRect/>
            </a:stretch>
          </a:blipFill>
        </p:spPr>
        <p:txBody>
          <a:bodyPr/>
          <a:lstStyle/>
          <a:p>
            <a:pPr marR="0" defTabSz="457200">
              <a:buClrTx/>
              <a:buSzTx/>
              <a:buFontTx/>
              <a:buNone/>
              <a:defRPr/>
            </a:pPr>
            <a:r>
              <a:rPr kumimoji="0" lang="zh-CN" altLang="en-US" kern="1200" cap="none" spc="0" normalizeH="0" baseline="0" noProof="0" dirty="0">
                <a:noFill/>
                <a:latin typeface="Calibri" panose="020F0502020204030204" charset="0"/>
                <a:ea typeface="+mn-ea"/>
                <a:cs typeface="+mn-cs"/>
              </a:rPr>
              <a:t> </a:t>
            </a:r>
          </a:p>
        </p:txBody>
      </p:sp>
      <p:sp>
        <p:nvSpPr>
          <p:cNvPr id="15" name="文本框 8">
            <a:extLst>
              <a:ext uri="{FF2B5EF4-FFF2-40B4-BE49-F238E27FC236}">
                <a16:creationId xmlns:a16="http://schemas.microsoft.com/office/drawing/2014/main" id="{4F0F1189-0AB9-F83A-4E4F-7AFD4152643F}"/>
              </a:ext>
            </a:extLst>
          </p:cNvPr>
          <p:cNvSpPr txBox="1"/>
          <p:nvPr/>
        </p:nvSpPr>
        <p:spPr>
          <a:xfrm>
            <a:off x="883104" y="1985624"/>
            <a:ext cx="3275013" cy="40011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a:lnSpc>
                <a:spcPct val="100000"/>
              </a:lnSpc>
              <a:spcBef>
                <a:spcPct val="0"/>
              </a:spcBef>
              <a:buFontTx/>
              <a:buNone/>
            </a:pPr>
            <a:r>
              <a:rPr lang="en-US" altLang="zh-CN" sz="2000" b="1" i="1" dirty="0">
                <a:latin typeface="+mn-ea"/>
              </a:rPr>
              <a:t>v = </a:t>
            </a:r>
            <a:r>
              <a:rPr lang="en-US" altLang="zh-CN" sz="2000" i="1" dirty="0">
                <a:latin typeface="+mn-ea"/>
              </a:rPr>
              <a:t>a</a:t>
            </a:r>
            <a:r>
              <a:rPr lang="en-US" altLang="zh-CN" sz="2000" b="1" i="1" dirty="0">
                <a:latin typeface="+mn-ea"/>
              </a:rPr>
              <a:t>i + </a:t>
            </a:r>
            <a:r>
              <a:rPr lang="en-US" altLang="zh-CN" sz="2000" i="1" dirty="0">
                <a:latin typeface="+mn-ea"/>
              </a:rPr>
              <a:t>b</a:t>
            </a:r>
            <a:r>
              <a:rPr lang="en-US" altLang="zh-CN" sz="2000" b="1" i="1" dirty="0">
                <a:latin typeface="+mn-ea"/>
              </a:rPr>
              <a:t>j + </a:t>
            </a:r>
            <a:r>
              <a:rPr lang="en-US" altLang="zh-CN" sz="2000" i="1" dirty="0">
                <a:latin typeface="+mn-ea"/>
              </a:rPr>
              <a:t>c</a:t>
            </a:r>
            <a:r>
              <a:rPr lang="en-US" altLang="zh-CN" sz="2000" b="1" i="1" dirty="0">
                <a:latin typeface="+mn-ea"/>
              </a:rPr>
              <a:t>k</a:t>
            </a:r>
            <a:endParaRPr lang="zh-CN" altLang="en-US" sz="2000" b="1" i="1" dirty="0">
              <a:latin typeface="+mn-ea"/>
            </a:endParaRPr>
          </a:p>
        </p:txBody>
      </p:sp>
      <p:sp>
        <p:nvSpPr>
          <p:cNvPr id="16" name="文本框 29">
            <a:extLst>
              <a:ext uri="{FF2B5EF4-FFF2-40B4-BE49-F238E27FC236}">
                <a16:creationId xmlns:a16="http://schemas.microsoft.com/office/drawing/2014/main" id="{C302EF54-7527-0011-22F0-2AEBBBB6372B}"/>
              </a:ext>
            </a:extLst>
          </p:cNvPr>
          <p:cNvSpPr txBox="1"/>
          <p:nvPr/>
        </p:nvSpPr>
        <p:spPr>
          <a:xfrm>
            <a:off x="4395289" y="1975781"/>
            <a:ext cx="7106920" cy="40011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eaLnBrk="1" hangingPunct="1">
              <a:lnSpc>
                <a:spcPct val="100000"/>
              </a:lnSpc>
              <a:spcBef>
                <a:spcPct val="0"/>
              </a:spcBef>
              <a:buNone/>
            </a:pPr>
            <a:r>
              <a:rPr lang="zh-CN" altLang="en-US" sz="2000" dirty="0">
                <a:latin typeface="+mn-ea"/>
              </a:rPr>
              <a:t>式中，</a:t>
            </a:r>
            <a:r>
              <a:rPr lang="en-US" altLang="zh-CN" sz="2000" b="1" i="1" dirty="0">
                <a:latin typeface="+mn-ea"/>
              </a:rPr>
              <a:t>i</a:t>
            </a:r>
            <a:r>
              <a:rPr lang="en-US" altLang="zh-CN" sz="2000" i="1" dirty="0">
                <a:latin typeface="+mn-ea"/>
              </a:rPr>
              <a:t>, </a:t>
            </a:r>
            <a:r>
              <a:rPr lang="en-US" altLang="zh-CN" sz="2000" b="1" i="1" dirty="0">
                <a:latin typeface="+mn-ea"/>
              </a:rPr>
              <a:t>j</a:t>
            </a:r>
            <a:r>
              <a:rPr lang="en-US" altLang="zh-CN" sz="2000" i="1" dirty="0">
                <a:latin typeface="+mn-ea"/>
              </a:rPr>
              <a:t>, </a:t>
            </a:r>
            <a:r>
              <a:rPr lang="en-US" altLang="zh-CN" sz="2000" b="1" i="1" dirty="0">
                <a:latin typeface="+mn-ea"/>
              </a:rPr>
              <a:t>k</a:t>
            </a:r>
            <a:r>
              <a:rPr lang="en-US" altLang="zh-CN" sz="2000" i="1" dirty="0">
                <a:latin typeface="+mn-ea"/>
              </a:rPr>
              <a:t> </a:t>
            </a:r>
            <a:r>
              <a:rPr lang="zh-CN" altLang="en-US" sz="2000" dirty="0">
                <a:latin typeface="+mn-ea"/>
              </a:rPr>
              <a:t>分别为</a:t>
            </a:r>
            <a:r>
              <a:rPr lang="en-US" altLang="zh-CN" sz="2000" i="1" dirty="0">
                <a:latin typeface="+mn-ea"/>
              </a:rPr>
              <a:t>x, y, z </a:t>
            </a:r>
            <a:r>
              <a:rPr lang="zh-CN" altLang="en-US" sz="2000" dirty="0">
                <a:latin typeface="+mn-ea"/>
              </a:rPr>
              <a:t>轴上的单位矢量，</a:t>
            </a:r>
          </a:p>
        </p:txBody>
      </p:sp>
      <p:sp>
        <p:nvSpPr>
          <p:cNvPr id="17" name="文本框 16">
            <a:extLst>
              <a:ext uri="{FF2B5EF4-FFF2-40B4-BE49-F238E27FC236}">
                <a16:creationId xmlns:a16="http://schemas.microsoft.com/office/drawing/2014/main" id="{55154D63-07E8-8EFD-0786-45BCE20D4663}"/>
              </a:ext>
            </a:extLst>
          </p:cNvPr>
          <p:cNvSpPr txBox="1">
            <a:spLocks noRot="1" noChangeAspect="1" noMove="1" noResize="1" noEditPoints="1" noAdjustHandles="1" noChangeArrowheads="1" noChangeShapeType="1" noTextEdit="1"/>
          </p:cNvSpPr>
          <p:nvPr/>
        </p:nvSpPr>
        <p:spPr>
          <a:xfrm>
            <a:off x="6600295" y="2421014"/>
            <a:ext cx="884793" cy="632481"/>
          </a:xfrm>
          <a:prstGeom prst="rect">
            <a:avLst/>
          </a:prstGeom>
          <a:blipFill>
            <a:blip r:embed="rId6"/>
            <a:stretch>
              <a:fillRect/>
            </a:stretch>
          </a:blipFill>
        </p:spPr>
        <p:txBody>
          <a:bodyPr/>
          <a:lstStyle/>
          <a:p>
            <a:pPr marR="0" defTabSz="457200">
              <a:buClrTx/>
              <a:buSzTx/>
              <a:buFontTx/>
              <a:buNone/>
              <a:defRPr/>
            </a:pPr>
            <a:r>
              <a:rPr kumimoji="0" lang="zh-CN" altLang="en-US" kern="1200" cap="none" spc="0" normalizeH="0" baseline="0" noProof="0" dirty="0">
                <a:noFill/>
                <a:latin typeface="Calibri" panose="020F0502020204030204" charset="0"/>
                <a:ea typeface="+mn-ea"/>
                <a:cs typeface="+mn-cs"/>
              </a:rPr>
              <a:t> </a:t>
            </a:r>
          </a:p>
        </p:txBody>
      </p:sp>
      <p:sp>
        <p:nvSpPr>
          <p:cNvPr id="18" name="文本框 17">
            <a:extLst>
              <a:ext uri="{FF2B5EF4-FFF2-40B4-BE49-F238E27FC236}">
                <a16:creationId xmlns:a16="http://schemas.microsoft.com/office/drawing/2014/main" id="{3D80E3B6-EDBC-4F6F-27FB-FCE2A6EE12F2}"/>
              </a:ext>
            </a:extLst>
          </p:cNvPr>
          <p:cNvSpPr txBox="1">
            <a:spLocks noRot="1" noChangeAspect="1" noMove="1" noResize="1" noEditPoints="1" noAdjustHandles="1" noChangeArrowheads="1" noChangeShapeType="1" noTextEdit="1"/>
          </p:cNvSpPr>
          <p:nvPr/>
        </p:nvSpPr>
        <p:spPr>
          <a:xfrm>
            <a:off x="8236929" y="2421014"/>
            <a:ext cx="878840" cy="632353"/>
          </a:xfrm>
          <a:prstGeom prst="rect">
            <a:avLst/>
          </a:prstGeom>
          <a:blipFill>
            <a:blip r:embed="rId7"/>
            <a:stretch>
              <a:fillRect/>
            </a:stretch>
          </a:blipFill>
        </p:spPr>
        <p:txBody>
          <a:bodyPr/>
          <a:lstStyle/>
          <a:p>
            <a:pPr marR="0" defTabSz="457200">
              <a:buClrTx/>
              <a:buSzTx/>
              <a:buFontTx/>
              <a:buNone/>
              <a:defRPr/>
            </a:pPr>
            <a:r>
              <a:rPr kumimoji="0" lang="zh-CN" altLang="en-US" kern="1200" cap="none" spc="0" normalizeH="0" baseline="0" noProof="0" dirty="0">
                <a:noFill/>
                <a:latin typeface="Calibri" panose="020F0502020204030204" charset="0"/>
                <a:ea typeface="+mn-ea"/>
                <a:cs typeface="+mn-cs"/>
              </a:rPr>
              <a:t> </a:t>
            </a:r>
          </a:p>
        </p:txBody>
      </p:sp>
      <p:sp>
        <p:nvSpPr>
          <p:cNvPr id="19" name="文本框 18">
            <a:extLst>
              <a:ext uri="{FF2B5EF4-FFF2-40B4-BE49-F238E27FC236}">
                <a16:creationId xmlns:a16="http://schemas.microsoft.com/office/drawing/2014/main" id="{BA92ACD6-F84C-D826-E3DC-F918BB7EDC9D}"/>
              </a:ext>
            </a:extLst>
          </p:cNvPr>
          <p:cNvSpPr txBox="1">
            <a:spLocks noRot="1" noChangeAspect="1" noMove="1" noResize="1" noEditPoints="1" noAdjustHandles="1" noChangeArrowheads="1" noChangeShapeType="1" noTextEdit="1"/>
          </p:cNvSpPr>
          <p:nvPr/>
        </p:nvSpPr>
        <p:spPr>
          <a:xfrm>
            <a:off x="9867609" y="2421014"/>
            <a:ext cx="855980" cy="629982"/>
          </a:xfrm>
          <a:prstGeom prst="rect">
            <a:avLst/>
          </a:prstGeom>
          <a:blipFill>
            <a:blip r:embed="rId8"/>
            <a:stretch>
              <a:fillRect/>
            </a:stretch>
          </a:blipFill>
        </p:spPr>
        <p:txBody>
          <a:bodyPr/>
          <a:lstStyle/>
          <a:p>
            <a:pPr marR="0" defTabSz="457200">
              <a:buClrTx/>
              <a:buSzTx/>
              <a:buFontTx/>
              <a:buNone/>
              <a:defRPr/>
            </a:pPr>
            <a:r>
              <a:rPr kumimoji="0" lang="zh-CN" altLang="en-US" kern="1200" cap="none" spc="0" normalizeH="0" baseline="0" noProof="0">
                <a:noFill/>
                <a:latin typeface="Calibri" panose="020F0502020204030204" charset="0"/>
                <a:ea typeface="+mn-ea"/>
                <a:cs typeface="+mn-cs"/>
              </a:rPr>
              <a:t> </a:t>
            </a:r>
          </a:p>
        </p:txBody>
      </p:sp>
      <p:sp>
        <p:nvSpPr>
          <p:cNvPr id="20" name="文本框 8">
            <a:extLst>
              <a:ext uri="{FF2B5EF4-FFF2-40B4-BE49-F238E27FC236}">
                <a16:creationId xmlns:a16="http://schemas.microsoft.com/office/drawing/2014/main" id="{B7F97E5E-57BB-C4C1-9111-7A12A97C618E}"/>
              </a:ext>
            </a:extLst>
          </p:cNvPr>
          <p:cNvSpPr txBox="1"/>
          <p:nvPr/>
        </p:nvSpPr>
        <p:spPr>
          <a:xfrm>
            <a:off x="4518241" y="3289917"/>
            <a:ext cx="7110967" cy="140519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a:lnSpc>
                <a:spcPct val="150000"/>
              </a:lnSpc>
              <a:spcBef>
                <a:spcPct val="0"/>
              </a:spcBef>
              <a:buFontTx/>
              <a:buNone/>
            </a:pPr>
            <a:r>
              <a:rPr lang="zh-CN" altLang="en-US" sz="2000" b="1" dirty="0">
                <a:latin typeface="+mn-ea"/>
              </a:rPr>
              <a:t>如</a:t>
            </a:r>
            <a:r>
              <a:rPr lang="en-US" altLang="zh-CN" sz="2000" b="1" i="1" dirty="0">
                <a:latin typeface="+mn-ea"/>
              </a:rPr>
              <a:t>V = </a:t>
            </a:r>
            <a:r>
              <a:rPr lang="en-US" altLang="zh-CN" sz="2000" dirty="0">
                <a:latin typeface="+mn-ea"/>
              </a:rPr>
              <a:t>3</a:t>
            </a:r>
            <a:r>
              <a:rPr lang="en-US" altLang="zh-CN" sz="2000" b="1" i="1" dirty="0">
                <a:latin typeface="+mn-ea"/>
              </a:rPr>
              <a:t>i + </a:t>
            </a:r>
            <a:r>
              <a:rPr lang="en-US" altLang="zh-CN" sz="2000" dirty="0">
                <a:latin typeface="+mn-ea"/>
              </a:rPr>
              <a:t>4</a:t>
            </a:r>
            <a:r>
              <a:rPr lang="en-US" altLang="zh-CN" sz="2000" b="1" i="1" dirty="0">
                <a:latin typeface="+mn-ea"/>
              </a:rPr>
              <a:t>j + </a:t>
            </a:r>
            <a:r>
              <a:rPr lang="en-US" altLang="zh-CN" sz="2000" dirty="0">
                <a:latin typeface="+mn-ea"/>
              </a:rPr>
              <a:t>5</a:t>
            </a:r>
            <a:r>
              <a:rPr lang="en-US" altLang="zh-CN" sz="2000" b="1" i="1" dirty="0">
                <a:latin typeface="+mn-ea"/>
              </a:rPr>
              <a:t>k</a:t>
            </a:r>
            <a:r>
              <a:rPr lang="zh-CN" altLang="en-US" sz="2000" dirty="0">
                <a:latin typeface="+mn-ea"/>
              </a:rPr>
              <a:t>用齐次坐标可表示为：</a:t>
            </a:r>
          </a:p>
          <a:p>
            <a:pPr marL="0" lvl="0" indent="0" defTabSz="457200" eaLnBrk="1" hangingPunct="1">
              <a:lnSpc>
                <a:spcPct val="150000"/>
              </a:lnSpc>
              <a:spcBef>
                <a:spcPct val="0"/>
              </a:spcBef>
              <a:buNone/>
            </a:pPr>
            <a:r>
              <a:rPr lang="zh-CN" altLang="en-US" sz="2000" dirty="0">
                <a:latin typeface="+mn-ea"/>
                <a:cs typeface="Times New Roman" panose="02020603050405020304" pitchFamily="18" charset="0"/>
                <a:sym typeface="+mn-ea"/>
              </a:rPr>
              <a:t>     </a:t>
            </a:r>
            <a:r>
              <a:rPr lang="en-US" altLang="zh-CN" sz="2000" i="1" dirty="0">
                <a:latin typeface="+mn-ea"/>
                <a:cs typeface="Times New Roman" panose="02020603050405020304" pitchFamily="18" charset="0"/>
                <a:sym typeface="+mn-ea"/>
              </a:rPr>
              <a:t>V</a:t>
            </a:r>
            <a:r>
              <a:rPr lang="en-US" altLang="zh-CN" sz="2000" dirty="0">
                <a:latin typeface="+mn-ea"/>
                <a:cs typeface="Times New Roman" panose="02020603050405020304" pitchFamily="18" charset="0"/>
                <a:sym typeface="+mn-ea"/>
              </a:rPr>
              <a:t>=[3 4 5 1]</a:t>
            </a:r>
            <a:r>
              <a:rPr lang="en-US" altLang="zh-CN" sz="2000" baseline="30000" dirty="0">
                <a:latin typeface="+mn-ea"/>
                <a:cs typeface="Times New Roman" panose="02020603050405020304" pitchFamily="18" charset="0"/>
                <a:sym typeface="+mn-ea"/>
              </a:rPr>
              <a:t>T</a:t>
            </a:r>
            <a:r>
              <a:rPr lang="en-US" altLang="zh-CN" sz="2000" dirty="0">
                <a:latin typeface="+mn-ea"/>
                <a:cs typeface="Times New Roman" panose="02020603050405020304" pitchFamily="18" charset="0"/>
                <a:sym typeface="+mn-ea"/>
              </a:rPr>
              <a:t>   </a:t>
            </a:r>
            <a:r>
              <a:rPr lang="zh-CN" altLang="en-US" sz="2000" dirty="0">
                <a:latin typeface="+mn-ea"/>
                <a:cs typeface="Times New Roman" panose="02020603050405020304" pitchFamily="18" charset="0"/>
                <a:sym typeface="+mn-ea"/>
              </a:rPr>
              <a:t>或  </a:t>
            </a:r>
            <a:r>
              <a:rPr lang="en-US" altLang="zh-CN" sz="2000" i="1" dirty="0">
                <a:latin typeface="+mn-ea"/>
                <a:cs typeface="Times New Roman" panose="02020603050405020304" pitchFamily="18" charset="0"/>
                <a:sym typeface="+mn-ea"/>
              </a:rPr>
              <a:t>V</a:t>
            </a:r>
            <a:r>
              <a:rPr lang="en-US" altLang="zh-CN" sz="2000" dirty="0">
                <a:latin typeface="+mn-ea"/>
                <a:cs typeface="Times New Roman" panose="02020603050405020304" pitchFamily="18" charset="0"/>
                <a:sym typeface="+mn-ea"/>
              </a:rPr>
              <a:t>=[6 8 10 2]</a:t>
            </a:r>
            <a:r>
              <a:rPr lang="en-US" altLang="zh-CN" sz="2000" baseline="30000" dirty="0">
                <a:latin typeface="+mn-ea"/>
                <a:cs typeface="Times New Roman" panose="02020603050405020304" pitchFamily="18" charset="0"/>
                <a:sym typeface="+mn-ea"/>
              </a:rPr>
              <a:t>T</a:t>
            </a:r>
            <a:r>
              <a:rPr lang="en-US" altLang="zh-CN" sz="2000" dirty="0">
                <a:latin typeface="+mn-ea"/>
                <a:cs typeface="Times New Roman" panose="02020603050405020304" pitchFamily="18" charset="0"/>
                <a:sym typeface="+mn-ea"/>
              </a:rPr>
              <a:t> </a:t>
            </a:r>
            <a:endParaRPr lang="en-US" altLang="zh-CN" sz="2000" dirty="0">
              <a:latin typeface="+mn-ea"/>
              <a:cs typeface="Times New Roman" panose="02020603050405020304" pitchFamily="18" charset="0"/>
            </a:endParaRPr>
          </a:p>
          <a:p>
            <a:pPr marL="0" lvl="0" indent="0" defTabSz="457200" eaLnBrk="1" hangingPunct="1">
              <a:lnSpc>
                <a:spcPct val="150000"/>
              </a:lnSpc>
              <a:spcBef>
                <a:spcPct val="0"/>
              </a:spcBef>
              <a:buNone/>
            </a:pPr>
            <a:r>
              <a:rPr lang="zh-CN" altLang="en-US" sz="2000" dirty="0">
                <a:latin typeface="+mn-ea"/>
                <a:cs typeface="Times New Roman" panose="02020603050405020304" pitchFamily="18" charset="0"/>
                <a:sym typeface="+mn-ea"/>
              </a:rPr>
              <a:t>或 </a:t>
            </a:r>
            <a:r>
              <a:rPr lang="en-US" altLang="zh-CN" sz="2000" i="1" dirty="0">
                <a:latin typeface="+mn-ea"/>
                <a:cs typeface="Times New Roman" panose="02020603050405020304" pitchFamily="18" charset="0"/>
                <a:sym typeface="+mn-ea"/>
              </a:rPr>
              <a:t>V</a:t>
            </a:r>
            <a:r>
              <a:rPr lang="en-US" altLang="zh-CN" sz="2000" dirty="0">
                <a:latin typeface="+mn-ea"/>
                <a:cs typeface="Times New Roman" panose="02020603050405020304" pitchFamily="18" charset="0"/>
                <a:sym typeface="+mn-ea"/>
              </a:rPr>
              <a:t>=[12 16 20 4]</a:t>
            </a:r>
            <a:r>
              <a:rPr lang="en-US" altLang="zh-CN" sz="2000" baseline="30000" dirty="0">
                <a:latin typeface="+mn-ea"/>
                <a:cs typeface="Times New Roman" panose="02020603050405020304" pitchFamily="18" charset="0"/>
                <a:sym typeface="+mn-ea"/>
              </a:rPr>
              <a:t>T</a:t>
            </a:r>
            <a:r>
              <a:rPr lang="en-US" altLang="zh-CN" sz="2000" dirty="0">
                <a:latin typeface="+mn-ea"/>
                <a:cs typeface="Times New Roman" panose="02020603050405020304" pitchFamily="18" charset="0"/>
                <a:sym typeface="+mn-ea"/>
              </a:rPr>
              <a:t> </a:t>
            </a:r>
            <a:r>
              <a:rPr lang="zh-CN" altLang="en-US" sz="2000" dirty="0">
                <a:latin typeface="+mn-ea"/>
                <a:cs typeface="Times New Roman" panose="02020603050405020304" pitchFamily="18" charset="0"/>
                <a:sym typeface="+mn-ea"/>
              </a:rPr>
              <a:t>等等</a:t>
            </a:r>
            <a:endParaRPr lang="zh-CN" altLang="en-US" sz="2000" b="1" i="1" dirty="0">
              <a:latin typeface="+mn-ea"/>
            </a:endParaRPr>
          </a:p>
        </p:txBody>
      </p:sp>
      <p:sp>
        <p:nvSpPr>
          <p:cNvPr id="3" name="矩形 2">
            <a:extLst>
              <a:ext uri="{FF2B5EF4-FFF2-40B4-BE49-F238E27FC236}">
                <a16:creationId xmlns:a16="http://schemas.microsoft.com/office/drawing/2014/main" id="{15907690-FE08-9DF8-2393-AF0A3AE0D050}"/>
              </a:ext>
            </a:extLst>
          </p:cNvPr>
          <p:cNvSpPr/>
          <p:nvPr/>
        </p:nvSpPr>
        <p:spPr>
          <a:xfrm>
            <a:off x="777347" y="245333"/>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Tree>
    <p:extLst>
      <p:ext uri="{BB962C8B-B14F-4D97-AF65-F5344CB8AC3E}">
        <p14:creationId xmlns:p14="http://schemas.microsoft.com/office/powerpoint/2010/main" val="10862514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p:bldP spid="6" grpId="1"/>
      <p:bldP spid="10" grpId="0"/>
      <p:bldP spid="10" grpId="1"/>
      <p:bldP spid="11" grpId="0" bldLvl="0" animBg="1"/>
      <p:bldP spid="11" grpId="1" animBg="1"/>
      <p:bldP spid="12" grpId="0" bldLvl="0" animBg="1"/>
      <p:bldP spid="12" grpId="1" animBg="1"/>
      <p:bldP spid="13" grpId="0"/>
      <p:bldP spid="13" grpId="1"/>
      <p:bldP spid="14" grpId="0" bldLvl="0" animBg="1"/>
      <p:bldP spid="14" grpId="1" animBg="1"/>
      <p:bldP spid="17" grpId="0" bldLvl="0" animBg="1"/>
      <p:bldP spid="17" grpId="1" animBg="1"/>
      <p:bldP spid="18" grpId="0" bldLvl="0" animBg="1"/>
      <p:bldP spid="18" grpId="1" animBg="1"/>
      <p:bldP spid="19" grpId="0" bldLvl="0" animBg="1"/>
      <p:bldP spid="19" grpId="1" animBg="1"/>
      <p:bldP spid="20" grpId="0"/>
      <p:bldP spid="2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704672" y="755975"/>
            <a:ext cx="2504212" cy="461665"/>
          </a:xfrm>
          <a:prstGeom prst="rect">
            <a:avLst/>
          </a:prstGeom>
        </p:spPr>
        <p:txBody>
          <a:bodyPr wrap="none">
            <a:spAutoFit/>
          </a:bodyPr>
          <a:lstStyle/>
          <a:p>
            <a:r>
              <a:rPr lang="en-US" altLang="x-none"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3</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点的齐次坐标</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图片 21">
            <a:extLst>
              <a:ext uri="{FF2B5EF4-FFF2-40B4-BE49-F238E27FC236}">
                <a16:creationId xmlns:a16="http://schemas.microsoft.com/office/drawing/2014/main" id="{25149702-F103-5EB8-85AF-9A9AA827A361}"/>
              </a:ext>
            </a:extLst>
          </p:cNvPr>
          <p:cNvPicPr/>
          <p:nvPr/>
        </p:nvPicPr>
        <p:blipFill>
          <a:blip r:embed="rId4"/>
          <a:stretch>
            <a:fillRect/>
          </a:stretch>
        </p:blipFill>
        <p:spPr>
          <a:xfrm>
            <a:off x="6289936" y="3178648"/>
            <a:ext cx="2608340" cy="2699689"/>
          </a:xfrm>
          <a:prstGeom prst="rect">
            <a:avLst/>
          </a:prstGeom>
          <a:noFill/>
          <a:ln w="9525">
            <a:noFill/>
          </a:ln>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1E77C68-9B03-1761-59C8-7869A0A35CF7}"/>
                  </a:ext>
                </a:extLst>
              </p:cNvPr>
              <p:cNvSpPr txBox="1"/>
              <p:nvPr/>
            </p:nvSpPr>
            <p:spPr>
              <a:xfrm>
                <a:off x="3504783" y="1547114"/>
                <a:ext cx="5570307" cy="782394"/>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4400" i="1" smtClean="0">
                              <a:latin typeface="Cambria Math" panose="02040503050406030204" pitchFamily="18" charset="0"/>
                              <a:cs typeface="Cambria Math" panose="02040503050406030204" pitchFamily="18" charset="0"/>
                            </a:rPr>
                          </m:ctrlPr>
                        </m:sSupPr>
                        <m:e>
                          <m:r>
                            <a:rPr lang="en-US" altLang="zh-CN" sz="4400" i="1">
                              <a:latin typeface="Cambria Math" panose="02040503050406030204" pitchFamily="18" charset="0"/>
                              <a:cs typeface="Cambria Math" panose="02040503050406030204" pitchFamily="18" charset="0"/>
                            </a:rPr>
                            <m:t>[</m:t>
                          </m:r>
                          <m:r>
                            <a:rPr lang="en-US" altLang="zh-CN" sz="4400" i="1">
                              <a:latin typeface="Cambria Math" panose="02040503050406030204" pitchFamily="18" charset="0"/>
                              <a:cs typeface="Cambria Math" panose="02040503050406030204" pitchFamily="18" charset="0"/>
                            </a:rPr>
                            <m:t>𝑎</m:t>
                          </m:r>
                          <m:r>
                            <a:rPr lang="en-US" altLang="zh-CN" sz="4400" b="0" i="1" smtClean="0">
                              <a:latin typeface="Cambria Math" panose="02040503050406030204" pitchFamily="18" charset="0"/>
                              <a:cs typeface="Cambria Math" panose="02040503050406030204" pitchFamily="18" charset="0"/>
                            </a:rPr>
                            <m:t> </m:t>
                          </m:r>
                          <m:r>
                            <a:rPr lang="en-US" altLang="zh-CN" sz="4400" i="1">
                              <a:latin typeface="Cambria Math" panose="02040503050406030204" pitchFamily="18" charset="0"/>
                              <a:cs typeface="Cambria Math" panose="02040503050406030204" pitchFamily="18" charset="0"/>
                            </a:rPr>
                            <m:t>𝑏</m:t>
                          </m:r>
                          <m:r>
                            <a:rPr lang="en-US" altLang="zh-CN" sz="4400" b="0" i="1" smtClean="0">
                              <a:latin typeface="Cambria Math" panose="02040503050406030204" pitchFamily="18" charset="0"/>
                              <a:cs typeface="Cambria Math" panose="02040503050406030204" pitchFamily="18" charset="0"/>
                            </a:rPr>
                            <m:t> </m:t>
                          </m:r>
                          <m:r>
                            <a:rPr lang="en-US" altLang="zh-CN" sz="4400" i="1">
                              <a:latin typeface="Cambria Math" panose="02040503050406030204" pitchFamily="18" charset="0"/>
                              <a:cs typeface="Cambria Math" panose="02040503050406030204" pitchFamily="18" charset="0"/>
                            </a:rPr>
                            <m:t>𝑐</m:t>
                          </m:r>
                          <m:r>
                            <a:rPr lang="en-US" altLang="zh-CN" sz="4400" b="0" i="1" smtClean="0">
                              <a:latin typeface="Cambria Math" panose="02040503050406030204" pitchFamily="18" charset="0"/>
                              <a:cs typeface="Cambria Math" panose="02040503050406030204" pitchFamily="18" charset="0"/>
                            </a:rPr>
                            <m:t> </m:t>
                          </m:r>
                          <m:r>
                            <a:rPr lang="en-US" altLang="zh-CN" sz="4400" i="1">
                              <a:latin typeface="Cambria Math" panose="02040503050406030204" pitchFamily="18" charset="0"/>
                              <a:cs typeface="Cambria Math" panose="02040503050406030204" pitchFamily="18" charset="0"/>
                            </a:rPr>
                            <m:t>0]</m:t>
                          </m:r>
                        </m:e>
                        <m:sup>
                          <m:r>
                            <a:rPr lang="en-US" altLang="zh-CN" sz="4400" i="1">
                              <a:latin typeface="Cambria Math" panose="02040503050406030204" pitchFamily="18" charset="0"/>
                              <a:cs typeface="Cambria Math" panose="02040503050406030204" pitchFamily="18" charset="0"/>
                            </a:rPr>
                            <m:t>𝑇</m:t>
                          </m:r>
                        </m:sup>
                      </m:sSup>
                      <m:r>
                        <a:rPr lang="en-US" altLang="zh-CN" sz="4400" i="1">
                          <a:latin typeface="Cambria Math" panose="02040503050406030204" pitchFamily="18" charset="0"/>
                          <a:cs typeface="Cambria Math" panose="02040503050406030204" pitchFamily="18" charset="0"/>
                        </a:rPr>
                        <m:t>是什么呢？</m:t>
                      </m:r>
                    </m:oMath>
                  </m:oMathPara>
                </a14:m>
                <a:endParaRPr lang="en-US" altLang="zh-CN" sz="4400" i="1" dirty="0">
                  <a:latin typeface="+mn-ea"/>
                  <a:cs typeface="Cambria Math" panose="02040503050406030204" pitchFamily="18" charset="0"/>
                </a:endParaRPr>
              </a:p>
            </p:txBody>
          </p:sp>
        </mc:Choice>
        <mc:Fallback xmlns="">
          <p:sp>
            <p:nvSpPr>
              <p:cNvPr id="23" name="文本框 22">
                <a:extLst>
                  <a:ext uri="{FF2B5EF4-FFF2-40B4-BE49-F238E27FC236}">
                    <a16:creationId xmlns:a16="http://schemas.microsoft.com/office/drawing/2014/main" id="{A1E77C68-9B03-1761-59C8-7869A0A35CF7}"/>
                  </a:ext>
                </a:extLst>
              </p:cNvPr>
              <p:cNvSpPr txBox="1">
                <a:spLocks noRot="1" noChangeAspect="1" noMove="1" noResize="1" noEditPoints="1" noAdjustHandles="1" noChangeArrowheads="1" noChangeShapeType="1" noTextEdit="1"/>
              </p:cNvSpPr>
              <p:nvPr/>
            </p:nvSpPr>
            <p:spPr>
              <a:xfrm>
                <a:off x="3504783" y="1547114"/>
                <a:ext cx="5570307" cy="782394"/>
              </a:xfrm>
              <a:prstGeom prst="rect">
                <a:avLst/>
              </a:prstGeom>
              <a:blipFill>
                <a:blip r:embed="rId5"/>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339CCCF9-B45A-866B-785D-213CB9BAF85A}"/>
              </a:ext>
            </a:extLst>
          </p:cNvPr>
          <p:cNvSpPr txBox="1"/>
          <p:nvPr/>
        </p:nvSpPr>
        <p:spPr>
          <a:xfrm>
            <a:off x="3794102" y="3380549"/>
            <a:ext cx="5570307" cy="1930337"/>
          </a:xfrm>
          <a:prstGeom prst="rect">
            <a:avLst/>
          </a:prstGeom>
          <a:noFill/>
        </p:spPr>
        <p:txBody>
          <a:bodyPr wrap="square" rtlCol="0">
            <a:spAutoFit/>
          </a:bodyPr>
          <a:lstStyle/>
          <a:p>
            <a:pPr>
              <a:lnSpc>
                <a:spcPct val="150000"/>
              </a:lnSpc>
            </a:pPr>
            <a:r>
              <a:rPr lang="en-US" altLang="zh-CN" sz="2800" dirty="0">
                <a:latin typeface="+mn-ea"/>
              </a:rPr>
              <a:t>a=1,b/c=0</a:t>
            </a:r>
          </a:p>
          <a:p>
            <a:pPr>
              <a:lnSpc>
                <a:spcPct val="150000"/>
              </a:lnSpc>
            </a:pPr>
            <a:r>
              <a:rPr lang="en-US" altLang="zh-CN" sz="2800" dirty="0">
                <a:latin typeface="+mn-ea"/>
              </a:rPr>
              <a:t>b=1,a/c=0</a:t>
            </a:r>
          </a:p>
          <a:p>
            <a:pPr>
              <a:lnSpc>
                <a:spcPct val="150000"/>
              </a:lnSpc>
            </a:pPr>
            <a:r>
              <a:rPr lang="en-US" altLang="zh-CN" sz="2800" dirty="0">
                <a:latin typeface="+mn-ea"/>
              </a:rPr>
              <a:t>c=1,a/b=0</a:t>
            </a:r>
            <a:endParaRPr lang="zh-CN" altLang="en-US" sz="2800" dirty="0">
              <a:latin typeface="+mn-ea"/>
            </a:endParaRPr>
          </a:p>
        </p:txBody>
      </p:sp>
      <p:sp>
        <p:nvSpPr>
          <p:cNvPr id="4" name="矩形 3">
            <a:extLst>
              <a:ext uri="{FF2B5EF4-FFF2-40B4-BE49-F238E27FC236}">
                <a16:creationId xmlns:a16="http://schemas.microsoft.com/office/drawing/2014/main" id="{C0685722-4589-AAC4-981A-A8E3199497B5}"/>
              </a:ext>
            </a:extLst>
          </p:cNvPr>
          <p:cNvSpPr/>
          <p:nvPr/>
        </p:nvSpPr>
        <p:spPr>
          <a:xfrm>
            <a:off x="777347" y="245333"/>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Tree>
    <p:extLst>
      <p:ext uri="{BB962C8B-B14F-4D97-AF65-F5344CB8AC3E}">
        <p14:creationId xmlns:p14="http://schemas.microsoft.com/office/powerpoint/2010/main" val="28980262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704672" y="804101"/>
            <a:ext cx="3122971"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4</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坐标轴方向的描述</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1">
            <a:extLst>
              <a:ext uri="{FF2B5EF4-FFF2-40B4-BE49-F238E27FC236}">
                <a16:creationId xmlns:a16="http://schemas.microsoft.com/office/drawing/2014/main" id="{0EABD58F-668E-02E0-48DB-38C6D4503A72}"/>
              </a:ext>
            </a:extLst>
          </p:cNvPr>
          <p:cNvSpPr/>
          <p:nvPr/>
        </p:nvSpPr>
        <p:spPr>
          <a:xfrm>
            <a:off x="865212" y="1852497"/>
            <a:ext cx="7772400" cy="1143000"/>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eaLnBrk="1" hangingPunct="1">
              <a:lnSpc>
                <a:spcPct val="100000"/>
              </a:lnSpc>
              <a:spcBef>
                <a:spcPct val="0"/>
              </a:spcBef>
              <a:buBlip>
                <a:blip r:embed="rId4"/>
              </a:buBlip>
            </a:pPr>
            <a:r>
              <a:rPr lang="en-US" altLang="zh-CN" sz="3600" b="1" dirty="0">
                <a:solidFill>
                  <a:schemeClr val="tx2"/>
                </a:solidFill>
                <a:latin typeface="Times New Roman" panose="02020603050405020304" pitchFamily="18" charset="0"/>
                <a:ea typeface="宋体" panose="02010600030101010101" pitchFamily="2" charset="-122"/>
              </a:rPr>
              <a:t> </a:t>
            </a:r>
            <a:r>
              <a:rPr lang="zh-CN" altLang="en-US" sz="3600" dirty="0">
                <a:solidFill>
                  <a:schemeClr val="tx2"/>
                </a:solidFill>
                <a:latin typeface="Times New Roman" panose="02020603050405020304" pitchFamily="18" charset="0"/>
                <a:ea typeface="黑体" panose="02010609060101010101" pitchFamily="2" charset="-122"/>
              </a:rPr>
              <a:t>几个具有特定意义的齐次坐标：</a:t>
            </a:r>
          </a:p>
        </p:txBody>
      </p:sp>
      <p:sp>
        <p:nvSpPr>
          <p:cNvPr id="6" name="矩形 2">
            <a:extLst>
              <a:ext uri="{FF2B5EF4-FFF2-40B4-BE49-F238E27FC236}">
                <a16:creationId xmlns:a16="http://schemas.microsoft.com/office/drawing/2014/main" id="{62951E56-65F9-7ACA-547C-87F2E6379C34}"/>
              </a:ext>
            </a:extLst>
          </p:cNvPr>
          <p:cNvSpPr>
            <a:spLocks noChangeArrowheads="1"/>
          </p:cNvSpPr>
          <p:nvPr/>
        </p:nvSpPr>
        <p:spPr bwMode="auto">
          <a:xfrm>
            <a:off x="1677329" y="2942590"/>
            <a:ext cx="6539280" cy="2268220"/>
          </a:xfrm>
          <a:prstGeom prst="rect">
            <a:avLst/>
          </a:prstGeom>
          <a:noFill/>
          <a:ln>
            <a:noFill/>
          </a:ln>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defRPr>
            </a:lvl9pPr>
          </a:lstStyle>
          <a:p>
            <a:pPr marL="342900" marR="0" lvl="0" indent="-342900" algn="l" defTabSz="457200" rtl="0" eaLnBrk="1" fontAlgn="base" latinLnBrk="0" hangingPunct="1">
              <a:lnSpc>
                <a:spcPct val="150000"/>
              </a:lnSpc>
              <a:spcBef>
                <a:spcPct val="20000"/>
              </a:spcBef>
              <a:spcAft>
                <a:spcPct val="0"/>
              </a:spcAft>
              <a:buClr>
                <a:schemeClr val="tx2"/>
              </a:buClr>
              <a:buSzPct val="90000"/>
              <a:buFont typeface="Wingdings" panose="05000000000000000000" pitchFamily="2" charset="2"/>
              <a:buChar char="Ú"/>
              <a:defRPr/>
            </a:pPr>
            <a:r>
              <a:rPr kumimoji="0" lang="en-US" altLang="zh-CN" sz="2800" b="0" i="0" u="none" strike="noStrike" kern="1200" cap="none" spc="0" normalizeH="0" baseline="0" noProof="0" dirty="0">
                <a:ln>
                  <a:noFill/>
                </a:ln>
                <a:solidFill>
                  <a:schemeClr val="tx1"/>
                </a:solidFill>
                <a:effectLst/>
                <a:uLnTx/>
                <a:uFillTx/>
                <a:latin typeface="+mn-ea"/>
                <a:cs typeface="+mn-cs"/>
              </a:rPr>
              <a:t>[0 0 0 n]</a:t>
            </a:r>
            <a:r>
              <a:rPr kumimoji="0" lang="en-US" altLang="zh-CN" sz="2800" b="0" i="0" u="none" strike="noStrike" kern="1200" cap="none" spc="0" normalizeH="0" baseline="30000" noProof="0" dirty="0">
                <a:ln>
                  <a:noFill/>
                </a:ln>
                <a:solidFill>
                  <a:schemeClr val="tx1"/>
                </a:solidFill>
                <a:effectLst/>
                <a:uLnTx/>
                <a:uFillTx/>
                <a:latin typeface="+mn-ea"/>
                <a:cs typeface="+mn-cs"/>
              </a:rPr>
              <a:t>T</a:t>
            </a:r>
            <a:r>
              <a:rPr kumimoji="0" lang="en-US" altLang="zh-CN" sz="2800" b="0" i="0" u="none" strike="noStrike" kern="1200" cap="none" spc="0" normalizeH="0" baseline="0" noProof="0" dirty="0">
                <a:ln>
                  <a:noFill/>
                </a:ln>
                <a:solidFill>
                  <a:schemeClr val="tx1"/>
                </a:solidFill>
                <a:effectLst/>
                <a:uLnTx/>
                <a:uFillTx/>
                <a:latin typeface="+mn-ea"/>
                <a:cs typeface="+mn-cs"/>
              </a:rPr>
              <a:t>—</a:t>
            </a:r>
            <a:r>
              <a:rPr kumimoji="0" lang="zh-CN" altLang="en-US" sz="2800" b="0" i="0" u="none" strike="noStrike" kern="1200" cap="none" spc="0" normalizeH="0" baseline="0" noProof="0" dirty="0">
                <a:ln>
                  <a:noFill/>
                </a:ln>
                <a:solidFill>
                  <a:schemeClr val="tx1"/>
                </a:solidFill>
                <a:effectLst/>
                <a:uLnTx/>
                <a:uFillTx/>
                <a:latin typeface="+mn-ea"/>
                <a:cs typeface="+mn-cs"/>
              </a:rPr>
              <a:t>坐标原点矢量的齐次坐标，</a:t>
            </a:r>
            <a:r>
              <a:rPr kumimoji="0" lang="en-US" altLang="zh-CN" sz="2800" b="0" i="0" u="none" strike="noStrike" kern="1200" cap="none" spc="0" normalizeH="0" baseline="0" noProof="0" dirty="0">
                <a:ln>
                  <a:noFill/>
                </a:ln>
                <a:solidFill>
                  <a:schemeClr val="tx1"/>
                </a:solidFill>
                <a:effectLst/>
                <a:uLnTx/>
                <a:uFillTx/>
                <a:latin typeface="+mn-ea"/>
                <a:cs typeface="+mn-cs"/>
              </a:rPr>
              <a:t>n</a:t>
            </a:r>
            <a:r>
              <a:rPr kumimoji="0" lang="zh-CN" altLang="en-US" sz="2800" b="0" i="0" u="none" strike="noStrike" kern="1200" cap="none" spc="0" normalizeH="0" baseline="0" noProof="0" dirty="0">
                <a:ln>
                  <a:noFill/>
                </a:ln>
                <a:solidFill>
                  <a:schemeClr val="tx1"/>
                </a:solidFill>
                <a:effectLst/>
                <a:uLnTx/>
                <a:uFillTx/>
                <a:latin typeface="+mn-ea"/>
                <a:cs typeface="+mn-cs"/>
              </a:rPr>
              <a:t>为任意非零比例系数 </a:t>
            </a:r>
          </a:p>
          <a:p>
            <a:pPr marL="342900" marR="0" lvl="0" indent="-342900" algn="l" defTabSz="457200" rtl="0" eaLnBrk="1" fontAlgn="base" latinLnBrk="0" hangingPunct="1">
              <a:lnSpc>
                <a:spcPct val="150000"/>
              </a:lnSpc>
              <a:spcBef>
                <a:spcPct val="20000"/>
              </a:spcBef>
              <a:spcAft>
                <a:spcPct val="0"/>
              </a:spcAft>
              <a:buClr>
                <a:schemeClr val="tx2"/>
              </a:buClr>
              <a:buSzPct val="90000"/>
              <a:buFont typeface="Wingdings" panose="05000000000000000000" pitchFamily="2" charset="2"/>
              <a:buChar char="Ú"/>
              <a:defRPr/>
            </a:pPr>
            <a:r>
              <a:rPr kumimoji="0" lang="en-US" altLang="zh-CN" sz="2800" b="0" i="0" u="none" strike="noStrike" kern="1200" cap="none" spc="0" normalizeH="0" baseline="0" noProof="0" dirty="0">
                <a:ln>
                  <a:noFill/>
                </a:ln>
                <a:solidFill>
                  <a:schemeClr val="tx1"/>
                </a:solidFill>
                <a:effectLst/>
                <a:uLnTx/>
                <a:uFillTx/>
                <a:latin typeface="+mn-ea"/>
                <a:cs typeface="+mn-cs"/>
              </a:rPr>
              <a:t>[1 0 0 0]</a:t>
            </a:r>
            <a:r>
              <a:rPr kumimoji="0" lang="en-US" altLang="zh-CN" sz="2800" b="0" i="0" u="none" strike="noStrike" kern="1200" cap="none" spc="0" normalizeH="0" baseline="30000" noProof="0" dirty="0">
                <a:ln>
                  <a:noFill/>
                </a:ln>
                <a:solidFill>
                  <a:schemeClr val="tx1"/>
                </a:solidFill>
                <a:effectLst/>
                <a:uLnTx/>
                <a:uFillTx/>
                <a:latin typeface="+mn-ea"/>
                <a:cs typeface="+mn-cs"/>
              </a:rPr>
              <a:t>T</a:t>
            </a:r>
            <a:r>
              <a:rPr kumimoji="0" lang="en-US" altLang="zh-CN" sz="2800" b="0" i="0" u="none" strike="noStrike" kern="1200" cap="none" spc="0" normalizeH="0" baseline="0" noProof="0" dirty="0">
                <a:ln>
                  <a:noFill/>
                </a:ln>
                <a:solidFill>
                  <a:schemeClr val="tx1"/>
                </a:solidFill>
                <a:effectLst/>
                <a:uLnTx/>
                <a:uFillTx/>
                <a:latin typeface="+mn-ea"/>
                <a:cs typeface="+mn-cs"/>
              </a:rPr>
              <a:t>—</a:t>
            </a:r>
            <a:r>
              <a:rPr kumimoji="0" lang="zh-CN" altLang="en-US" sz="2800" b="0" i="0" u="none" strike="noStrike" kern="1200" cap="none" spc="0" normalizeH="0" baseline="0" noProof="0" dirty="0">
                <a:ln>
                  <a:noFill/>
                </a:ln>
                <a:solidFill>
                  <a:schemeClr val="tx1"/>
                </a:solidFill>
                <a:effectLst/>
                <a:uLnTx/>
                <a:uFillTx/>
                <a:latin typeface="+mn-ea"/>
                <a:cs typeface="+mn-cs"/>
              </a:rPr>
              <a:t>指向无穷远处的</a:t>
            </a:r>
            <a:r>
              <a:rPr kumimoji="0" lang="en-US" altLang="zh-CN" sz="2800" b="0" i="1" u="none" strike="noStrike" kern="1200" cap="none" spc="0" normalizeH="0" baseline="0" noProof="0" dirty="0">
                <a:ln>
                  <a:noFill/>
                </a:ln>
                <a:solidFill>
                  <a:schemeClr val="tx1"/>
                </a:solidFill>
                <a:effectLst/>
                <a:uLnTx/>
                <a:uFillTx/>
                <a:latin typeface="+mn-ea"/>
                <a:cs typeface="+mn-cs"/>
              </a:rPr>
              <a:t>OX</a:t>
            </a:r>
            <a:r>
              <a:rPr kumimoji="0" lang="zh-CN" altLang="en-US" sz="2800" b="0" i="0" u="none" strike="noStrike" kern="1200" cap="none" spc="0" normalizeH="0" baseline="0" noProof="0" dirty="0">
                <a:ln>
                  <a:noFill/>
                </a:ln>
                <a:solidFill>
                  <a:schemeClr val="tx1"/>
                </a:solidFill>
                <a:effectLst/>
                <a:uLnTx/>
                <a:uFillTx/>
                <a:latin typeface="+mn-ea"/>
                <a:cs typeface="+mn-cs"/>
              </a:rPr>
              <a:t>轴</a:t>
            </a:r>
          </a:p>
          <a:p>
            <a:pPr marL="342900" marR="0" lvl="0" indent="-342900" algn="l" defTabSz="457200" rtl="0" eaLnBrk="1" fontAlgn="base" latinLnBrk="0" hangingPunct="1">
              <a:lnSpc>
                <a:spcPct val="150000"/>
              </a:lnSpc>
              <a:spcBef>
                <a:spcPct val="20000"/>
              </a:spcBef>
              <a:spcAft>
                <a:spcPct val="0"/>
              </a:spcAft>
              <a:buClr>
                <a:schemeClr val="tx2"/>
              </a:buClr>
              <a:buSzPct val="90000"/>
              <a:buFont typeface="Wingdings" panose="05000000000000000000" pitchFamily="2" charset="2"/>
              <a:buChar char="Ú"/>
              <a:defRPr/>
            </a:pPr>
            <a:r>
              <a:rPr kumimoji="0" lang="en-US" altLang="zh-CN" sz="2800" b="0" i="0" u="none" strike="noStrike" kern="1200" cap="none" spc="0" normalizeH="0" baseline="0" noProof="0" dirty="0">
                <a:ln>
                  <a:noFill/>
                </a:ln>
                <a:solidFill>
                  <a:schemeClr val="tx1"/>
                </a:solidFill>
                <a:effectLst/>
                <a:uLnTx/>
                <a:uFillTx/>
                <a:latin typeface="+mn-ea"/>
                <a:cs typeface="+mn-cs"/>
              </a:rPr>
              <a:t>[0 1 0 0]</a:t>
            </a:r>
            <a:r>
              <a:rPr kumimoji="0" lang="en-US" altLang="zh-CN" sz="2800" b="0" i="0" u="none" strike="noStrike" kern="1200" cap="none" spc="0" normalizeH="0" baseline="30000" noProof="0" dirty="0">
                <a:ln>
                  <a:noFill/>
                </a:ln>
                <a:solidFill>
                  <a:schemeClr val="tx1"/>
                </a:solidFill>
                <a:effectLst/>
                <a:uLnTx/>
                <a:uFillTx/>
                <a:latin typeface="+mn-ea"/>
                <a:cs typeface="+mn-cs"/>
              </a:rPr>
              <a:t>T</a:t>
            </a:r>
            <a:r>
              <a:rPr kumimoji="0" lang="en-US" altLang="zh-CN" sz="2800" b="0" i="0" u="none" strike="noStrike" kern="1200" cap="none" spc="0" normalizeH="0" baseline="0" noProof="0" dirty="0">
                <a:ln>
                  <a:noFill/>
                </a:ln>
                <a:solidFill>
                  <a:schemeClr val="tx1"/>
                </a:solidFill>
                <a:effectLst/>
                <a:uLnTx/>
                <a:uFillTx/>
                <a:latin typeface="+mn-ea"/>
                <a:cs typeface="+mn-cs"/>
              </a:rPr>
              <a:t>—</a:t>
            </a:r>
            <a:r>
              <a:rPr kumimoji="0" lang="zh-CN" altLang="en-US" sz="2800" b="0" i="0" u="none" strike="noStrike" kern="1200" cap="none" spc="0" normalizeH="0" baseline="0" noProof="0" dirty="0">
                <a:ln>
                  <a:noFill/>
                </a:ln>
                <a:solidFill>
                  <a:schemeClr val="tx1"/>
                </a:solidFill>
                <a:effectLst/>
                <a:uLnTx/>
                <a:uFillTx/>
                <a:latin typeface="+mn-ea"/>
                <a:cs typeface="+mn-cs"/>
              </a:rPr>
              <a:t>指向无穷远处的</a:t>
            </a:r>
            <a:r>
              <a:rPr kumimoji="0" lang="en-US" altLang="zh-CN" sz="2800" b="0" i="1" u="none" strike="noStrike" kern="1200" cap="none" spc="0" normalizeH="0" baseline="0" noProof="0" dirty="0">
                <a:ln>
                  <a:noFill/>
                </a:ln>
                <a:solidFill>
                  <a:schemeClr val="tx1"/>
                </a:solidFill>
                <a:effectLst/>
                <a:uLnTx/>
                <a:uFillTx/>
                <a:latin typeface="+mn-ea"/>
                <a:cs typeface="+mn-cs"/>
              </a:rPr>
              <a:t>OY</a:t>
            </a:r>
            <a:r>
              <a:rPr kumimoji="0" lang="zh-CN" altLang="en-US" sz="2800" b="0" i="0" u="none" strike="noStrike" kern="1200" cap="none" spc="0" normalizeH="0" baseline="0" noProof="0" dirty="0">
                <a:ln>
                  <a:noFill/>
                </a:ln>
                <a:solidFill>
                  <a:schemeClr val="tx1"/>
                </a:solidFill>
                <a:effectLst/>
                <a:uLnTx/>
                <a:uFillTx/>
                <a:latin typeface="+mn-ea"/>
                <a:cs typeface="+mn-cs"/>
              </a:rPr>
              <a:t>轴 </a:t>
            </a:r>
          </a:p>
          <a:p>
            <a:pPr marL="342900" marR="0" lvl="0" indent="-342900" algn="l" defTabSz="457200" rtl="0" eaLnBrk="1" fontAlgn="base" latinLnBrk="0" hangingPunct="1">
              <a:lnSpc>
                <a:spcPct val="150000"/>
              </a:lnSpc>
              <a:spcBef>
                <a:spcPct val="20000"/>
              </a:spcBef>
              <a:spcAft>
                <a:spcPct val="0"/>
              </a:spcAft>
              <a:buClr>
                <a:schemeClr val="tx2"/>
              </a:buClr>
              <a:buSzPct val="90000"/>
              <a:buFont typeface="Wingdings" panose="05000000000000000000" pitchFamily="2" charset="2"/>
              <a:buChar char="Ú"/>
              <a:defRPr/>
            </a:pPr>
            <a:r>
              <a:rPr kumimoji="0" lang="en-US" altLang="zh-CN" sz="2800" b="0" i="0" u="none" strike="noStrike" kern="1200" cap="none" spc="0" normalizeH="0" baseline="0" noProof="0" dirty="0">
                <a:ln>
                  <a:noFill/>
                </a:ln>
                <a:solidFill>
                  <a:schemeClr val="tx1"/>
                </a:solidFill>
                <a:effectLst/>
                <a:uLnTx/>
                <a:uFillTx/>
                <a:latin typeface="+mn-ea"/>
                <a:cs typeface="+mn-cs"/>
              </a:rPr>
              <a:t>[0 0 1 0]</a:t>
            </a:r>
            <a:r>
              <a:rPr kumimoji="0" lang="en-US" altLang="zh-CN" sz="2800" b="0" i="0" u="none" strike="noStrike" kern="1200" cap="none" spc="0" normalizeH="0" baseline="30000" noProof="0" dirty="0">
                <a:ln>
                  <a:noFill/>
                </a:ln>
                <a:solidFill>
                  <a:schemeClr val="tx1"/>
                </a:solidFill>
                <a:effectLst/>
                <a:uLnTx/>
                <a:uFillTx/>
                <a:latin typeface="+mn-ea"/>
                <a:cs typeface="+mn-cs"/>
              </a:rPr>
              <a:t>T</a:t>
            </a:r>
            <a:r>
              <a:rPr kumimoji="0" lang="en-US" altLang="zh-CN" sz="2800" b="0" i="0" u="none" strike="noStrike" kern="1200" cap="none" spc="0" normalizeH="0" baseline="0" noProof="0" dirty="0">
                <a:ln>
                  <a:noFill/>
                </a:ln>
                <a:solidFill>
                  <a:schemeClr val="tx1"/>
                </a:solidFill>
                <a:effectLst/>
                <a:uLnTx/>
                <a:uFillTx/>
                <a:latin typeface="+mn-ea"/>
                <a:cs typeface="+mn-cs"/>
              </a:rPr>
              <a:t>—</a:t>
            </a:r>
            <a:r>
              <a:rPr kumimoji="0" lang="zh-CN" altLang="en-US" sz="2800" b="0" i="0" u="none" strike="noStrike" kern="1200" cap="none" spc="0" normalizeH="0" baseline="0" noProof="0" dirty="0">
                <a:ln>
                  <a:noFill/>
                </a:ln>
                <a:solidFill>
                  <a:schemeClr val="tx1"/>
                </a:solidFill>
                <a:effectLst/>
                <a:uLnTx/>
                <a:uFillTx/>
                <a:latin typeface="+mn-ea"/>
                <a:cs typeface="+mn-cs"/>
              </a:rPr>
              <a:t>指向无穷远处的</a:t>
            </a:r>
            <a:r>
              <a:rPr kumimoji="0" lang="en-US" altLang="zh-CN" sz="2800" b="0" i="1" u="none" strike="noStrike" kern="1200" cap="none" spc="0" normalizeH="0" baseline="0" noProof="0" dirty="0">
                <a:ln>
                  <a:noFill/>
                </a:ln>
                <a:solidFill>
                  <a:schemeClr val="tx1"/>
                </a:solidFill>
                <a:effectLst/>
                <a:uLnTx/>
                <a:uFillTx/>
                <a:latin typeface="+mn-ea"/>
                <a:cs typeface="+mn-cs"/>
              </a:rPr>
              <a:t>OZ</a:t>
            </a:r>
            <a:r>
              <a:rPr kumimoji="0" lang="zh-CN" altLang="en-US" sz="2800" b="0" i="0" u="none" strike="noStrike" kern="1200" cap="none" spc="0" normalizeH="0" baseline="0" noProof="0" dirty="0">
                <a:ln>
                  <a:noFill/>
                </a:ln>
                <a:solidFill>
                  <a:schemeClr val="tx1"/>
                </a:solidFill>
                <a:effectLst/>
                <a:uLnTx/>
                <a:uFillTx/>
                <a:latin typeface="+mn-ea"/>
                <a:cs typeface="+mn-cs"/>
              </a:rPr>
              <a:t>轴 </a:t>
            </a:r>
            <a:endParaRPr kumimoji="0" lang="en-US" altLang="zh-CN" sz="2800" b="0" i="0" u="none" strike="noStrike" kern="1200" cap="none" spc="0" normalizeH="0" baseline="0" noProof="0" dirty="0">
              <a:ln>
                <a:noFill/>
              </a:ln>
              <a:solidFill>
                <a:schemeClr val="tx1"/>
              </a:solidFill>
              <a:effectLst/>
              <a:uLnTx/>
              <a:uFillTx/>
              <a:latin typeface="+mn-ea"/>
              <a:cs typeface="+mn-cs"/>
            </a:endParaRPr>
          </a:p>
          <a:p>
            <a:pPr marL="0" marR="0" lvl="0" indent="0" algn="l" defTabSz="457200" rtl="0" eaLnBrk="1" fontAlgn="base" latinLnBrk="0" hangingPunct="1">
              <a:lnSpc>
                <a:spcPct val="150000"/>
              </a:lnSpc>
              <a:spcBef>
                <a:spcPts val="1800"/>
              </a:spcBef>
              <a:spcAft>
                <a:spcPts val="0"/>
              </a:spcAft>
              <a:buClr>
                <a:srgbClr val="44546A"/>
              </a:buClr>
              <a:buSzPct val="90000"/>
              <a:buFont typeface="Wingdings" panose="05000000000000000000" pitchFamily="2" charset="2"/>
              <a:buNone/>
              <a:defRPr/>
            </a:pPr>
            <a:endParaRPr kumimoji="0" lang="en-US" altLang="zh-CN" sz="2800" b="0" i="0" u="none" strike="noStrike" kern="1200" cap="none" spc="0" normalizeH="0" baseline="0" noProof="0" dirty="0">
              <a:ln>
                <a:noFill/>
              </a:ln>
              <a:solidFill>
                <a:prstClr val="black"/>
              </a:solidFill>
              <a:effectLst/>
              <a:uLnTx/>
              <a:uFillTx/>
              <a:latin typeface="+mn-ea"/>
              <a:cs typeface="+mn-cs"/>
            </a:endParaRPr>
          </a:p>
        </p:txBody>
      </p:sp>
      <p:grpSp>
        <p:nvGrpSpPr>
          <p:cNvPr id="10" name="组合 12">
            <a:extLst>
              <a:ext uri="{FF2B5EF4-FFF2-40B4-BE49-F238E27FC236}">
                <a16:creationId xmlns:a16="http://schemas.microsoft.com/office/drawing/2014/main" id="{7DAECF83-D9C5-3D7B-F3BD-DD0C6AB2F6C5}"/>
              </a:ext>
            </a:extLst>
          </p:cNvPr>
          <p:cNvGrpSpPr/>
          <p:nvPr/>
        </p:nvGrpSpPr>
        <p:grpSpPr>
          <a:xfrm>
            <a:off x="8898573" y="4076700"/>
            <a:ext cx="2952750" cy="2155825"/>
            <a:chOff x="3935760" y="4225766"/>
            <a:chExt cx="2952403" cy="2155562"/>
          </a:xfrm>
        </p:grpSpPr>
        <p:cxnSp>
          <p:nvCxnSpPr>
            <p:cNvPr id="11" name="直接箭头连接符 10">
              <a:extLst>
                <a:ext uri="{FF2B5EF4-FFF2-40B4-BE49-F238E27FC236}">
                  <a16:creationId xmlns:a16="http://schemas.microsoft.com/office/drawing/2014/main" id="{2D6AA8F9-23FE-1EDF-1036-C9E0A2235148}"/>
                </a:ext>
              </a:extLst>
            </p:cNvPr>
            <p:cNvCxnSpPr/>
            <p:nvPr/>
          </p:nvCxnSpPr>
          <p:spPr>
            <a:xfrm>
              <a:off x="4943704" y="5517833"/>
              <a:ext cx="19444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172DA8A-F7ED-222D-24F9-4B3D13285C31}"/>
                </a:ext>
              </a:extLst>
            </p:cNvPr>
            <p:cNvCxnSpPr/>
            <p:nvPr/>
          </p:nvCxnSpPr>
          <p:spPr>
            <a:xfrm flipH="1">
              <a:off x="3935760" y="5517833"/>
              <a:ext cx="1007944" cy="8634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60A2CC3-E554-8622-34C8-5AC81B1D635D}"/>
                </a:ext>
              </a:extLst>
            </p:cNvPr>
            <p:cNvCxnSpPr/>
            <p:nvPr/>
          </p:nvCxnSpPr>
          <p:spPr>
            <a:xfrm flipV="1">
              <a:off x="4943704" y="4225766"/>
              <a:ext cx="0" cy="12920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4D54D15F-0B36-F9ED-C5A5-34E702D20EBE}"/>
              </a:ext>
            </a:extLst>
          </p:cNvPr>
          <p:cNvSpPr txBox="1"/>
          <p:nvPr/>
        </p:nvSpPr>
        <p:spPr>
          <a:xfrm>
            <a:off x="9795510" y="5337175"/>
            <a:ext cx="215900"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a:lnSpc>
                <a:spcPct val="100000"/>
              </a:lnSpc>
              <a:spcBef>
                <a:spcPct val="0"/>
              </a:spcBef>
              <a:buFontTx/>
              <a:buNone/>
            </a:pPr>
            <a:r>
              <a:rPr lang="en-US" altLang="zh-CN" sz="1800" b="1" i="1" dirty="0">
                <a:latin typeface="微软雅黑" panose="020B0503020204020204" pitchFamily="34" charset="-122"/>
                <a:ea typeface="微软雅黑" panose="020B0503020204020204" pitchFamily="34" charset="-122"/>
              </a:rPr>
              <a:t>O</a:t>
            </a:r>
            <a:endParaRPr lang="zh-CN" altLang="en-US" sz="1800" b="1" i="1" dirty="0">
              <a:latin typeface="微软雅黑" panose="020B0503020204020204" pitchFamily="34" charset="-122"/>
              <a:ea typeface="微软雅黑" panose="020B0503020204020204" pitchFamily="34" charset="-122"/>
            </a:endParaRPr>
          </a:p>
        </p:txBody>
      </p:sp>
      <p:sp>
        <p:nvSpPr>
          <p:cNvPr id="15" name="文本框 20">
            <a:extLst>
              <a:ext uri="{FF2B5EF4-FFF2-40B4-BE49-F238E27FC236}">
                <a16:creationId xmlns:a16="http://schemas.microsoft.com/office/drawing/2014/main" id="{D3C9CC1A-6CC4-D4F0-9277-DA7BC08C9284}"/>
              </a:ext>
            </a:extLst>
          </p:cNvPr>
          <p:cNvSpPr txBox="1"/>
          <p:nvPr/>
        </p:nvSpPr>
        <p:spPr>
          <a:xfrm>
            <a:off x="9043035" y="6054725"/>
            <a:ext cx="215900" cy="3698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a:lnSpc>
                <a:spcPct val="100000"/>
              </a:lnSpc>
              <a:spcBef>
                <a:spcPct val="0"/>
              </a:spcBef>
              <a:buFontTx/>
              <a:buNone/>
            </a:pPr>
            <a:r>
              <a:rPr lang="en-US" altLang="zh-CN" sz="1800" b="1" i="1" dirty="0">
                <a:latin typeface="微软雅黑" panose="020B0503020204020204" pitchFamily="34" charset="-122"/>
                <a:ea typeface="微软雅黑" panose="020B0503020204020204" pitchFamily="34" charset="-122"/>
              </a:rPr>
              <a:t>X</a:t>
            </a:r>
            <a:endParaRPr lang="zh-CN" altLang="en-US" sz="1800" b="1" i="1" dirty="0">
              <a:latin typeface="微软雅黑" panose="020B0503020204020204" pitchFamily="34" charset="-122"/>
              <a:ea typeface="微软雅黑" panose="020B0503020204020204" pitchFamily="34" charset="-122"/>
            </a:endParaRPr>
          </a:p>
        </p:txBody>
      </p:sp>
      <p:sp>
        <p:nvSpPr>
          <p:cNvPr id="16" name="文本框 21">
            <a:extLst>
              <a:ext uri="{FF2B5EF4-FFF2-40B4-BE49-F238E27FC236}">
                <a16:creationId xmlns:a16="http://schemas.microsoft.com/office/drawing/2014/main" id="{0FEDF5D4-AE8B-0D2B-E822-904C8E41D940}"/>
              </a:ext>
            </a:extLst>
          </p:cNvPr>
          <p:cNvSpPr txBox="1"/>
          <p:nvPr/>
        </p:nvSpPr>
        <p:spPr>
          <a:xfrm>
            <a:off x="11751310" y="5191125"/>
            <a:ext cx="217488" cy="3698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a:lnSpc>
                <a:spcPct val="100000"/>
              </a:lnSpc>
              <a:spcBef>
                <a:spcPct val="0"/>
              </a:spcBef>
              <a:buFontTx/>
              <a:buNone/>
            </a:pPr>
            <a:r>
              <a:rPr lang="en-US" altLang="zh-CN" sz="1800" b="1" i="1" dirty="0">
                <a:latin typeface="微软雅黑" panose="020B0503020204020204" pitchFamily="34" charset="-122"/>
                <a:ea typeface="微软雅黑" panose="020B0503020204020204" pitchFamily="34" charset="-122"/>
              </a:rPr>
              <a:t>Y</a:t>
            </a:r>
            <a:endParaRPr lang="zh-CN" altLang="en-US" sz="1800" b="1" i="1" dirty="0">
              <a:latin typeface="微软雅黑" panose="020B0503020204020204" pitchFamily="34" charset="-122"/>
              <a:ea typeface="微软雅黑" panose="020B0503020204020204" pitchFamily="34" charset="-122"/>
            </a:endParaRPr>
          </a:p>
        </p:txBody>
      </p:sp>
      <p:sp>
        <p:nvSpPr>
          <p:cNvPr id="17" name="文本框 22">
            <a:extLst>
              <a:ext uri="{FF2B5EF4-FFF2-40B4-BE49-F238E27FC236}">
                <a16:creationId xmlns:a16="http://schemas.microsoft.com/office/drawing/2014/main" id="{330B5B52-1F70-B470-74CB-C426095E7949}"/>
              </a:ext>
            </a:extLst>
          </p:cNvPr>
          <p:cNvSpPr txBox="1"/>
          <p:nvPr/>
        </p:nvSpPr>
        <p:spPr>
          <a:xfrm>
            <a:off x="9690735" y="3635375"/>
            <a:ext cx="215900" cy="3698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a:lnSpc>
                <a:spcPct val="100000"/>
              </a:lnSpc>
              <a:spcBef>
                <a:spcPct val="0"/>
              </a:spcBef>
              <a:buFontTx/>
              <a:buNone/>
            </a:pPr>
            <a:r>
              <a:rPr lang="en-US" altLang="zh-CN" sz="1800" b="1" i="1" dirty="0">
                <a:latin typeface="微软雅黑" panose="020B0503020204020204" pitchFamily="34" charset="-122"/>
                <a:ea typeface="微软雅黑" panose="020B0503020204020204" pitchFamily="34" charset="-122"/>
              </a:rPr>
              <a:t>Z</a:t>
            </a:r>
            <a:endParaRPr lang="zh-CN" altLang="en-US" sz="1800" b="1" i="1" dirty="0">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3F25DDB9-AD24-689C-ABCE-32098C546910}"/>
              </a:ext>
            </a:extLst>
          </p:cNvPr>
          <p:cNvCxnSpPr/>
          <p:nvPr/>
        </p:nvCxnSpPr>
        <p:spPr>
          <a:xfrm flipH="1">
            <a:off x="9403398" y="5368925"/>
            <a:ext cx="496888" cy="4365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CB4FEBA-DEA1-FEFE-6259-F1516144C5F0}"/>
              </a:ext>
            </a:extLst>
          </p:cNvPr>
          <p:cNvCxnSpPr/>
          <p:nvPr/>
        </p:nvCxnSpPr>
        <p:spPr>
          <a:xfrm flipH="1" flipV="1">
            <a:off x="9900285" y="4652963"/>
            <a:ext cx="3175" cy="7207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7800334-C59A-CE29-D6F5-87229F0BF37F}"/>
              </a:ext>
            </a:extLst>
          </p:cNvPr>
          <p:cNvCxnSpPr/>
          <p:nvPr/>
        </p:nvCxnSpPr>
        <p:spPr>
          <a:xfrm>
            <a:off x="9906635" y="5368925"/>
            <a:ext cx="79216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灯片编号占位符 3">
            <a:extLst>
              <a:ext uri="{FF2B5EF4-FFF2-40B4-BE49-F238E27FC236}">
                <a16:creationId xmlns:a16="http://schemas.microsoft.com/office/drawing/2014/main" id="{19ACA625-A201-597F-982E-E003124A256E}"/>
              </a:ext>
            </a:extLst>
          </p:cNvPr>
          <p:cNvSpPr>
            <a:spLocks noGrp="1"/>
          </p:cNvSpPr>
          <p:nvPr>
            <p:ph type="sldNum" sz="quarter" idx="12"/>
          </p:nvPr>
        </p:nvSpPr>
        <p:spPr>
          <a:xfrm>
            <a:off x="8737600" y="6356357"/>
            <a:ext cx="2844800" cy="365125"/>
          </a:xfrm>
        </p:spPr>
        <p:txBody>
          <a:bodyPr/>
          <a:lstStyle/>
          <a:p>
            <a:pPr algn="r" eaLnBrk="1" hangingPunct="1">
              <a:buNone/>
            </a:pPr>
            <a:fld id="{9A0DB2DC-4C9A-4742-B13C-FB6460FD3503}" type="slidenum">
              <a:rPr lang="en-US" altLang="zh-CN" smtClean="0">
                <a:ea typeface="等线" panose="02010600030101010101" pitchFamily="2" charset="-122"/>
              </a:rPr>
              <a:t>33</a:t>
            </a:fld>
            <a:endParaRPr lang="en-US" altLang="zh-CN" dirty="0">
              <a:ea typeface="等线" panose="02010600030101010101" pitchFamily="2"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1E77C68-9B03-1761-59C8-7869A0A35CF7}"/>
                  </a:ext>
                </a:extLst>
              </p:cNvPr>
              <p:cNvSpPr txBox="1"/>
              <p:nvPr/>
            </p:nvSpPr>
            <p:spPr>
              <a:xfrm>
                <a:off x="2781638" y="1268820"/>
                <a:ext cx="4796634" cy="656911"/>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3600" i="1">
                              <a:latin typeface="Cambria Math" panose="02040503050406030204" pitchFamily="18" charset="0"/>
                              <a:cs typeface="Cambria Math" panose="02040503050406030204" pitchFamily="18" charset="0"/>
                            </a:rPr>
                          </m:ctrlPr>
                        </m:sSupPr>
                        <m:e>
                          <m:r>
                            <a:rPr lang="en-US" altLang="zh-CN" sz="3600" i="1">
                              <a:latin typeface="Cambria Math" panose="02040503050406030204" pitchFamily="18" charset="0"/>
                              <a:cs typeface="Cambria Math" panose="02040503050406030204" pitchFamily="18" charset="0"/>
                            </a:rPr>
                            <m:t>[</m:t>
                          </m:r>
                          <m:r>
                            <a:rPr lang="en-US" altLang="zh-CN" sz="3600" i="1">
                              <a:latin typeface="Cambria Math" panose="02040503050406030204" pitchFamily="18" charset="0"/>
                              <a:cs typeface="Cambria Math" panose="02040503050406030204" pitchFamily="18" charset="0"/>
                            </a:rPr>
                            <m:t>𝑎</m:t>
                          </m:r>
                          <m:r>
                            <a:rPr lang="en-US" altLang="zh-CN" sz="3600" i="1">
                              <a:latin typeface="Cambria Math" panose="02040503050406030204" pitchFamily="18" charset="0"/>
                              <a:cs typeface="Cambria Math" panose="02040503050406030204" pitchFamily="18" charset="0"/>
                            </a:rPr>
                            <m:t>,</m:t>
                          </m:r>
                          <m:r>
                            <a:rPr lang="en-US" altLang="zh-CN" sz="3600" i="1">
                              <a:latin typeface="Cambria Math" panose="02040503050406030204" pitchFamily="18" charset="0"/>
                              <a:cs typeface="Cambria Math" panose="02040503050406030204" pitchFamily="18" charset="0"/>
                            </a:rPr>
                            <m:t>𝑏</m:t>
                          </m:r>
                          <m:r>
                            <a:rPr lang="en-US" altLang="zh-CN" sz="3600" i="1">
                              <a:latin typeface="Cambria Math" panose="02040503050406030204" pitchFamily="18" charset="0"/>
                              <a:cs typeface="Cambria Math" panose="02040503050406030204" pitchFamily="18" charset="0"/>
                            </a:rPr>
                            <m:t>,</m:t>
                          </m:r>
                          <m:r>
                            <a:rPr lang="en-US" altLang="zh-CN" sz="3600" i="1">
                              <a:latin typeface="Cambria Math" panose="02040503050406030204" pitchFamily="18" charset="0"/>
                              <a:cs typeface="Cambria Math" panose="02040503050406030204" pitchFamily="18" charset="0"/>
                            </a:rPr>
                            <m:t>𝑐</m:t>
                          </m:r>
                          <m:r>
                            <a:rPr lang="en-US" altLang="zh-CN" sz="3600" i="1">
                              <a:latin typeface="Cambria Math" panose="02040503050406030204" pitchFamily="18" charset="0"/>
                              <a:cs typeface="Cambria Math" panose="02040503050406030204" pitchFamily="18" charset="0"/>
                            </a:rPr>
                            <m:t>,0]</m:t>
                          </m:r>
                        </m:e>
                        <m:sup>
                          <m:r>
                            <a:rPr lang="en-US" altLang="zh-CN" sz="3600" i="1">
                              <a:latin typeface="Cambria Math" panose="02040503050406030204" pitchFamily="18" charset="0"/>
                              <a:cs typeface="Cambria Math" panose="02040503050406030204" pitchFamily="18" charset="0"/>
                            </a:rPr>
                            <m:t>𝑇</m:t>
                          </m:r>
                        </m:sup>
                      </m:sSup>
                      <m:r>
                        <a:rPr lang="en-US" altLang="zh-CN" sz="3600" i="1">
                          <a:latin typeface="Cambria Math" panose="02040503050406030204" pitchFamily="18" charset="0"/>
                          <a:cs typeface="Cambria Math" panose="02040503050406030204" pitchFamily="18" charset="0"/>
                        </a:rPr>
                        <m:t>是什么呢？</m:t>
                      </m:r>
                    </m:oMath>
                  </m:oMathPara>
                </a14:m>
                <a:endParaRPr lang="en-US" altLang="zh-CN" sz="3600" i="1" dirty="0">
                  <a:latin typeface="+mn-ea"/>
                  <a:cs typeface="Cambria Math" panose="02040503050406030204" pitchFamily="18" charset="0"/>
                </a:endParaRPr>
              </a:p>
            </p:txBody>
          </p:sp>
        </mc:Choice>
        <mc:Fallback xmlns="">
          <p:sp>
            <p:nvSpPr>
              <p:cNvPr id="23" name="文本框 22">
                <a:extLst>
                  <a:ext uri="{FF2B5EF4-FFF2-40B4-BE49-F238E27FC236}">
                    <a16:creationId xmlns:a16="http://schemas.microsoft.com/office/drawing/2014/main" id="{A1E77C68-9B03-1761-59C8-7869A0A35CF7}"/>
                  </a:ext>
                </a:extLst>
              </p:cNvPr>
              <p:cNvSpPr txBox="1">
                <a:spLocks noRot="1" noChangeAspect="1" noMove="1" noResize="1" noEditPoints="1" noAdjustHandles="1" noChangeArrowheads="1" noChangeShapeType="1" noTextEdit="1"/>
              </p:cNvSpPr>
              <p:nvPr/>
            </p:nvSpPr>
            <p:spPr>
              <a:xfrm>
                <a:off x="2781638" y="1268820"/>
                <a:ext cx="4796634" cy="656911"/>
              </a:xfrm>
              <a:prstGeom prst="rect">
                <a:avLst/>
              </a:prstGeom>
              <a:blipFill>
                <a:blip r:embed="rId5"/>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75ACB25-DD69-D981-1C3E-617B9C812D83}"/>
              </a:ext>
            </a:extLst>
          </p:cNvPr>
          <p:cNvPicPr/>
          <p:nvPr/>
        </p:nvPicPr>
        <p:blipFill>
          <a:blip r:embed="rId6"/>
          <a:stretch>
            <a:fillRect/>
          </a:stretch>
        </p:blipFill>
        <p:spPr>
          <a:xfrm>
            <a:off x="7621837" y="582720"/>
            <a:ext cx="1421198" cy="1415401"/>
          </a:xfrm>
          <a:prstGeom prst="rect">
            <a:avLst/>
          </a:prstGeom>
          <a:noFill/>
          <a:ln w="9525">
            <a:noFill/>
          </a:ln>
        </p:spPr>
      </p:pic>
      <p:sp>
        <p:nvSpPr>
          <p:cNvPr id="22" name="矩形 21">
            <a:extLst>
              <a:ext uri="{FF2B5EF4-FFF2-40B4-BE49-F238E27FC236}">
                <a16:creationId xmlns:a16="http://schemas.microsoft.com/office/drawing/2014/main" id="{91C9BD9B-717E-F821-7256-14781654A20D}"/>
              </a:ext>
            </a:extLst>
          </p:cNvPr>
          <p:cNvSpPr/>
          <p:nvPr/>
        </p:nvSpPr>
        <p:spPr>
          <a:xfrm>
            <a:off x="777347" y="245333"/>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Tree>
    <p:extLst>
      <p:ext uri="{BB962C8B-B14F-4D97-AF65-F5344CB8AC3E}">
        <p14:creationId xmlns:p14="http://schemas.microsoft.com/office/powerpoint/2010/main" val="33975257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2" name="图片 21">
            <a:extLst>
              <a:ext uri="{FF2B5EF4-FFF2-40B4-BE49-F238E27FC236}">
                <a16:creationId xmlns:a16="http://schemas.microsoft.com/office/drawing/2014/main" id="{25149702-F103-5EB8-85AF-9A9AA827A361}"/>
              </a:ext>
            </a:extLst>
          </p:cNvPr>
          <p:cNvPicPr/>
          <p:nvPr/>
        </p:nvPicPr>
        <p:blipFill>
          <a:blip r:embed="rId4"/>
          <a:stretch>
            <a:fillRect/>
          </a:stretch>
        </p:blipFill>
        <p:spPr>
          <a:xfrm>
            <a:off x="2231672" y="1268730"/>
            <a:ext cx="775970" cy="1232535"/>
          </a:xfrm>
          <a:prstGeom prst="rect">
            <a:avLst/>
          </a:prstGeom>
          <a:noFill/>
          <a:ln w="9525">
            <a:noFill/>
          </a:ln>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1E77C68-9B03-1761-59C8-7869A0A35CF7}"/>
                  </a:ext>
                </a:extLst>
              </p:cNvPr>
              <p:cNvSpPr txBox="1"/>
              <p:nvPr/>
            </p:nvSpPr>
            <p:spPr>
              <a:xfrm>
                <a:off x="3504783" y="1547114"/>
                <a:ext cx="5448935" cy="75628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4400" i="1">
                              <a:latin typeface="Cambria Math" panose="02040503050406030204" pitchFamily="18" charset="0"/>
                              <a:cs typeface="Cambria Math" panose="02040503050406030204" pitchFamily="18" charset="0"/>
                            </a:rPr>
                          </m:ctrlPr>
                        </m:sSupPr>
                        <m:e>
                          <m:r>
                            <a:rPr lang="en-US" altLang="zh-CN" sz="4400" i="1">
                              <a:latin typeface="Cambria Math" panose="02040503050406030204" pitchFamily="18" charset="0"/>
                              <a:cs typeface="Cambria Math" panose="02040503050406030204" pitchFamily="18" charset="0"/>
                            </a:rPr>
                            <m:t>[</m:t>
                          </m:r>
                          <m:r>
                            <a:rPr lang="en-US" altLang="zh-CN" sz="4400" i="1">
                              <a:latin typeface="Cambria Math" panose="02040503050406030204" pitchFamily="18" charset="0"/>
                              <a:cs typeface="Cambria Math" panose="02040503050406030204" pitchFamily="18" charset="0"/>
                            </a:rPr>
                            <m:t>𝑎</m:t>
                          </m:r>
                          <m:r>
                            <a:rPr lang="en-US" altLang="zh-CN" sz="4400" i="1">
                              <a:latin typeface="Cambria Math" panose="02040503050406030204" pitchFamily="18" charset="0"/>
                              <a:cs typeface="Cambria Math" panose="02040503050406030204" pitchFamily="18" charset="0"/>
                            </a:rPr>
                            <m:t>,</m:t>
                          </m:r>
                          <m:r>
                            <a:rPr lang="en-US" altLang="zh-CN" sz="4400" i="1">
                              <a:latin typeface="Cambria Math" panose="02040503050406030204" pitchFamily="18" charset="0"/>
                              <a:cs typeface="Cambria Math" panose="02040503050406030204" pitchFamily="18" charset="0"/>
                            </a:rPr>
                            <m:t>𝑏</m:t>
                          </m:r>
                          <m:r>
                            <a:rPr lang="en-US" altLang="zh-CN" sz="4400" i="1">
                              <a:latin typeface="Cambria Math" panose="02040503050406030204" pitchFamily="18" charset="0"/>
                              <a:cs typeface="Cambria Math" panose="02040503050406030204" pitchFamily="18" charset="0"/>
                            </a:rPr>
                            <m:t>,</m:t>
                          </m:r>
                          <m:r>
                            <a:rPr lang="en-US" altLang="zh-CN" sz="4400" i="1">
                              <a:latin typeface="Cambria Math" panose="02040503050406030204" pitchFamily="18" charset="0"/>
                              <a:cs typeface="Cambria Math" panose="02040503050406030204" pitchFamily="18" charset="0"/>
                            </a:rPr>
                            <m:t>𝑐</m:t>
                          </m:r>
                          <m:r>
                            <a:rPr lang="en-US" altLang="zh-CN" sz="4400" i="1">
                              <a:latin typeface="Cambria Math" panose="02040503050406030204" pitchFamily="18" charset="0"/>
                              <a:cs typeface="Cambria Math" panose="02040503050406030204" pitchFamily="18" charset="0"/>
                            </a:rPr>
                            <m:t>,0]</m:t>
                          </m:r>
                        </m:e>
                        <m:sup>
                          <m:r>
                            <a:rPr lang="en-US" altLang="zh-CN" sz="4400" i="1">
                              <a:latin typeface="Cambria Math" panose="02040503050406030204" pitchFamily="18" charset="0"/>
                              <a:cs typeface="Cambria Math" panose="02040503050406030204" pitchFamily="18" charset="0"/>
                            </a:rPr>
                            <m:t>𝑇</m:t>
                          </m:r>
                        </m:sup>
                      </m:sSup>
                      <m:r>
                        <a:rPr lang="en-US" altLang="zh-CN" sz="4400" i="1">
                          <a:latin typeface="Cambria Math" panose="02040503050406030204" pitchFamily="18" charset="0"/>
                          <a:ea typeface="MS Mincho" charset="0"/>
                          <a:cs typeface="Cambria Math" panose="02040503050406030204" pitchFamily="18" charset="0"/>
                        </a:rPr>
                        <m:t>是什么呢？</m:t>
                      </m:r>
                    </m:oMath>
                  </m:oMathPara>
                </a14:m>
                <a:endParaRPr lang="en-US" altLang="zh-CN" sz="4400" i="1">
                  <a:latin typeface="Cambria Math" panose="02040503050406030204" pitchFamily="18" charset="0"/>
                  <a:ea typeface="MS Mincho" charset="0"/>
                  <a:cs typeface="Cambria Math" panose="02040503050406030204" pitchFamily="18" charset="0"/>
                </a:endParaRPr>
              </a:p>
            </p:txBody>
          </p:sp>
        </mc:Choice>
        <mc:Fallback xmlns="">
          <p:sp>
            <p:nvSpPr>
              <p:cNvPr id="23" name="文本框 22">
                <a:extLst>
                  <a:ext uri="{FF2B5EF4-FFF2-40B4-BE49-F238E27FC236}">
                    <a16:creationId xmlns:a16="http://schemas.microsoft.com/office/drawing/2014/main" id="{A1E77C68-9B03-1761-59C8-7869A0A35CF7}"/>
                  </a:ext>
                </a:extLst>
              </p:cNvPr>
              <p:cNvSpPr txBox="1">
                <a:spLocks noRot="1" noChangeAspect="1" noMove="1" noResize="1" noEditPoints="1" noAdjustHandles="1" noChangeArrowheads="1" noChangeShapeType="1" noTextEdit="1"/>
              </p:cNvSpPr>
              <p:nvPr/>
            </p:nvSpPr>
            <p:spPr>
              <a:xfrm>
                <a:off x="3504783" y="1547114"/>
                <a:ext cx="5448935" cy="756285"/>
              </a:xfrm>
              <a:prstGeom prst="rect">
                <a:avLst/>
              </a:prstGeom>
              <a:blipFill>
                <a:blip r:embed="rId5"/>
                <a:stretch>
                  <a:fillRect/>
                </a:stretch>
              </a:blipFill>
            </p:spPr>
            <p:txBody>
              <a:bodyPr/>
              <a:lstStyle/>
              <a:p>
                <a:r>
                  <a:rPr lang="zh-CN" altLang="en-US">
                    <a:noFill/>
                  </a:rPr>
                  <a:t> </a:t>
                </a:r>
              </a:p>
            </p:txBody>
          </p:sp>
        </mc:Fallback>
      </mc:AlternateContent>
      <p:pic>
        <p:nvPicPr>
          <p:cNvPr id="24" name="Picture 2" descr="1-2">
            <a:extLst>
              <a:ext uri="{FF2B5EF4-FFF2-40B4-BE49-F238E27FC236}">
                <a16:creationId xmlns:a16="http://schemas.microsoft.com/office/drawing/2014/main" id="{5A06542C-EE00-63E8-043F-9ED17583BCCB}"/>
              </a:ext>
            </a:extLst>
          </p:cNvPr>
          <p:cNvPicPr>
            <a:picLocks noChangeAspect="1" noChangeArrowheads="1"/>
          </p:cNvPicPr>
          <p:nvPr/>
        </p:nvPicPr>
        <p:blipFill>
          <a:blip r:embed="rId6" cstate="print"/>
          <a:srcRect/>
          <a:stretch>
            <a:fillRect/>
          </a:stretch>
        </p:blipFill>
        <p:spPr bwMode="auto">
          <a:xfrm>
            <a:off x="1295917" y="2963066"/>
            <a:ext cx="3213100" cy="3176588"/>
          </a:xfrm>
          <a:prstGeom prst="rect">
            <a:avLst/>
          </a:prstGeom>
          <a:ln>
            <a:noFill/>
          </a:ln>
          <a:effectLst>
            <a:outerShdw blurRad="292100" dist="139700" dir="2700000" algn="tl" rotWithShape="0">
              <a:srgbClr val="333333">
                <a:alpha val="65000"/>
              </a:srgbClr>
            </a:outerShdw>
          </a:effectLst>
        </p:spPr>
      </p:pic>
      <p:sp>
        <p:nvSpPr>
          <p:cNvPr id="25" name="矩形 24">
            <a:extLst>
              <a:ext uri="{FF2B5EF4-FFF2-40B4-BE49-F238E27FC236}">
                <a16:creationId xmlns:a16="http://schemas.microsoft.com/office/drawing/2014/main" id="{AC6BA8EA-9517-C225-BDCE-18709827E554}"/>
              </a:ext>
            </a:extLst>
          </p:cNvPr>
          <p:cNvSpPr/>
          <p:nvPr/>
        </p:nvSpPr>
        <p:spPr>
          <a:xfrm>
            <a:off x="5531367" y="3055141"/>
            <a:ext cx="3384550" cy="1570038"/>
          </a:xfrm>
          <a:prstGeom prst="rect">
            <a:avLst/>
          </a:prstGeom>
        </p:spPr>
        <p:txBody>
          <a:bodyPr>
            <a:spAutoFit/>
          </a:bodyPr>
          <a:lstStyle/>
          <a:p>
            <a:pPr algn="ctr" fontAlgn="auto">
              <a:spcBef>
                <a:spcPts val="0"/>
              </a:spcBef>
              <a:spcAft>
                <a:spcPts val="0"/>
              </a:spcAft>
              <a:tabLst>
                <a:tab pos="977900" algn="l"/>
              </a:tabLst>
              <a:defRPr/>
            </a:pPr>
            <a:r>
              <a:rPr lang="en-US" altLang="zh-CN" sz="3200" b="1" i="1" kern="100" dirty="0">
                <a:solidFill>
                  <a:srgbClr val="000000"/>
                </a:solidFill>
                <a:latin typeface="Times New Roman"/>
                <a:ea typeface="宋体"/>
              </a:rPr>
              <a:t>X</a:t>
            </a:r>
            <a:r>
              <a:rPr lang="en-US" altLang="zh-CN" sz="3200" kern="100" dirty="0">
                <a:solidFill>
                  <a:srgbClr val="000000"/>
                </a:solidFill>
                <a:latin typeface="Times New Roman"/>
                <a:ea typeface="宋体"/>
              </a:rPr>
              <a:t>  =  [1  0  0  0]</a:t>
            </a:r>
            <a:r>
              <a:rPr lang="en-US" altLang="zh-CN" sz="3200" kern="100" baseline="30000" dirty="0">
                <a:solidFill>
                  <a:srgbClr val="000000"/>
                </a:solidFill>
                <a:latin typeface="Times New Roman"/>
                <a:ea typeface="宋体"/>
              </a:rPr>
              <a:t>T</a:t>
            </a:r>
          </a:p>
          <a:p>
            <a:pPr algn="ctr" fontAlgn="auto">
              <a:spcBef>
                <a:spcPts val="0"/>
              </a:spcBef>
              <a:spcAft>
                <a:spcPts val="0"/>
              </a:spcAft>
              <a:tabLst>
                <a:tab pos="977900" algn="l"/>
              </a:tabLst>
              <a:defRPr/>
            </a:pPr>
            <a:r>
              <a:rPr lang="en-US" altLang="zh-CN" sz="3200" b="1" i="1" kern="100" dirty="0">
                <a:solidFill>
                  <a:srgbClr val="000000"/>
                </a:solidFill>
                <a:latin typeface="Times New Roman"/>
                <a:ea typeface="宋体"/>
              </a:rPr>
              <a:t>Y</a:t>
            </a:r>
            <a:r>
              <a:rPr lang="en-US" altLang="zh-CN" sz="3200" kern="100" dirty="0">
                <a:solidFill>
                  <a:srgbClr val="000000"/>
                </a:solidFill>
                <a:latin typeface="Times New Roman"/>
                <a:ea typeface="宋体"/>
              </a:rPr>
              <a:t>  =  [0  1  0  0]</a:t>
            </a:r>
            <a:r>
              <a:rPr lang="en-US" altLang="zh-CN" sz="3200" kern="100" baseline="30000" dirty="0">
                <a:solidFill>
                  <a:srgbClr val="000000"/>
                </a:solidFill>
                <a:latin typeface="Times New Roman"/>
                <a:ea typeface="宋体"/>
              </a:rPr>
              <a:t>T</a:t>
            </a:r>
            <a:endParaRPr lang="zh-CN" altLang="zh-CN" sz="3200" kern="100" dirty="0">
              <a:solidFill>
                <a:srgbClr val="000000"/>
              </a:solidFill>
              <a:latin typeface="Times New Roman"/>
              <a:ea typeface="宋体"/>
            </a:endParaRPr>
          </a:p>
          <a:p>
            <a:pPr algn="ctr" fontAlgn="auto">
              <a:spcBef>
                <a:spcPts val="0"/>
              </a:spcBef>
              <a:spcAft>
                <a:spcPts val="0"/>
              </a:spcAft>
              <a:tabLst>
                <a:tab pos="977900" algn="l"/>
              </a:tabLst>
              <a:defRPr/>
            </a:pPr>
            <a:r>
              <a:rPr lang="en-US" altLang="zh-CN" sz="3200" b="1" i="1" kern="100" dirty="0">
                <a:solidFill>
                  <a:srgbClr val="000000"/>
                </a:solidFill>
                <a:latin typeface="Times New Roman"/>
                <a:ea typeface="宋体"/>
              </a:rPr>
              <a:t>Z</a:t>
            </a:r>
            <a:r>
              <a:rPr lang="en-US" altLang="zh-CN" sz="3200" kern="100" dirty="0">
                <a:solidFill>
                  <a:srgbClr val="000000"/>
                </a:solidFill>
                <a:latin typeface="Times New Roman"/>
                <a:ea typeface="宋体"/>
              </a:rPr>
              <a:t>  =  [0  0  1  0]</a:t>
            </a:r>
            <a:r>
              <a:rPr lang="en-US" altLang="zh-CN" sz="3200" kern="100" baseline="30000" dirty="0">
                <a:solidFill>
                  <a:srgbClr val="000000"/>
                </a:solidFill>
                <a:latin typeface="Times New Roman"/>
                <a:ea typeface="宋体"/>
              </a:rPr>
              <a:t>T</a:t>
            </a:r>
            <a:endParaRPr lang="zh-CN" altLang="zh-CN" sz="3200" kern="100" dirty="0">
              <a:solidFill>
                <a:srgbClr val="000000"/>
              </a:solidFill>
              <a:latin typeface="Times New Roman"/>
              <a:ea typeface="宋体"/>
            </a:endParaRPr>
          </a:p>
        </p:txBody>
      </p:sp>
      <p:sp>
        <p:nvSpPr>
          <p:cNvPr id="26" name="矩形 25">
            <a:extLst>
              <a:ext uri="{FF2B5EF4-FFF2-40B4-BE49-F238E27FC236}">
                <a16:creationId xmlns:a16="http://schemas.microsoft.com/office/drawing/2014/main" id="{75613EF8-0453-C681-1C7F-CF9786F07E0E}"/>
              </a:ext>
            </a:extLst>
          </p:cNvPr>
          <p:cNvSpPr/>
          <p:nvPr/>
        </p:nvSpPr>
        <p:spPr>
          <a:xfrm>
            <a:off x="4494729" y="4488654"/>
            <a:ext cx="5462588" cy="1231900"/>
          </a:xfrm>
          <a:prstGeom prst="rect">
            <a:avLst/>
          </a:prstGeom>
        </p:spPr>
        <p:txBody>
          <a:bodyPr>
            <a:spAutoFit/>
          </a:bodyPr>
          <a:lstStyle/>
          <a:p>
            <a:pPr algn="ctr" fontAlgn="auto">
              <a:spcBef>
                <a:spcPts val="0"/>
              </a:spcBef>
              <a:spcAft>
                <a:spcPts val="0"/>
              </a:spcAft>
              <a:tabLst>
                <a:tab pos="2268220" algn="ctr"/>
                <a:tab pos="4536440" algn="r"/>
              </a:tabLst>
              <a:defRPr/>
            </a:pPr>
            <a:r>
              <a:rPr lang="en-US" altLang="zh-CN" sz="3200" b="1" i="1" kern="100" dirty="0">
                <a:solidFill>
                  <a:srgbClr val="000000"/>
                </a:solidFill>
                <a:latin typeface="Times New Roman"/>
                <a:ea typeface="宋体"/>
              </a:rPr>
              <a:t>u</a:t>
            </a:r>
            <a:r>
              <a:rPr lang="en-US" altLang="zh-CN" sz="3200" i="1" kern="100" dirty="0">
                <a:solidFill>
                  <a:srgbClr val="000000"/>
                </a:solidFill>
                <a:latin typeface="Times New Roman"/>
                <a:ea typeface="宋体"/>
              </a:rPr>
              <a:t> </a:t>
            </a:r>
            <a:r>
              <a:rPr lang="en-US" altLang="zh-CN" sz="3200" kern="100" dirty="0">
                <a:solidFill>
                  <a:srgbClr val="000000"/>
                </a:solidFill>
                <a:latin typeface="Times New Roman"/>
                <a:ea typeface="宋体"/>
              </a:rPr>
              <a:t> =  [</a:t>
            </a:r>
            <a:r>
              <a:rPr lang="en-US" altLang="zh-CN" sz="3200" i="1" kern="100" dirty="0">
                <a:solidFill>
                  <a:srgbClr val="000000"/>
                </a:solidFill>
                <a:latin typeface="Times New Roman"/>
                <a:ea typeface="宋体"/>
              </a:rPr>
              <a:t>a  b  c  </a:t>
            </a:r>
            <a:r>
              <a:rPr lang="en-US" altLang="zh-CN" sz="3200" kern="100" dirty="0">
                <a:solidFill>
                  <a:srgbClr val="000000"/>
                </a:solidFill>
                <a:latin typeface="Times New Roman"/>
                <a:ea typeface="宋体"/>
              </a:rPr>
              <a:t>0]</a:t>
            </a:r>
            <a:r>
              <a:rPr lang="en-US" altLang="zh-CN" sz="3200" kern="100" baseline="30000" dirty="0">
                <a:solidFill>
                  <a:srgbClr val="000000"/>
                </a:solidFill>
                <a:latin typeface="Times New Roman"/>
                <a:ea typeface="宋体"/>
              </a:rPr>
              <a:t>T</a:t>
            </a:r>
            <a:endParaRPr lang="zh-CN" altLang="zh-CN" sz="3200" kern="100" dirty="0">
              <a:solidFill>
                <a:srgbClr val="000000"/>
              </a:solidFill>
              <a:latin typeface="Times New Roman"/>
              <a:ea typeface="宋体"/>
            </a:endParaRPr>
          </a:p>
          <a:p>
            <a:pPr algn="ctr" fontAlgn="auto">
              <a:spcBef>
                <a:spcPts val="1200"/>
              </a:spcBef>
              <a:spcAft>
                <a:spcPts val="0"/>
              </a:spcAft>
              <a:defRPr/>
            </a:pPr>
            <a:r>
              <a:rPr lang="en-US" altLang="zh-CN" sz="3200" i="1" kern="100" dirty="0">
                <a:solidFill>
                  <a:srgbClr val="000000"/>
                </a:solidFill>
                <a:latin typeface="Times New Roman"/>
                <a:ea typeface="宋体"/>
              </a:rPr>
              <a:t>a</a:t>
            </a:r>
            <a:r>
              <a:rPr lang="en-US" altLang="zh-CN" sz="3200" kern="100" dirty="0">
                <a:solidFill>
                  <a:srgbClr val="000000"/>
                </a:solidFill>
                <a:latin typeface="Times New Roman"/>
                <a:ea typeface="宋体"/>
              </a:rPr>
              <a:t>=</a:t>
            </a:r>
            <a:r>
              <a:rPr lang="en-US" altLang="zh-CN" sz="3200" kern="100" dirty="0" err="1">
                <a:solidFill>
                  <a:srgbClr val="000000"/>
                </a:solidFill>
                <a:latin typeface="Times New Roman"/>
                <a:ea typeface="宋体"/>
              </a:rPr>
              <a:t>cos</a:t>
            </a:r>
            <a:r>
              <a:rPr lang="en-US" altLang="zh-CN" sz="3200" i="1" kern="100" dirty="0">
                <a:solidFill>
                  <a:srgbClr val="000000"/>
                </a:solidFill>
                <a:latin typeface="Times New Roman"/>
                <a:ea typeface="宋体"/>
                <a:sym typeface="Symbol"/>
              </a:rPr>
              <a:t></a:t>
            </a:r>
            <a:r>
              <a:rPr lang="zh-CN" altLang="zh-CN" sz="3200" kern="100" dirty="0">
                <a:solidFill>
                  <a:srgbClr val="000000"/>
                </a:solidFill>
                <a:latin typeface="Times New Roman"/>
                <a:ea typeface="宋体"/>
              </a:rPr>
              <a:t>，</a:t>
            </a:r>
            <a:r>
              <a:rPr lang="en-US" altLang="zh-CN" sz="3200" i="1" kern="100" dirty="0">
                <a:solidFill>
                  <a:srgbClr val="000000"/>
                </a:solidFill>
                <a:latin typeface="Times New Roman"/>
                <a:ea typeface="宋体"/>
              </a:rPr>
              <a:t>b</a:t>
            </a:r>
            <a:r>
              <a:rPr lang="en-US" altLang="zh-CN" sz="3200" kern="100" dirty="0">
                <a:solidFill>
                  <a:srgbClr val="000000"/>
                </a:solidFill>
                <a:latin typeface="Times New Roman"/>
                <a:ea typeface="宋体"/>
              </a:rPr>
              <a:t>=</a:t>
            </a:r>
            <a:r>
              <a:rPr lang="en-US" altLang="zh-CN" sz="3200" kern="100" dirty="0" err="1">
                <a:solidFill>
                  <a:srgbClr val="000000"/>
                </a:solidFill>
                <a:latin typeface="Times New Roman"/>
                <a:ea typeface="宋体"/>
              </a:rPr>
              <a:t>cos</a:t>
            </a:r>
            <a:r>
              <a:rPr lang="en-US" altLang="zh-CN" sz="3200" i="1" kern="100" dirty="0">
                <a:solidFill>
                  <a:srgbClr val="000000"/>
                </a:solidFill>
                <a:latin typeface="Times New Roman"/>
                <a:ea typeface="宋体"/>
                <a:sym typeface="Symbol"/>
              </a:rPr>
              <a:t></a:t>
            </a:r>
            <a:r>
              <a:rPr lang="zh-CN" altLang="zh-CN" sz="3200" kern="100" dirty="0">
                <a:solidFill>
                  <a:srgbClr val="000000"/>
                </a:solidFill>
                <a:latin typeface="Times New Roman"/>
                <a:ea typeface="宋体"/>
              </a:rPr>
              <a:t>，</a:t>
            </a:r>
            <a:r>
              <a:rPr lang="en-US" altLang="zh-CN" sz="3200" i="1" kern="100" dirty="0">
                <a:solidFill>
                  <a:srgbClr val="000000"/>
                </a:solidFill>
                <a:latin typeface="Times New Roman"/>
                <a:ea typeface="宋体"/>
              </a:rPr>
              <a:t>c</a:t>
            </a:r>
            <a:r>
              <a:rPr lang="en-US" altLang="zh-CN" sz="3200" kern="100" dirty="0">
                <a:solidFill>
                  <a:srgbClr val="000000"/>
                </a:solidFill>
                <a:latin typeface="Times New Roman"/>
                <a:ea typeface="宋体"/>
              </a:rPr>
              <a:t>=</a:t>
            </a:r>
            <a:r>
              <a:rPr lang="en-US" altLang="zh-CN" sz="3200" kern="100" dirty="0" err="1">
                <a:solidFill>
                  <a:srgbClr val="000000"/>
                </a:solidFill>
                <a:latin typeface="Times New Roman"/>
                <a:ea typeface="宋体"/>
              </a:rPr>
              <a:t>cos</a:t>
            </a:r>
            <a:r>
              <a:rPr lang="en-US" altLang="zh-CN" sz="3200" i="1" kern="100" dirty="0">
                <a:solidFill>
                  <a:srgbClr val="000000"/>
                </a:solidFill>
                <a:latin typeface="Times New Roman"/>
                <a:ea typeface="宋体"/>
                <a:sym typeface="Symbol"/>
              </a:rPr>
              <a:t></a:t>
            </a:r>
            <a:endParaRPr lang="zh-CN" altLang="zh-CN" sz="3200" kern="100" dirty="0">
              <a:solidFill>
                <a:srgbClr val="000000"/>
              </a:solidFill>
              <a:latin typeface="Times New Roman"/>
              <a:ea typeface="宋体"/>
            </a:endParaRPr>
          </a:p>
        </p:txBody>
      </p:sp>
      <p:sp>
        <p:nvSpPr>
          <p:cNvPr id="27" name="矩形 26">
            <a:extLst>
              <a:ext uri="{FF2B5EF4-FFF2-40B4-BE49-F238E27FC236}">
                <a16:creationId xmlns:a16="http://schemas.microsoft.com/office/drawing/2014/main" id="{10EF65A8-7684-6634-9C5E-7EDEA04BAFAC}"/>
              </a:ext>
            </a:extLst>
          </p:cNvPr>
          <p:cNvSpPr/>
          <p:nvPr/>
        </p:nvSpPr>
        <p:spPr>
          <a:xfrm>
            <a:off x="704672" y="755975"/>
            <a:ext cx="3122971"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4</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坐标轴方向的描述</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80A0BE9A-F934-1919-3D6E-B9E66F60F1FB}"/>
              </a:ext>
            </a:extLst>
          </p:cNvPr>
          <p:cNvSpPr/>
          <p:nvPr/>
        </p:nvSpPr>
        <p:spPr>
          <a:xfrm>
            <a:off x="777347" y="245333"/>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Tree>
    <p:extLst>
      <p:ext uri="{BB962C8B-B14F-4D97-AF65-F5344CB8AC3E}">
        <p14:creationId xmlns:p14="http://schemas.microsoft.com/office/powerpoint/2010/main" val="26964861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 name="矩形 26">
            <a:extLst>
              <a:ext uri="{FF2B5EF4-FFF2-40B4-BE49-F238E27FC236}">
                <a16:creationId xmlns:a16="http://schemas.microsoft.com/office/drawing/2014/main" id="{10EF65A8-7684-6634-9C5E-7EDEA04BAFAC}"/>
              </a:ext>
            </a:extLst>
          </p:cNvPr>
          <p:cNvSpPr/>
          <p:nvPr/>
        </p:nvSpPr>
        <p:spPr>
          <a:xfrm>
            <a:off x="704672" y="746348"/>
            <a:ext cx="3122971"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4</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坐标轴方向的描述</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1ADF42A2-1D37-688F-1340-985C775E8D15}"/>
              </a:ext>
            </a:extLst>
          </p:cNvPr>
          <p:cNvSpPr/>
          <p:nvPr/>
        </p:nvSpPr>
        <p:spPr>
          <a:xfrm>
            <a:off x="1622913" y="1631270"/>
            <a:ext cx="8353425" cy="522287"/>
          </a:xfrm>
          <a:prstGeom prst="rect">
            <a:avLst/>
          </a:prstGeom>
        </p:spPr>
        <p:txBody>
          <a:bodyPr>
            <a:spAutoFit/>
          </a:bodyPr>
          <a:lstStyle/>
          <a:p>
            <a:pPr fontAlgn="auto">
              <a:spcBef>
                <a:spcPts val="0"/>
              </a:spcBef>
              <a:spcAft>
                <a:spcPts val="0"/>
              </a:spcAft>
              <a:defRPr/>
            </a:pPr>
            <a:r>
              <a:rPr lang="zh-CN" altLang="zh-CN" sz="2800" b="1"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例</a:t>
            </a:r>
            <a:r>
              <a:rPr lang="zh-CN" altLang="en-US" sz="2800" b="1"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a:t>
            </a:r>
            <a:r>
              <a:rPr lang="zh-CN" altLang="zh-CN" sz="2800"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图</a:t>
            </a:r>
            <a:r>
              <a:rPr lang="zh-CN" altLang="en-US" sz="2800"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示</a:t>
            </a:r>
            <a:r>
              <a:rPr lang="zh-CN" altLang="zh-CN" sz="2800"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矢量</a:t>
            </a:r>
            <a:r>
              <a:rPr lang="en-US" altLang="zh-CN" sz="2800" i="1" kern="100" dirty="0">
                <a:solidFill>
                  <a:srgbClr val="000000"/>
                </a:solidFill>
                <a:effectLst>
                  <a:outerShdw blurRad="38100" dist="38100" dir="2700000" algn="tl">
                    <a:srgbClr val="000000">
                      <a:alpha val="43137"/>
                    </a:srgbClr>
                  </a:outerShdw>
                </a:effectLst>
                <a:latin typeface="Times New Roman" pitchFamily="18" charset="0"/>
                <a:ea typeface="+mn-ea"/>
                <a:cs typeface="Times New Roman" pitchFamily="18" charset="0"/>
              </a:rPr>
              <a:t>u</a:t>
            </a:r>
            <a:r>
              <a:rPr lang="zh-CN" altLang="zh-CN" sz="2800" i="1"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a:t>
            </a:r>
            <a:r>
              <a:rPr lang="en-US" altLang="zh-CN" sz="2800" i="1"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v</a:t>
            </a:r>
            <a:r>
              <a:rPr lang="zh-CN" altLang="zh-CN" sz="2800" i="1"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a:t>
            </a:r>
            <a:r>
              <a:rPr lang="en-US" altLang="zh-CN" sz="2800" i="1"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w</a:t>
            </a:r>
            <a:r>
              <a:rPr lang="zh-CN" altLang="zh-CN" sz="2800" kern="100" dirty="0">
                <a:solidFill>
                  <a:srgbClr val="000000"/>
                </a:solidFill>
                <a:effectLst>
                  <a:outerShdw blurRad="38100" dist="38100" dir="2700000" algn="tl">
                    <a:srgbClr val="000000">
                      <a:alpha val="43137"/>
                    </a:srgbClr>
                  </a:outerShdw>
                </a:effectLst>
                <a:latin typeface="Times New Roman" pitchFamily="18" charset="0"/>
                <a:ea typeface="宋体"/>
                <a:cs typeface="Times New Roman" pitchFamily="18" charset="0"/>
              </a:rPr>
              <a:t>的坐标方向用齐次坐标表示之。</a:t>
            </a:r>
            <a:endParaRPr lang="zh-CN" altLang="en-US" sz="2800" dirty="0">
              <a:solidFill>
                <a:srgbClr val="00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3" name="Picture 2" descr="1">
            <a:extLst>
              <a:ext uri="{FF2B5EF4-FFF2-40B4-BE49-F238E27FC236}">
                <a16:creationId xmlns:a16="http://schemas.microsoft.com/office/drawing/2014/main" id="{D067438A-252E-1FF4-0D96-1EBE7C7D4DD9}"/>
              </a:ext>
            </a:extLst>
          </p:cNvPr>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1623589" y="2527835"/>
            <a:ext cx="8275159" cy="2808312"/>
          </a:xfrm>
          <a:prstGeom prst="rect">
            <a:avLst/>
          </a:prstGeom>
          <a:ln>
            <a:noFill/>
          </a:ln>
          <a:effectLst>
            <a:outerShdw blurRad="292100" dist="139700" dir="2700000" algn="tl" rotWithShape="0">
              <a:srgbClr val="333333">
                <a:alpha val="65000"/>
              </a:srgbClr>
            </a:outerShdw>
          </a:effectLst>
        </p:spPr>
      </p:pic>
      <p:sp>
        <p:nvSpPr>
          <p:cNvPr id="4" name="矩形 3">
            <a:extLst>
              <a:ext uri="{FF2B5EF4-FFF2-40B4-BE49-F238E27FC236}">
                <a16:creationId xmlns:a16="http://schemas.microsoft.com/office/drawing/2014/main" id="{E0595544-3741-E583-FE5E-220ECB8A80F3}"/>
              </a:ext>
            </a:extLst>
          </p:cNvPr>
          <p:cNvSpPr/>
          <p:nvPr/>
        </p:nvSpPr>
        <p:spPr>
          <a:xfrm>
            <a:off x="777347" y="245333"/>
            <a:ext cx="3333115" cy="491490"/>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向量与坐标表示</a:t>
            </a:r>
          </a:p>
        </p:txBody>
      </p:sp>
    </p:spTree>
    <p:extLst>
      <p:ext uri="{BB962C8B-B14F-4D97-AF65-F5344CB8AC3E}">
        <p14:creationId xmlns:p14="http://schemas.microsoft.com/office/powerpoint/2010/main" val="37778423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CA28931-B509-633B-B209-BC7216839733}"/>
              </a:ext>
            </a:extLst>
          </p:cNvPr>
          <p:cNvGrpSpPr/>
          <p:nvPr/>
        </p:nvGrpSpPr>
        <p:grpSpPr>
          <a:xfrm>
            <a:off x="3" y="0"/>
            <a:ext cx="12191999" cy="6858000"/>
            <a:chOff x="3" y="0"/>
            <a:chExt cx="12191999" cy="6858000"/>
          </a:xfrm>
        </p:grpSpPr>
        <p:pic>
          <p:nvPicPr>
            <p:cNvPr id="2" name="Picture 2">
              <a:extLst>
                <a:ext uri="{FF2B5EF4-FFF2-40B4-BE49-F238E27FC236}">
                  <a16:creationId xmlns:a16="http://schemas.microsoft.com/office/drawing/2014/main" id="{08DFB001-1859-5579-E008-CE1B1B82F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E75C7EDF-B43D-44D5-D2E9-538AC3B0D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171" name="Rectangle 5">
            <a:extLst>
              <a:ext uri="{FF2B5EF4-FFF2-40B4-BE49-F238E27FC236}">
                <a16:creationId xmlns:a16="http://schemas.microsoft.com/office/drawing/2014/main" id="{C71F554C-2793-25C4-E9E9-08F738324725}"/>
              </a:ext>
            </a:extLst>
          </p:cNvPr>
          <p:cNvSpPr>
            <a:spLocks noChangeArrowheads="1"/>
          </p:cNvSpPr>
          <p:nvPr/>
        </p:nvSpPr>
        <p:spPr bwMode="auto">
          <a:xfrm>
            <a:off x="5753100"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72" name="Rectangle 7">
            <a:extLst>
              <a:ext uri="{FF2B5EF4-FFF2-40B4-BE49-F238E27FC236}">
                <a16:creationId xmlns:a16="http://schemas.microsoft.com/office/drawing/2014/main" id="{DB3657B2-A371-F24A-7EDA-10AEF9E44FF3}"/>
              </a:ext>
            </a:extLst>
          </p:cNvPr>
          <p:cNvSpPr>
            <a:spLocks noChangeArrowheads="1"/>
          </p:cNvSpPr>
          <p:nvPr/>
        </p:nvSpPr>
        <p:spPr bwMode="auto">
          <a:xfrm>
            <a:off x="4862513"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73" name="Rectangle 8">
            <a:extLst>
              <a:ext uri="{FF2B5EF4-FFF2-40B4-BE49-F238E27FC236}">
                <a16:creationId xmlns:a16="http://schemas.microsoft.com/office/drawing/2014/main" id="{B3C15EFF-25A9-65DF-D38E-A6A3F341A47C}"/>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74" name="Rectangle 10">
            <a:extLst>
              <a:ext uri="{FF2B5EF4-FFF2-40B4-BE49-F238E27FC236}">
                <a16:creationId xmlns:a16="http://schemas.microsoft.com/office/drawing/2014/main" id="{AC00B0F0-442A-2780-5883-99AF83CC9700}"/>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75" name="Rectangle 23">
            <a:extLst>
              <a:ext uri="{FF2B5EF4-FFF2-40B4-BE49-F238E27FC236}">
                <a16:creationId xmlns:a16="http://schemas.microsoft.com/office/drawing/2014/main" id="{6EE3FE4F-7F0B-DA71-92C8-523ABC7E620B}"/>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77" name="Rectangle 27">
            <a:extLst>
              <a:ext uri="{FF2B5EF4-FFF2-40B4-BE49-F238E27FC236}">
                <a16:creationId xmlns:a16="http://schemas.microsoft.com/office/drawing/2014/main" id="{3230F0AC-417B-1B05-3E78-F3F609627545}"/>
              </a:ext>
            </a:extLst>
          </p:cNvPr>
          <p:cNvSpPr>
            <a:spLocks noChangeArrowheads="1"/>
          </p:cNvSpPr>
          <p:nvPr/>
        </p:nvSpPr>
        <p:spPr bwMode="auto">
          <a:xfrm>
            <a:off x="7848601" y="5467351"/>
            <a:ext cx="1800225"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图</a:t>
            </a:r>
            <a:r>
              <a:rPr lang="en-US" altLang="zh-CN" sz="2000" b="1"/>
              <a:t>2-</a:t>
            </a:r>
            <a:r>
              <a:rPr lang="zh-CN" altLang="en-US" sz="2000" b="1"/>
              <a:t>3平移变换</a:t>
            </a:r>
          </a:p>
        </p:txBody>
      </p:sp>
      <p:sp>
        <p:nvSpPr>
          <p:cNvPr id="7178" name="Rectangle 29">
            <a:extLst>
              <a:ext uri="{FF2B5EF4-FFF2-40B4-BE49-F238E27FC236}">
                <a16:creationId xmlns:a16="http://schemas.microsoft.com/office/drawing/2014/main" id="{A0F12D20-2C54-4C05-59B0-886895891D96}"/>
              </a:ext>
            </a:extLst>
          </p:cNvPr>
          <p:cNvSpPr>
            <a:spLocks noChangeArrowheads="1"/>
          </p:cNvSpPr>
          <p:nvPr/>
        </p:nvSpPr>
        <p:spPr bwMode="auto">
          <a:xfrm>
            <a:off x="-782638" y="214118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179" name="Object 28">
            <a:extLst>
              <a:ext uri="{FF2B5EF4-FFF2-40B4-BE49-F238E27FC236}">
                <a16:creationId xmlns:a16="http://schemas.microsoft.com/office/drawing/2014/main" id="{C08841D9-7C80-3815-65C7-2D6C74235207}"/>
              </a:ext>
            </a:extLst>
          </p:cNvPr>
          <p:cNvGraphicFramePr>
            <a:graphicFrameLocks noChangeAspect="1"/>
          </p:cNvGraphicFramePr>
          <p:nvPr>
            <p:extLst>
              <p:ext uri="{D42A27DB-BD31-4B8C-83A1-F6EECF244321}">
                <p14:modId xmlns:p14="http://schemas.microsoft.com/office/powerpoint/2010/main" val="3402672967"/>
              </p:ext>
            </p:extLst>
          </p:nvPr>
        </p:nvGraphicFramePr>
        <p:xfrm>
          <a:off x="6611938" y="2605089"/>
          <a:ext cx="4056062" cy="2644775"/>
        </p:xfrm>
        <a:graphic>
          <a:graphicData uri="http://schemas.openxmlformats.org/presentationml/2006/ole">
            <mc:AlternateContent xmlns:mc="http://schemas.openxmlformats.org/markup-compatibility/2006">
              <mc:Choice xmlns:v="urn:schemas-microsoft-com:vml" Requires="v">
                <p:oleObj spid="_x0000_s23558" r:id="rId5" imgW="5609880" imgH="3654720" progId="Visio.Drawing.11">
                  <p:embed/>
                </p:oleObj>
              </mc:Choice>
              <mc:Fallback>
                <p:oleObj r:id="rId5" imgW="5609880" imgH="3654720" progId="Visio.Drawing.11">
                  <p:embed/>
                  <p:pic>
                    <p:nvPicPr>
                      <p:cNvPr id="7179" name="Object 28">
                        <a:extLst>
                          <a:ext uri="{FF2B5EF4-FFF2-40B4-BE49-F238E27FC236}">
                            <a16:creationId xmlns:a16="http://schemas.microsoft.com/office/drawing/2014/main" id="{C08841D9-7C80-3815-65C7-2D6C742352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1938" y="2605089"/>
                        <a:ext cx="4056062"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0" name="Rectangle 30">
            <a:extLst>
              <a:ext uri="{FF2B5EF4-FFF2-40B4-BE49-F238E27FC236}">
                <a16:creationId xmlns:a16="http://schemas.microsoft.com/office/drawing/2014/main" id="{B55FCF11-612E-5903-FC0C-7B1B5DDAFBCD}"/>
              </a:ext>
            </a:extLst>
          </p:cNvPr>
          <p:cNvSpPr>
            <a:spLocks noChangeArrowheads="1"/>
          </p:cNvSpPr>
          <p:nvPr/>
        </p:nvSpPr>
        <p:spPr bwMode="auto">
          <a:xfrm>
            <a:off x="1420241" y="1717221"/>
            <a:ext cx="5520884" cy="188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baseline="30000" dirty="0">
                <a:latin typeface="+mn-ea"/>
                <a:ea typeface="+mn-ea"/>
              </a:rPr>
              <a:t>     </a:t>
            </a:r>
            <a:r>
              <a:rPr lang="en-US" altLang="zh-CN" sz="2000" b="1" baseline="30000" dirty="0">
                <a:latin typeface="+mn-ea"/>
                <a:ea typeface="+mn-ea"/>
              </a:rPr>
              <a:t>B</a:t>
            </a:r>
            <a:r>
              <a:rPr lang="en-US" altLang="zh-CN" sz="2000" b="1" i="1" dirty="0">
                <a:latin typeface="+mn-ea"/>
                <a:ea typeface="+mn-ea"/>
              </a:rPr>
              <a:t>P</a:t>
            </a:r>
            <a:r>
              <a:rPr lang="zh-CN" altLang="en-US" sz="2000" b="1" dirty="0">
                <a:latin typeface="+mn-ea"/>
                <a:ea typeface="+mn-ea"/>
              </a:rPr>
              <a:t>为坐标系</a:t>
            </a:r>
            <a:r>
              <a:rPr lang="en-US" altLang="zh-CN" sz="2000" b="1" dirty="0">
                <a:latin typeface="+mn-ea"/>
                <a:ea typeface="+mn-ea"/>
              </a:rPr>
              <a:t>{B}</a:t>
            </a:r>
            <a:r>
              <a:rPr lang="zh-CN" altLang="en-US" sz="2000" b="1" dirty="0">
                <a:latin typeface="+mn-ea"/>
                <a:ea typeface="+mn-ea"/>
              </a:rPr>
              <a:t>描述的某一空间位置，我们也可以用</a:t>
            </a:r>
            <a:r>
              <a:rPr lang="en-US" altLang="zh-CN" sz="2000" b="1" baseline="30000" dirty="0">
                <a:latin typeface="+mn-ea"/>
                <a:ea typeface="+mn-ea"/>
              </a:rPr>
              <a:t>A</a:t>
            </a:r>
            <a:r>
              <a:rPr lang="en-US" altLang="zh-CN" sz="2000" b="1" i="1" dirty="0">
                <a:latin typeface="+mn-ea"/>
                <a:ea typeface="+mn-ea"/>
              </a:rPr>
              <a:t>P</a:t>
            </a:r>
            <a:r>
              <a:rPr lang="zh-CN" altLang="en-US" sz="2000" b="1" dirty="0">
                <a:latin typeface="+mn-ea"/>
                <a:ea typeface="+mn-ea"/>
              </a:rPr>
              <a:t>（坐标系</a:t>
            </a:r>
            <a:r>
              <a:rPr lang="en-US" altLang="zh-CN" sz="2000" b="1" dirty="0">
                <a:latin typeface="+mn-ea"/>
                <a:ea typeface="+mn-ea"/>
              </a:rPr>
              <a:t>{A}</a:t>
            </a:r>
            <a:r>
              <a:rPr lang="zh-CN" altLang="en-US" sz="2000" b="1" dirty="0">
                <a:latin typeface="+mn-ea"/>
                <a:ea typeface="+mn-ea"/>
              </a:rPr>
              <a:t>）描述同一空间位置。因为两个坐标系具有相同的姿态，同一个点在不同坐标系下的描述满足以下关系</a:t>
            </a:r>
          </a:p>
        </p:txBody>
      </p:sp>
      <p:sp>
        <p:nvSpPr>
          <p:cNvPr id="7181" name="Rectangle 32">
            <a:extLst>
              <a:ext uri="{FF2B5EF4-FFF2-40B4-BE49-F238E27FC236}">
                <a16:creationId xmlns:a16="http://schemas.microsoft.com/office/drawing/2014/main" id="{C18A9EB5-1C4D-4C7A-E28F-6616D64E8239}"/>
              </a:ext>
            </a:extLst>
          </p:cNvPr>
          <p:cNvSpPr>
            <a:spLocks noChangeArrowheads="1"/>
          </p:cNvSpPr>
          <p:nvPr/>
        </p:nvSpPr>
        <p:spPr bwMode="auto">
          <a:xfrm flipV="1">
            <a:off x="1524000" y="3136548"/>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182" name="Object 14">
            <a:extLst>
              <a:ext uri="{FF2B5EF4-FFF2-40B4-BE49-F238E27FC236}">
                <a16:creationId xmlns:a16="http://schemas.microsoft.com/office/drawing/2014/main" id="{8B6FD53A-434D-BC6B-F632-2BE5B84A5441}"/>
              </a:ext>
            </a:extLst>
          </p:cNvPr>
          <p:cNvGraphicFramePr>
            <a:graphicFrameLocks noChangeAspect="1"/>
          </p:cNvGraphicFramePr>
          <p:nvPr>
            <p:extLst>
              <p:ext uri="{D42A27DB-BD31-4B8C-83A1-F6EECF244321}">
                <p14:modId xmlns:p14="http://schemas.microsoft.com/office/powerpoint/2010/main" val="141170626"/>
              </p:ext>
            </p:extLst>
          </p:nvPr>
        </p:nvGraphicFramePr>
        <p:xfrm>
          <a:off x="3138202" y="3927476"/>
          <a:ext cx="1755775" cy="498475"/>
        </p:xfrm>
        <a:graphic>
          <a:graphicData uri="http://schemas.openxmlformats.org/presentationml/2006/ole">
            <mc:AlternateContent xmlns:mc="http://schemas.openxmlformats.org/markup-compatibility/2006">
              <mc:Choice xmlns:v="urn:schemas-microsoft-com:vml" Requires="v">
                <p:oleObj spid="_x0000_s23559" r:id="rId7" imgW="978642" imgH="241722" progId="Equation.DSMT4">
                  <p:embed/>
                </p:oleObj>
              </mc:Choice>
              <mc:Fallback>
                <p:oleObj r:id="rId7" imgW="978642" imgH="241722" progId="Equation.DSMT4">
                  <p:embed/>
                  <p:pic>
                    <p:nvPicPr>
                      <p:cNvPr id="7182" name="Object 14">
                        <a:extLst>
                          <a:ext uri="{FF2B5EF4-FFF2-40B4-BE49-F238E27FC236}">
                            <a16:creationId xmlns:a16="http://schemas.microsoft.com/office/drawing/2014/main" id="{8B6FD53A-434D-BC6B-F632-2BE5B84A54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8202" y="3927476"/>
                        <a:ext cx="17557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a:extLst>
              <a:ext uri="{FF2B5EF4-FFF2-40B4-BE49-F238E27FC236}">
                <a16:creationId xmlns:a16="http://schemas.microsoft.com/office/drawing/2014/main" id="{E5A75DE5-7CCD-9233-78B9-4E92F8DEC95A}"/>
              </a:ext>
            </a:extLst>
          </p:cNvPr>
          <p:cNvSpPr/>
          <p:nvPr/>
        </p:nvSpPr>
        <p:spPr>
          <a:xfrm>
            <a:off x="966342" y="442686"/>
            <a:ext cx="3363421"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3.3.2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坐标系关系描述</a:t>
            </a:r>
          </a:p>
        </p:txBody>
      </p:sp>
      <p:sp>
        <p:nvSpPr>
          <p:cNvPr id="4" name="矩形 3">
            <a:extLst>
              <a:ext uri="{FF2B5EF4-FFF2-40B4-BE49-F238E27FC236}">
                <a16:creationId xmlns:a16="http://schemas.microsoft.com/office/drawing/2014/main" id="{CE16D20A-86E2-45D3-0E93-C99536EBA2C4}"/>
              </a:ext>
            </a:extLst>
          </p:cNvPr>
          <p:cNvSpPr/>
          <p:nvPr/>
        </p:nvSpPr>
        <p:spPr>
          <a:xfrm>
            <a:off x="966342" y="996015"/>
            <a:ext cx="4051109"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不</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共原点</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但方向完全一致</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7179"/>
                                        </p:tgtEl>
                                        <p:attrNameLst>
                                          <p:attrName>style.visibility</p:attrName>
                                        </p:attrNameLst>
                                      </p:cBhvr>
                                      <p:to>
                                        <p:strVal val="visible"/>
                                      </p:to>
                                    </p:set>
                                    <p:animEffect transition="in" filter="wipe(down)">
                                      <p:cBhvr>
                                        <p:cTn id="7" dur="500"/>
                                        <p:tgtEl>
                                          <p:spTgt spid="717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7"/>
                                        </p:tgtEl>
                                        <p:attrNameLst>
                                          <p:attrName>style.visibility</p:attrName>
                                        </p:attrNameLst>
                                      </p:cBhvr>
                                      <p:to>
                                        <p:strVal val="visible"/>
                                      </p:to>
                                    </p:set>
                                    <p:animEffect transition="in" filter="wipe(down)">
                                      <p:cBhvr>
                                        <p:cTn id="10" dur="500"/>
                                        <p:tgtEl>
                                          <p:spTgt spid="71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180"/>
                                        </p:tgtEl>
                                        <p:attrNameLst>
                                          <p:attrName>style.visibility</p:attrName>
                                        </p:attrNameLst>
                                      </p:cBhvr>
                                      <p:to>
                                        <p:strVal val="visible"/>
                                      </p:to>
                                    </p:set>
                                    <p:animEffect transition="in" filter="wipe(down)">
                                      <p:cBhvr>
                                        <p:cTn id="15" dur="500"/>
                                        <p:tgtEl>
                                          <p:spTgt spid="718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7182"/>
                                        </p:tgtEl>
                                        <p:attrNameLst>
                                          <p:attrName>style.visibility</p:attrName>
                                        </p:attrNameLst>
                                      </p:cBhvr>
                                      <p:to>
                                        <p:strVal val="visible"/>
                                      </p:to>
                                    </p:set>
                                    <p:animEffect transition="in" filter="wipe(down)">
                                      <p:cBhvr>
                                        <p:cTn id="20" dur="500"/>
                                        <p:tgtEl>
                                          <p:spTgt spid="7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autoUpdateAnimBg="0"/>
      <p:bldP spid="718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72525EE-33B4-B467-2EC3-FF7CBD55A190}"/>
              </a:ext>
            </a:extLst>
          </p:cNvPr>
          <p:cNvGrpSpPr/>
          <p:nvPr/>
        </p:nvGrpSpPr>
        <p:grpSpPr>
          <a:xfrm>
            <a:off x="3" y="0"/>
            <a:ext cx="12191999" cy="6858000"/>
            <a:chOff x="3" y="0"/>
            <a:chExt cx="12191999" cy="6858000"/>
          </a:xfrm>
        </p:grpSpPr>
        <p:pic>
          <p:nvPicPr>
            <p:cNvPr id="6" name="Picture 2">
              <a:extLst>
                <a:ext uri="{FF2B5EF4-FFF2-40B4-BE49-F238E27FC236}">
                  <a16:creationId xmlns:a16="http://schemas.microsoft.com/office/drawing/2014/main" id="{EDECC4E7-9160-A1F1-E719-819232FF6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E4CD4C08-7972-A051-1925-81190E914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194" name="Rectangle 21">
            <a:extLst>
              <a:ext uri="{FF2B5EF4-FFF2-40B4-BE49-F238E27FC236}">
                <a16:creationId xmlns:a16="http://schemas.microsoft.com/office/drawing/2014/main" id="{D31B0775-5F0E-F0CF-4EA0-8D5E0B6794F8}"/>
              </a:ext>
            </a:extLst>
          </p:cNvPr>
          <p:cNvSpPr>
            <a:spLocks noChangeArrowheads="1"/>
          </p:cNvSpPr>
          <p:nvPr/>
        </p:nvSpPr>
        <p:spPr bwMode="auto">
          <a:xfrm>
            <a:off x="1222408" y="1688703"/>
            <a:ext cx="5947185" cy="101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Calibri" panose="020F0502020204030204" pitchFamily="34" charset="0"/>
                <a:cs typeface="Times New Roman" panose="02020603050405020304" pitchFamily="18" charset="0"/>
              </a:rPr>
              <a:t>        旋转坐标变换的任务是已知坐标系</a:t>
            </a:r>
            <a:r>
              <a:rPr lang="en-US" altLang="zh-CN" sz="2000" b="1" dirty="0">
                <a:latin typeface="Calibri" panose="020F0502020204030204" pitchFamily="34" charset="0"/>
                <a:cs typeface="Times New Roman" panose="02020603050405020304" pitchFamily="18" charset="0"/>
              </a:rPr>
              <a:t>{</a:t>
            </a:r>
            <a:r>
              <a:rPr lang="en-US" altLang="zh-CN" sz="2000" b="1" dirty="0"/>
              <a:t>B</a:t>
            </a:r>
            <a:r>
              <a:rPr lang="en-US" altLang="zh-CN" sz="2000" b="1" dirty="0">
                <a:latin typeface="Calibri" panose="020F0502020204030204" pitchFamily="34" charset="0"/>
                <a:cs typeface="Times New Roman" panose="02020603050405020304" pitchFamily="18" charset="0"/>
              </a:rPr>
              <a:t>}</a:t>
            </a:r>
            <a:r>
              <a:rPr lang="zh-CN" altLang="en-US" sz="2000" b="1" dirty="0">
                <a:latin typeface="Calibri" panose="020F0502020204030204" pitchFamily="34" charset="0"/>
                <a:cs typeface="Times New Roman" panose="02020603050405020304" pitchFamily="18" charset="0"/>
              </a:rPr>
              <a:t>描述的一个点的位置矢量</a:t>
            </a:r>
            <a:r>
              <a:rPr lang="en-US" altLang="zh-CN" sz="2000" b="1" baseline="30000" dirty="0"/>
              <a:t>B</a:t>
            </a:r>
            <a:r>
              <a:rPr lang="en-US" altLang="zh-CN" sz="2000" b="1" i="1" dirty="0"/>
              <a:t>P</a:t>
            </a:r>
            <a:r>
              <a:rPr lang="zh-CN" altLang="en-US" sz="2000" b="1" dirty="0">
                <a:cs typeface="Times New Roman" panose="02020603050405020304" pitchFamily="18" charset="0"/>
              </a:rPr>
              <a:t>和</a:t>
            </a:r>
            <a:r>
              <a:rPr lang="zh-CN" altLang="en-US" sz="2000" b="1" dirty="0">
                <a:latin typeface="Calibri" panose="020F0502020204030204" pitchFamily="34" charset="0"/>
                <a:cs typeface="Times New Roman" panose="02020603050405020304" pitchFamily="18" charset="0"/>
              </a:rPr>
              <a:t>旋转矩阵     ，求在坐标系</a:t>
            </a:r>
            <a:r>
              <a:rPr lang="en-US" altLang="zh-CN" sz="2000" dirty="0">
                <a:latin typeface="Calibri" panose="020F0502020204030204" pitchFamily="34" charset="0"/>
                <a:cs typeface="Times New Roman" panose="02020603050405020304" pitchFamily="18" charset="0"/>
              </a:rPr>
              <a:t>{A}</a:t>
            </a:r>
            <a:r>
              <a:rPr lang="zh-CN" altLang="en-US" sz="2000" b="1" dirty="0">
                <a:latin typeface="Calibri" panose="020F0502020204030204" pitchFamily="34" charset="0"/>
                <a:cs typeface="Times New Roman" panose="02020603050405020304" pitchFamily="18" charset="0"/>
              </a:rPr>
              <a:t>下描述同一个点的位置矢量</a:t>
            </a:r>
            <a:r>
              <a:rPr lang="en-US" altLang="zh-CN" sz="2000" b="1" baseline="30000" dirty="0">
                <a:cs typeface="Times New Roman" panose="02020603050405020304" pitchFamily="18" charset="0"/>
              </a:rPr>
              <a:t>A</a:t>
            </a:r>
            <a:r>
              <a:rPr lang="en-US" altLang="zh-CN" sz="2000" b="1" i="1" dirty="0">
                <a:cs typeface="Times New Roman" panose="02020603050405020304" pitchFamily="18" charset="0"/>
              </a:rPr>
              <a:t>P</a:t>
            </a:r>
            <a:r>
              <a:rPr lang="zh-CN" altLang="en-US" sz="2000" b="1" dirty="0">
                <a:latin typeface="Calibri" panose="020F0502020204030204" pitchFamily="34" charset="0"/>
                <a:cs typeface="Times New Roman" panose="02020603050405020304" pitchFamily="18" charset="0"/>
              </a:rPr>
              <a:t>。</a:t>
            </a:r>
            <a:r>
              <a:rPr lang="zh-CN" altLang="en-US" sz="2000" dirty="0"/>
              <a:t> </a:t>
            </a:r>
          </a:p>
        </p:txBody>
      </p:sp>
      <p:sp>
        <p:nvSpPr>
          <p:cNvPr id="8196" name="Rectangle 5">
            <a:extLst>
              <a:ext uri="{FF2B5EF4-FFF2-40B4-BE49-F238E27FC236}">
                <a16:creationId xmlns:a16="http://schemas.microsoft.com/office/drawing/2014/main" id="{8552CA7A-9A38-C5C1-8F18-DC0CAC0FCB98}"/>
              </a:ext>
            </a:extLst>
          </p:cNvPr>
          <p:cNvSpPr>
            <a:spLocks noChangeArrowheads="1"/>
          </p:cNvSpPr>
          <p:nvPr/>
        </p:nvSpPr>
        <p:spPr bwMode="auto">
          <a:xfrm>
            <a:off x="5753100"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97" name="Rectangle 7">
            <a:extLst>
              <a:ext uri="{FF2B5EF4-FFF2-40B4-BE49-F238E27FC236}">
                <a16:creationId xmlns:a16="http://schemas.microsoft.com/office/drawing/2014/main" id="{2EA9208D-3D9A-FCBE-8614-C11BF1FBCFF8}"/>
              </a:ext>
            </a:extLst>
          </p:cNvPr>
          <p:cNvSpPr>
            <a:spLocks noChangeArrowheads="1"/>
          </p:cNvSpPr>
          <p:nvPr/>
        </p:nvSpPr>
        <p:spPr bwMode="auto">
          <a:xfrm>
            <a:off x="4862513"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98" name="Rectangle 8">
            <a:extLst>
              <a:ext uri="{FF2B5EF4-FFF2-40B4-BE49-F238E27FC236}">
                <a16:creationId xmlns:a16="http://schemas.microsoft.com/office/drawing/2014/main" id="{3A190CD6-98D0-77FC-3E7E-EC48D757C472}"/>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99" name="Rectangle 10">
            <a:extLst>
              <a:ext uri="{FF2B5EF4-FFF2-40B4-BE49-F238E27FC236}">
                <a16:creationId xmlns:a16="http://schemas.microsoft.com/office/drawing/2014/main" id="{453C9AE2-7C52-16F8-994F-4184E0AF4EB0}"/>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03" name="Rectangle 19">
            <a:extLst>
              <a:ext uri="{FF2B5EF4-FFF2-40B4-BE49-F238E27FC236}">
                <a16:creationId xmlns:a16="http://schemas.microsoft.com/office/drawing/2014/main" id="{96C0B34C-D832-7184-139C-812A50B35788}"/>
              </a:ext>
            </a:extLst>
          </p:cNvPr>
          <p:cNvSpPr>
            <a:spLocks noChangeArrowheads="1"/>
          </p:cNvSpPr>
          <p:nvPr/>
        </p:nvSpPr>
        <p:spPr bwMode="auto">
          <a:xfrm>
            <a:off x="1524001" y="247138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204" name="Object 18">
            <a:extLst>
              <a:ext uri="{FF2B5EF4-FFF2-40B4-BE49-F238E27FC236}">
                <a16:creationId xmlns:a16="http://schemas.microsoft.com/office/drawing/2014/main" id="{5423378A-763F-7C74-66C1-2430E197FF5B}"/>
              </a:ext>
            </a:extLst>
          </p:cNvPr>
          <p:cNvGraphicFramePr>
            <a:graphicFrameLocks noChangeAspect="1"/>
          </p:cNvGraphicFramePr>
          <p:nvPr>
            <p:extLst>
              <p:ext uri="{D42A27DB-BD31-4B8C-83A1-F6EECF244321}">
                <p14:modId xmlns:p14="http://schemas.microsoft.com/office/powerpoint/2010/main" val="4194310860"/>
              </p:ext>
            </p:extLst>
          </p:nvPr>
        </p:nvGraphicFramePr>
        <p:xfrm>
          <a:off x="7658100" y="2206626"/>
          <a:ext cx="3009900" cy="2860675"/>
        </p:xfrm>
        <a:graphic>
          <a:graphicData uri="http://schemas.openxmlformats.org/presentationml/2006/ole">
            <mc:AlternateContent xmlns:mc="http://schemas.openxmlformats.org/markup-compatibility/2006">
              <mc:Choice xmlns:v="urn:schemas-microsoft-com:vml" Requires="v">
                <p:oleObj spid="_x0000_s24586" r:id="rId5" imgW="1346400" imgH="1261080" progId="Visio.Drawing.11">
                  <p:embed/>
                </p:oleObj>
              </mc:Choice>
              <mc:Fallback>
                <p:oleObj r:id="rId5" imgW="1346400" imgH="1261080" progId="Visio.Drawing.11">
                  <p:embed/>
                  <p:pic>
                    <p:nvPicPr>
                      <p:cNvPr id="8204" name="Object 18">
                        <a:extLst>
                          <a:ext uri="{FF2B5EF4-FFF2-40B4-BE49-F238E27FC236}">
                            <a16:creationId xmlns:a16="http://schemas.microsoft.com/office/drawing/2014/main" id="{5423378A-763F-7C74-66C1-2430E197F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2206626"/>
                        <a:ext cx="30099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05" name="Object 13">
            <a:extLst>
              <a:ext uri="{FF2B5EF4-FFF2-40B4-BE49-F238E27FC236}">
                <a16:creationId xmlns:a16="http://schemas.microsoft.com/office/drawing/2014/main" id="{90AC9CDD-E2C2-E65E-9236-78335769A45F}"/>
              </a:ext>
            </a:extLst>
          </p:cNvPr>
          <p:cNvGraphicFramePr>
            <a:graphicFrameLocks noChangeAspect="1"/>
          </p:cNvGraphicFramePr>
          <p:nvPr>
            <p:extLst>
              <p:ext uri="{D42A27DB-BD31-4B8C-83A1-F6EECF244321}">
                <p14:modId xmlns:p14="http://schemas.microsoft.com/office/powerpoint/2010/main" val="2204935983"/>
              </p:ext>
            </p:extLst>
          </p:nvPr>
        </p:nvGraphicFramePr>
        <p:xfrm>
          <a:off x="4603950" y="2050194"/>
          <a:ext cx="339725" cy="338137"/>
        </p:xfrm>
        <a:graphic>
          <a:graphicData uri="http://schemas.openxmlformats.org/presentationml/2006/ole">
            <mc:AlternateContent xmlns:mc="http://schemas.openxmlformats.org/markup-compatibility/2006">
              <mc:Choice xmlns:v="urn:schemas-microsoft-com:vml" Requires="v">
                <p:oleObj spid="_x0000_s24587" r:id="rId7" imgW="229215" imgH="229215" progId="Equation.DSMT4">
                  <p:embed/>
                </p:oleObj>
              </mc:Choice>
              <mc:Fallback>
                <p:oleObj r:id="rId7" imgW="229215" imgH="229215" progId="Equation.DSMT4">
                  <p:embed/>
                  <p:pic>
                    <p:nvPicPr>
                      <p:cNvPr id="8205" name="Object 13">
                        <a:extLst>
                          <a:ext uri="{FF2B5EF4-FFF2-40B4-BE49-F238E27FC236}">
                            <a16:creationId xmlns:a16="http://schemas.microsoft.com/office/drawing/2014/main" id="{90AC9CDD-E2C2-E65E-9236-78335769A4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950" y="2050194"/>
                        <a:ext cx="339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6" name="Rectangle 24">
            <a:extLst>
              <a:ext uri="{FF2B5EF4-FFF2-40B4-BE49-F238E27FC236}">
                <a16:creationId xmlns:a16="http://schemas.microsoft.com/office/drawing/2014/main" id="{4A7B5AE5-CF6E-AAC4-AAF8-914B173ABAB2}"/>
              </a:ext>
            </a:extLst>
          </p:cNvPr>
          <p:cNvSpPr>
            <a:spLocks noChangeArrowheads="1"/>
          </p:cNvSpPr>
          <p:nvPr/>
        </p:nvSpPr>
        <p:spPr bwMode="auto">
          <a:xfrm>
            <a:off x="1524001" y="2792060"/>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207" name="Object 15">
            <a:extLst>
              <a:ext uri="{FF2B5EF4-FFF2-40B4-BE49-F238E27FC236}">
                <a16:creationId xmlns:a16="http://schemas.microsoft.com/office/drawing/2014/main" id="{19274287-395C-FD29-6261-F8362775CFCC}"/>
              </a:ext>
            </a:extLst>
          </p:cNvPr>
          <p:cNvGraphicFramePr>
            <a:graphicFrameLocks noChangeAspect="1"/>
          </p:cNvGraphicFramePr>
          <p:nvPr>
            <p:extLst>
              <p:ext uri="{D42A27DB-BD31-4B8C-83A1-F6EECF244321}">
                <p14:modId xmlns:p14="http://schemas.microsoft.com/office/powerpoint/2010/main" val="3902052403"/>
              </p:ext>
            </p:extLst>
          </p:nvPr>
        </p:nvGraphicFramePr>
        <p:xfrm>
          <a:off x="4123801" y="2894812"/>
          <a:ext cx="1443037" cy="1225550"/>
        </p:xfrm>
        <a:graphic>
          <a:graphicData uri="http://schemas.openxmlformats.org/presentationml/2006/ole">
            <mc:AlternateContent xmlns:mc="http://schemas.openxmlformats.org/markup-compatibility/2006">
              <mc:Choice xmlns:v="urn:schemas-microsoft-com:vml" Requires="v">
                <p:oleObj spid="_x0000_s24588" r:id="rId9" imgW="673417" imgH="571817" progId="Equation.DSMT4">
                  <p:embed/>
                </p:oleObj>
              </mc:Choice>
              <mc:Fallback>
                <p:oleObj r:id="rId9" imgW="673417" imgH="571817" progId="Equation.DSMT4">
                  <p:embed/>
                  <p:pic>
                    <p:nvPicPr>
                      <p:cNvPr id="8207" name="Object 15">
                        <a:extLst>
                          <a:ext uri="{FF2B5EF4-FFF2-40B4-BE49-F238E27FC236}">
                            <a16:creationId xmlns:a16="http://schemas.microsoft.com/office/drawing/2014/main" id="{19274287-395C-FD29-6261-F8362775CF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3801" y="2894812"/>
                        <a:ext cx="14430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9" name="Rectangle 27">
            <a:extLst>
              <a:ext uri="{FF2B5EF4-FFF2-40B4-BE49-F238E27FC236}">
                <a16:creationId xmlns:a16="http://schemas.microsoft.com/office/drawing/2014/main" id="{5F7F4ACF-14E3-199E-9F7C-6C2B906F641F}"/>
              </a:ext>
            </a:extLst>
          </p:cNvPr>
          <p:cNvSpPr>
            <a:spLocks noChangeArrowheads="1"/>
          </p:cNvSpPr>
          <p:nvPr/>
        </p:nvSpPr>
        <p:spPr bwMode="auto">
          <a:xfrm>
            <a:off x="1391462" y="4158916"/>
            <a:ext cx="5454650"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Calibri" panose="020F0502020204030204" pitchFamily="34" charset="0"/>
                <a:cs typeface="Times New Roman" panose="02020603050405020304" pitchFamily="18" charset="0"/>
              </a:rPr>
              <a:t>将上式写成矩阵形式得：</a:t>
            </a:r>
            <a:endParaRPr lang="zh-CN" altLang="en-US" sz="2000" b="1" dirty="0"/>
          </a:p>
        </p:txBody>
      </p:sp>
      <p:graphicFrame>
        <p:nvGraphicFramePr>
          <p:cNvPr id="8210" name="Object 18">
            <a:extLst>
              <a:ext uri="{FF2B5EF4-FFF2-40B4-BE49-F238E27FC236}">
                <a16:creationId xmlns:a16="http://schemas.microsoft.com/office/drawing/2014/main" id="{2BDFE4AB-559E-FC9D-6B71-822DC2F83792}"/>
              </a:ext>
            </a:extLst>
          </p:cNvPr>
          <p:cNvGraphicFramePr>
            <a:graphicFrameLocks noChangeAspect="1"/>
          </p:cNvGraphicFramePr>
          <p:nvPr>
            <p:extLst>
              <p:ext uri="{D42A27DB-BD31-4B8C-83A1-F6EECF244321}">
                <p14:modId xmlns:p14="http://schemas.microsoft.com/office/powerpoint/2010/main" val="383819098"/>
              </p:ext>
            </p:extLst>
          </p:nvPr>
        </p:nvGraphicFramePr>
        <p:xfrm>
          <a:off x="3684588" y="4625974"/>
          <a:ext cx="2386050" cy="1343583"/>
        </p:xfrm>
        <a:graphic>
          <a:graphicData uri="http://schemas.openxmlformats.org/presentationml/2006/ole">
            <mc:AlternateContent xmlns:mc="http://schemas.openxmlformats.org/markup-compatibility/2006">
              <mc:Choice xmlns:v="urn:schemas-microsoft-com:vml" Requires="v">
                <p:oleObj spid="_x0000_s24589" r:id="rId11" imgW="1498917" imgH="736917" progId="Equation.DSMT4">
                  <p:embed/>
                </p:oleObj>
              </mc:Choice>
              <mc:Fallback>
                <p:oleObj r:id="rId11" imgW="1498917" imgH="736917" progId="Equation.DSMT4">
                  <p:embed/>
                  <p:pic>
                    <p:nvPicPr>
                      <p:cNvPr id="8210" name="Object 18">
                        <a:extLst>
                          <a:ext uri="{FF2B5EF4-FFF2-40B4-BE49-F238E27FC236}">
                            <a16:creationId xmlns:a16="http://schemas.microsoft.com/office/drawing/2014/main" id="{2BDFE4AB-559E-FC9D-6B71-822DC2F837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4588" y="4625974"/>
                        <a:ext cx="2386050" cy="1343583"/>
                      </a:xfrm>
                      <a:prstGeom prst="rect">
                        <a:avLst/>
                      </a:prstGeom>
                      <a:noFill/>
                      <a:ln>
                        <a:noFill/>
                      </a:ln>
                    </p:spPr>
                  </p:pic>
                </p:oleObj>
              </mc:Fallback>
            </mc:AlternateContent>
          </a:graphicData>
        </a:graphic>
      </p:graphicFrame>
      <p:sp>
        <p:nvSpPr>
          <p:cNvPr id="8212" name="Rectangle 29">
            <a:extLst>
              <a:ext uri="{FF2B5EF4-FFF2-40B4-BE49-F238E27FC236}">
                <a16:creationId xmlns:a16="http://schemas.microsoft.com/office/drawing/2014/main" id="{5344CE4B-DC33-2F98-D787-C40CE1A34435}"/>
              </a:ext>
            </a:extLst>
          </p:cNvPr>
          <p:cNvSpPr>
            <a:spLocks noChangeArrowheads="1"/>
          </p:cNvSpPr>
          <p:nvPr/>
        </p:nvSpPr>
        <p:spPr bwMode="auto">
          <a:xfrm>
            <a:off x="8328025" y="4966500"/>
            <a:ext cx="1830388"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dirty="0"/>
              <a:t>图</a:t>
            </a:r>
            <a:r>
              <a:rPr lang="en-US" altLang="zh-CN" sz="2000" dirty="0"/>
              <a:t>2-</a:t>
            </a:r>
            <a:r>
              <a:rPr lang="zh-CN" altLang="en-US" sz="2000" dirty="0"/>
              <a:t>4旋转变换</a:t>
            </a:r>
            <a:r>
              <a:rPr lang="zh-CN" altLang="en-US" dirty="0"/>
              <a:t> </a:t>
            </a:r>
          </a:p>
        </p:txBody>
      </p:sp>
      <p:sp>
        <p:nvSpPr>
          <p:cNvPr id="8213" name="Rectangle 30">
            <a:extLst>
              <a:ext uri="{FF2B5EF4-FFF2-40B4-BE49-F238E27FC236}">
                <a16:creationId xmlns:a16="http://schemas.microsoft.com/office/drawing/2014/main" id="{74E24C34-E0A8-C5B4-A463-E072F068741D}"/>
              </a:ext>
            </a:extLst>
          </p:cNvPr>
          <p:cNvSpPr>
            <a:spLocks noChangeArrowheads="1"/>
          </p:cNvSpPr>
          <p:nvPr/>
        </p:nvSpPr>
        <p:spPr bwMode="auto">
          <a:xfrm>
            <a:off x="1307710" y="6033418"/>
            <a:ext cx="7366000" cy="70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上式即为我们要求的旋转变换关系，该变换是通过两个坐标系之间的旋转变换实现的。 </a:t>
            </a:r>
          </a:p>
        </p:txBody>
      </p:sp>
      <p:sp>
        <p:nvSpPr>
          <p:cNvPr id="3" name="矩形 2">
            <a:extLst>
              <a:ext uri="{FF2B5EF4-FFF2-40B4-BE49-F238E27FC236}">
                <a16:creationId xmlns:a16="http://schemas.microsoft.com/office/drawing/2014/main" id="{B519F0A8-3893-FC30-ECE7-596D68656711}"/>
              </a:ext>
            </a:extLst>
          </p:cNvPr>
          <p:cNvSpPr/>
          <p:nvPr/>
        </p:nvSpPr>
        <p:spPr>
          <a:xfrm>
            <a:off x="966342" y="442686"/>
            <a:ext cx="3363421"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3.3.2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坐标系关系描述</a:t>
            </a:r>
          </a:p>
        </p:txBody>
      </p:sp>
      <p:sp>
        <p:nvSpPr>
          <p:cNvPr id="4" name="矩形 3">
            <a:extLst>
              <a:ext uri="{FF2B5EF4-FFF2-40B4-BE49-F238E27FC236}">
                <a16:creationId xmlns:a16="http://schemas.microsoft.com/office/drawing/2014/main" id="{A82D3175-E063-E7D8-4C51-0A078A41B67F}"/>
              </a:ext>
            </a:extLst>
          </p:cNvPr>
          <p:cNvSpPr/>
          <p:nvPr/>
        </p:nvSpPr>
        <p:spPr>
          <a:xfrm>
            <a:off x="966342" y="996015"/>
            <a:ext cx="3432350"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．共原点</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但方向不一致</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8204"/>
                                        </p:tgtEl>
                                        <p:attrNameLst>
                                          <p:attrName>style.visibility</p:attrName>
                                        </p:attrNameLst>
                                      </p:cBhvr>
                                      <p:to>
                                        <p:strVal val="visible"/>
                                      </p:to>
                                    </p:set>
                                    <p:animEffect transition="in" filter="wipe(down)">
                                      <p:cBhvr>
                                        <p:cTn id="7" dur="500"/>
                                        <p:tgtEl>
                                          <p:spTgt spid="820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212"/>
                                        </p:tgtEl>
                                        <p:attrNameLst>
                                          <p:attrName>style.visibility</p:attrName>
                                        </p:attrNameLst>
                                      </p:cBhvr>
                                      <p:to>
                                        <p:strVal val="visible"/>
                                      </p:to>
                                    </p:set>
                                    <p:animEffect transition="in" filter="wipe(down)">
                                      <p:cBhvr>
                                        <p:cTn id="10" dur="500"/>
                                        <p:tgtEl>
                                          <p:spTgt spid="82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8205"/>
                                        </p:tgtEl>
                                        <p:attrNameLst>
                                          <p:attrName>style.visibility</p:attrName>
                                        </p:attrNameLst>
                                      </p:cBhvr>
                                      <p:to>
                                        <p:strVal val="visible"/>
                                      </p:to>
                                    </p:set>
                                    <p:animEffect transition="in" filter="wipe(down)">
                                      <p:cBhvr>
                                        <p:cTn id="15" dur="500"/>
                                        <p:tgtEl>
                                          <p:spTgt spid="820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194"/>
                                        </p:tgtEl>
                                        <p:attrNameLst>
                                          <p:attrName>style.visibility</p:attrName>
                                        </p:attrNameLst>
                                      </p:cBhvr>
                                      <p:to>
                                        <p:strVal val="visible"/>
                                      </p:to>
                                    </p:set>
                                    <p:animEffect transition="in" filter="wipe(down)">
                                      <p:cBhvr>
                                        <p:cTn id="18" dur="500"/>
                                        <p:tgtEl>
                                          <p:spTgt spid="819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8207"/>
                                        </p:tgtEl>
                                        <p:attrNameLst>
                                          <p:attrName>style.visibility</p:attrName>
                                        </p:attrNameLst>
                                      </p:cBhvr>
                                      <p:to>
                                        <p:strVal val="visible"/>
                                      </p:to>
                                    </p:set>
                                    <p:animEffect transition="in" filter="wipe(down)">
                                      <p:cBhvr>
                                        <p:cTn id="23" dur="500"/>
                                        <p:tgtEl>
                                          <p:spTgt spid="820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8209"/>
                                        </p:tgtEl>
                                        <p:attrNameLst>
                                          <p:attrName>style.visibility</p:attrName>
                                        </p:attrNameLst>
                                      </p:cBhvr>
                                      <p:to>
                                        <p:strVal val="visible"/>
                                      </p:to>
                                    </p:set>
                                    <p:animEffect transition="in" filter="wipe(down)">
                                      <p:cBhvr>
                                        <p:cTn id="28" dur="500"/>
                                        <p:tgtEl>
                                          <p:spTgt spid="820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8210"/>
                                        </p:tgtEl>
                                        <p:attrNameLst>
                                          <p:attrName>style.visibility</p:attrName>
                                        </p:attrNameLst>
                                      </p:cBhvr>
                                      <p:to>
                                        <p:strVal val="visible"/>
                                      </p:to>
                                    </p:set>
                                    <p:animEffect transition="in" filter="wipe(down)">
                                      <p:cBhvr>
                                        <p:cTn id="33" dur="500"/>
                                        <p:tgtEl>
                                          <p:spTgt spid="82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213"/>
                                        </p:tgtEl>
                                        <p:attrNameLst>
                                          <p:attrName>style.visibility</p:attrName>
                                        </p:attrNameLst>
                                      </p:cBhvr>
                                      <p:to>
                                        <p:strVal val="visible"/>
                                      </p:to>
                                    </p:set>
                                    <p:animEffect transition="in" filter="wipe(down)">
                                      <p:cBhvr>
                                        <p:cTn id="38" dur="500"/>
                                        <p:tgtEl>
                                          <p:spTgt spid="8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utoUpdateAnimBg="0"/>
      <p:bldP spid="8209" grpId="0" autoUpdateAnimBg="0"/>
      <p:bldP spid="8212" grpId="0" autoUpdateAnimBg="0"/>
      <p:bldP spid="8213"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966342" y="442686"/>
            <a:ext cx="3363421"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3.3.2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坐标系关系描述</a:t>
            </a:r>
          </a:p>
        </p:txBody>
      </p:sp>
      <p:graphicFrame>
        <p:nvGraphicFramePr>
          <p:cNvPr id="4" name="对象 3"/>
          <p:cNvGraphicFramePr>
            <a:graphicFrameLocks noChangeAspect="1"/>
          </p:cNvGraphicFramePr>
          <p:nvPr/>
        </p:nvGraphicFramePr>
        <p:xfrm>
          <a:off x="479425" y="1509713"/>
          <a:ext cx="16952913" cy="3003550"/>
        </p:xfrm>
        <a:graphic>
          <a:graphicData uri="http://schemas.openxmlformats.org/presentationml/2006/ole">
            <mc:AlternateContent xmlns:mc="http://schemas.openxmlformats.org/markup-compatibility/2006">
              <mc:Choice xmlns:v="urn:schemas-microsoft-com:vml" Requires="v">
                <p:oleObj spid="_x0000_s25608" name="启用了宏的模板" r:id="rId4" imgW="8310245" imgH="1480820" progId="Word.DocumentMacroEnabled.12">
                  <p:embed/>
                </p:oleObj>
              </mc:Choice>
              <mc:Fallback>
                <p:oleObj name="启用了宏的模板" r:id="rId4" imgW="8310245" imgH="1480820" progId="Word.DocumentMacroEnabled.12">
                  <p:embed/>
                  <p:pic>
                    <p:nvPicPr>
                      <p:cNvPr id="0" name="图片 26652"/>
                      <p:cNvPicPr/>
                      <p:nvPr/>
                    </p:nvPicPr>
                    <p:blipFill>
                      <a:blip r:embed="rId5"/>
                      <a:stretch>
                        <a:fillRect/>
                      </a:stretch>
                    </p:blipFill>
                    <p:spPr>
                      <a:xfrm>
                        <a:off x="479425" y="1509713"/>
                        <a:ext cx="16952913" cy="3003550"/>
                      </a:xfrm>
                      <a:prstGeom prst="rect">
                        <a:avLst/>
                      </a:prstGeom>
                    </p:spPr>
                  </p:pic>
                </p:oleObj>
              </mc:Fallback>
            </mc:AlternateContent>
          </a:graphicData>
        </a:graphic>
      </p:graphicFrame>
      <p:grpSp>
        <p:nvGrpSpPr>
          <p:cNvPr id="5" name="组合 4"/>
          <p:cNvGrpSpPr/>
          <p:nvPr/>
        </p:nvGrpSpPr>
        <p:grpSpPr>
          <a:xfrm>
            <a:off x="7801883" y="2582860"/>
            <a:ext cx="3402692" cy="4238628"/>
            <a:chOff x="7801883" y="2582860"/>
            <a:chExt cx="3402692" cy="4238628"/>
          </a:xfrm>
        </p:grpSpPr>
        <p:pic>
          <p:nvPicPr>
            <p:cNvPr id="26626" name="Picture 2" descr="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1883" y="2582860"/>
              <a:ext cx="3128650" cy="34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对象 12"/>
            <p:cNvGraphicFramePr>
              <a:graphicFrameLocks noChangeAspect="1"/>
            </p:cNvGraphicFramePr>
            <p:nvPr/>
          </p:nvGraphicFramePr>
          <p:xfrm>
            <a:off x="8026400" y="6169025"/>
            <a:ext cx="3178175" cy="652463"/>
          </p:xfrm>
          <a:graphic>
            <a:graphicData uri="http://schemas.openxmlformats.org/presentationml/2006/ole">
              <mc:AlternateContent xmlns:mc="http://schemas.openxmlformats.org/markup-compatibility/2006">
                <mc:Choice xmlns:v="urn:schemas-microsoft-com:vml" Requires="v">
                  <p:oleObj spid="_x0000_s25609" name="启用了宏的模板" r:id="rId7" imgW="1686560" imgH="352425" progId="Word.DocumentMacroEnabled.12">
                    <p:embed/>
                  </p:oleObj>
                </mc:Choice>
                <mc:Fallback>
                  <p:oleObj name="启用了宏的模板" r:id="rId7" imgW="1686560" imgH="352425" progId="Word.DocumentMacroEnabled.12">
                    <p:embed/>
                    <p:pic>
                      <p:nvPicPr>
                        <p:cNvPr id="0" name="图片 26653"/>
                        <p:cNvPicPr/>
                        <p:nvPr/>
                      </p:nvPicPr>
                      <p:blipFill>
                        <a:blip r:embed="rId8"/>
                        <a:stretch>
                          <a:fillRect/>
                        </a:stretch>
                      </p:blipFill>
                      <p:spPr>
                        <a:xfrm>
                          <a:off x="8026400" y="6169025"/>
                          <a:ext cx="3178175" cy="652463"/>
                        </a:xfrm>
                        <a:prstGeom prst="rect">
                          <a:avLst/>
                        </a:prstGeom>
                      </p:spPr>
                    </p:pic>
                  </p:oleObj>
                </mc:Fallback>
              </mc:AlternateContent>
            </a:graphicData>
          </a:graphic>
        </p:graphicFrame>
      </p:grpSp>
      <p:graphicFrame>
        <p:nvGraphicFramePr>
          <p:cNvPr id="14" name="对象 13"/>
          <p:cNvGraphicFramePr>
            <a:graphicFrameLocks noChangeAspect="1"/>
          </p:cNvGraphicFramePr>
          <p:nvPr/>
        </p:nvGraphicFramePr>
        <p:xfrm>
          <a:off x="966342" y="4613996"/>
          <a:ext cx="16545605" cy="1772743"/>
        </p:xfrm>
        <a:graphic>
          <a:graphicData uri="http://schemas.openxmlformats.org/presentationml/2006/ole">
            <mc:AlternateContent xmlns:mc="http://schemas.openxmlformats.org/markup-compatibility/2006">
              <mc:Choice xmlns:v="urn:schemas-microsoft-com:vml" Requires="v">
                <p:oleObj spid="_x0000_s25610" name="启用了宏的模板" r:id="rId9" imgW="8267700" imgH="894715" progId="Word.DocumentMacroEnabled.12">
                  <p:embed/>
                </p:oleObj>
              </mc:Choice>
              <mc:Fallback>
                <p:oleObj name="启用了宏的模板" r:id="rId9" imgW="8267700" imgH="894715" progId="Word.DocumentMacroEnabled.12">
                  <p:embed/>
                  <p:pic>
                    <p:nvPicPr>
                      <p:cNvPr id="0" name="图片 26654"/>
                      <p:cNvPicPr/>
                      <p:nvPr/>
                    </p:nvPicPr>
                    <p:blipFill>
                      <a:blip r:embed="rId10"/>
                      <a:stretch>
                        <a:fillRect/>
                      </a:stretch>
                    </p:blipFill>
                    <p:spPr>
                      <a:xfrm>
                        <a:off x="966342" y="4613996"/>
                        <a:ext cx="16545605" cy="1772743"/>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AB0F2599-E780-E945-A13A-C94BEA8B31BE}"/>
              </a:ext>
            </a:extLst>
          </p:cNvPr>
          <p:cNvSpPr/>
          <p:nvPr/>
        </p:nvSpPr>
        <p:spPr>
          <a:xfrm>
            <a:off x="966342" y="996015"/>
            <a:ext cx="3432350"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．共原点</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但方向不一致</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3878340" y="1118632"/>
            <a:ext cx="3876382" cy="566309"/>
          </a:xfrm>
          <a:prstGeom prst="rect">
            <a:avLst/>
          </a:prstGeom>
        </p:spPr>
        <p:txBody>
          <a:bodyPr wrap="square">
            <a:spAutoFit/>
          </a:bodyPr>
          <a:lstStyle/>
          <a:p>
            <a:pPr>
              <a:lnSpc>
                <a:spcPct val="140000"/>
              </a:lnSpc>
            </a:pP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表</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2-1   </a:t>
            </a: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方向余弦阵元素排列表</a:t>
            </a:r>
          </a:p>
        </p:txBody>
      </p:sp>
      <p:graphicFrame>
        <p:nvGraphicFramePr>
          <p:cNvPr id="3" name="对象 2"/>
          <p:cNvGraphicFramePr>
            <a:graphicFrameLocks noChangeAspect="1"/>
          </p:cNvGraphicFramePr>
          <p:nvPr/>
        </p:nvGraphicFramePr>
        <p:xfrm>
          <a:off x="232229" y="1818704"/>
          <a:ext cx="11553144" cy="3210493"/>
        </p:xfrm>
        <a:graphic>
          <a:graphicData uri="http://schemas.openxmlformats.org/presentationml/2006/ole">
            <mc:AlternateContent xmlns:mc="http://schemas.openxmlformats.org/markup-compatibility/2006">
              <mc:Choice xmlns:v="urn:schemas-microsoft-com:vml" Requires="v">
                <p:oleObj spid="_x0000_s26628" name="启用了宏的模板" r:id="rId5" imgW="5550535" imgH="1549400" progId="Word.DocumentMacroEnabled.12">
                  <p:embed/>
                </p:oleObj>
              </mc:Choice>
              <mc:Fallback>
                <p:oleObj name="启用了宏的模板" r:id="rId5" imgW="5550535" imgH="1549400" progId="Word.DocumentMacroEnabled.12">
                  <p:embed/>
                  <p:pic>
                    <p:nvPicPr>
                      <p:cNvPr id="0" name="图片 27656"/>
                      <p:cNvPicPr/>
                      <p:nvPr/>
                    </p:nvPicPr>
                    <p:blipFill>
                      <a:blip r:embed="rId6"/>
                      <a:stretch>
                        <a:fillRect/>
                      </a:stretch>
                    </p:blipFill>
                    <p:spPr>
                      <a:xfrm>
                        <a:off x="232229" y="1818704"/>
                        <a:ext cx="11553144" cy="3210493"/>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组合 10"/>
          <p:cNvGrpSpPr/>
          <p:nvPr/>
        </p:nvGrpSpPr>
        <p:grpSpPr>
          <a:xfrm>
            <a:off x="2776312" y="516364"/>
            <a:ext cx="6554089" cy="648000"/>
            <a:chOff x="2776310" y="516364"/>
            <a:chExt cx="6554089" cy="648000"/>
          </a:xfrm>
        </p:grpSpPr>
        <p:grpSp>
          <p:nvGrpSpPr>
            <p:cNvPr id="2" name="Group 2"/>
            <p:cNvGrpSpPr>
              <a:grpSpLocks noChangeAspect="1"/>
            </p:cNvGrpSpPr>
            <p:nvPr/>
          </p:nvGrpSpPr>
          <p:grpSpPr bwMode="auto">
            <a:xfrm>
              <a:off x="2776310" y="546621"/>
              <a:ext cx="1491751" cy="612000"/>
              <a:chOff x="2379" y="2486"/>
              <a:chExt cx="1267" cy="520"/>
            </a:xfrm>
          </p:grpSpPr>
          <p:sp>
            <p:nvSpPr>
              <p:cNvPr id="3" name="AutoShape 3"/>
              <p:cNvSpPr>
                <a:spLocks noChangeArrowheads="1"/>
              </p:cNvSpPr>
              <p:nvPr/>
            </p:nvSpPr>
            <p:spPr bwMode="auto">
              <a:xfrm>
                <a:off x="2379" y="2486"/>
                <a:ext cx="1267" cy="520"/>
              </a:xfrm>
              <a:prstGeom prst="roundRect">
                <a:avLst>
                  <a:gd name="adj" fmla="val 48653"/>
                </a:avLst>
              </a:prstGeom>
              <a:solidFill>
                <a:srgbClr val="00A0E9"/>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endParaRPr lang="zh-CN" altLang="en-US"/>
              </a:p>
            </p:txBody>
          </p:sp>
          <p:sp>
            <p:nvSpPr>
              <p:cNvPr id="4" name="Oval 4"/>
              <p:cNvSpPr>
                <a:spLocks noChangeArrowheads="1"/>
              </p:cNvSpPr>
              <p:nvPr/>
            </p:nvSpPr>
            <p:spPr bwMode="auto">
              <a:xfrm>
                <a:off x="2491" y="2526"/>
                <a:ext cx="1044" cy="440"/>
              </a:xfrm>
              <a:prstGeom prst="ellipse">
                <a:avLst/>
              </a:prstGeom>
              <a:solidFill>
                <a:srgbClr val="FFFFFF"/>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endParaRPr lang="zh-CN" altLang="en-US"/>
              </a:p>
            </p:txBody>
          </p:sp>
        </p:grpSp>
        <p:grpSp>
          <p:nvGrpSpPr>
            <p:cNvPr id="5" name="Group 5"/>
            <p:cNvGrpSpPr>
              <a:grpSpLocks noChangeAspect="1"/>
            </p:cNvGrpSpPr>
            <p:nvPr/>
          </p:nvGrpSpPr>
          <p:grpSpPr bwMode="auto">
            <a:xfrm>
              <a:off x="4470399" y="516364"/>
              <a:ext cx="4860000" cy="648000"/>
              <a:chOff x="3023" y="2453"/>
              <a:chExt cx="5782" cy="520"/>
            </a:xfrm>
          </p:grpSpPr>
          <p:cxnSp>
            <p:nvCxnSpPr>
              <p:cNvPr id="3078" name="AutoShape 6"/>
              <p:cNvCxnSpPr>
                <a:cxnSpLocks noChangeShapeType="1"/>
              </p:cNvCxnSpPr>
              <p:nvPr/>
            </p:nvCxnSpPr>
            <p:spPr bwMode="auto">
              <a:xfrm>
                <a:off x="3030" y="2453"/>
                <a:ext cx="5775" cy="0"/>
              </a:xfrm>
              <a:prstGeom prst="straightConnector1">
                <a:avLst/>
              </a:prstGeom>
              <a:noFill/>
              <a:ln w="12700">
                <a:solidFill>
                  <a:srgbClr val="00A0E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9" name="AutoShape 7"/>
              <p:cNvCxnSpPr>
                <a:cxnSpLocks noChangeShapeType="1"/>
              </p:cNvCxnSpPr>
              <p:nvPr/>
            </p:nvCxnSpPr>
            <p:spPr bwMode="auto">
              <a:xfrm>
                <a:off x="3023" y="2973"/>
                <a:ext cx="5775" cy="0"/>
              </a:xfrm>
              <a:prstGeom prst="straightConnector1">
                <a:avLst/>
              </a:prstGeom>
              <a:noFill/>
              <a:ln w="19050">
                <a:solidFill>
                  <a:srgbClr val="00A0E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6" name="矩形 5"/>
            <p:cNvSpPr/>
            <p:nvPr/>
          </p:nvSpPr>
          <p:spPr>
            <a:xfrm>
              <a:off x="3178461" y="595385"/>
              <a:ext cx="641522" cy="523220"/>
            </a:xfrm>
            <a:prstGeom prst="rect">
              <a:avLst/>
            </a:prstGeom>
          </p:spPr>
          <p:txBody>
            <a:bodyPr wrap="none">
              <a:spAutoFit/>
            </a:bodyPr>
            <a:lstStyle/>
            <a:p>
              <a:r>
                <a:rPr lang="en-US" altLang="zh-CN" sz="2800" dirty="0"/>
                <a:t>3.1</a:t>
              </a:r>
              <a:endParaRPr lang="zh-CN" altLang="en-US" sz="2800" dirty="0"/>
            </a:p>
          </p:txBody>
        </p:sp>
        <p:sp>
          <p:nvSpPr>
            <p:cNvPr id="10" name="矩形 9"/>
            <p:cNvSpPr/>
            <p:nvPr/>
          </p:nvSpPr>
          <p:spPr>
            <a:xfrm>
              <a:off x="4797954" y="541703"/>
              <a:ext cx="4288353" cy="584775"/>
            </a:xfrm>
            <a:prstGeom prst="rect">
              <a:avLst/>
            </a:prstGeom>
          </p:spPr>
          <p:txBody>
            <a:bodyPr wrap="none">
              <a:spAutoFit/>
            </a:bodyPr>
            <a:lstStyle/>
            <a:p>
              <a:r>
                <a:rPr lang="x-none" altLang="zh-CN" sz="3200" dirty="0">
                  <a:latin typeface="宋体" panose="02010600030101010101" pitchFamily="2" charset="-122"/>
                  <a:ea typeface="宋体" panose="02010600030101010101" pitchFamily="2" charset="-122"/>
                </a:rPr>
                <a:t>工业机器人的</a:t>
              </a:r>
              <a:r>
                <a:rPr lang="zh-CN" altLang="en-US" sz="3200" dirty="0">
                  <a:latin typeface="宋体" panose="02010600030101010101" pitchFamily="2" charset="-122"/>
                  <a:ea typeface="宋体" panose="02010600030101010101" pitchFamily="2" charset="-122"/>
                </a:rPr>
                <a:t>数学基础</a:t>
              </a:r>
              <a:endParaRPr lang="zh-CN" altLang="zh-CN" sz="3200" dirty="0">
                <a:latin typeface="宋体" panose="02010600030101010101" pitchFamily="2" charset="-122"/>
                <a:ea typeface="宋体" panose="02010600030101010101" pitchFamily="2" charset="-122"/>
              </a:endParaRPr>
            </a:p>
          </p:txBody>
        </p:sp>
      </p:grpSp>
      <p:sp>
        <p:nvSpPr>
          <p:cNvPr id="13" name="矩形 12"/>
          <p:cNvSpPr/>
          <p:nvPr/>
        </p:nvSpPr>
        <p:spPr>
          <a:xfrm>
            <a:off x="684188" y="1445366"/>
            <a:ext cx="235833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3.1.1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矩阵概述</a:t>
            </a:r>
          </a:p>
        </p:txBody>
      </p:sp>
      <p:sp>
        <p:nvSpPr>
          <p:cNvPr id="17" name="矩形 16"/>
          <p:cNvSpPr/>
          <p:nvPr/>
        </p:nvSpPr>
        <p:spPr>
          <a:xfrm>
            <a:off x="698702" y="2015480"/>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1．矩阵的定义</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8" name="对象 27"/>
          <p:cNvGraphicFramePr>
            <a:graphicFrameLocks noChangeAspect="1"/>
          </p:cNvGraphicFramePr>
          <p:nvPr/>
        </p:nvGraphicFramePr>
        <p:xfrm>
          <a:off x="391886" y="2432001"/>
          <a:ext cx="17807206" cy="4400348"/>
        </p:xfrm>
        <a:graphic>
          <a:graphicData uri="http://schemas.openxmlformats.org/presentationml/2006/ole">
            <mc:AlternateContent xmlns:mc="http://schemas.openxmlformats.org/markup-compatibility/2006">
              <mc:Choice xmlns:v="urn:schemas-microsoft-com:vml" Requires="v">
                <p:oleObj spid="_x0000_s1028" name="启用了宏的模板" r:id="rId5" imgW="8267700" imgH="2051685" progId="Word.DocumentMacroEnabled.12">
                  <p:embed/>
                </p:oleObj>
              </mc:Choice>
              <mc:Fallback>
                <p:oleObj name="启用了宏的模板" r:id="rId5" imgW="8267700" imgH="2051685" progId="Word.DocumentMacroEnabled.12">
                  <p:embed/>
                  <p:pic>
                    <p:nvPicPr>
                      <p:cNvPr id="0" name="图片 5137"/>
                      <p:cNvPicPr/>
                      <p:nvPr/>
                    </p:nvPicPr>
                    <p:blipFill>
                      <a:blip r:embed="rId6"/>
                      <a:stretch>
                        <a:fillRect/>
                      </a:stretch>
                    </p:blipFill>
                    <p:spPr>
                      <a:xfrm>
                        <a:off x="391886" y="2432001"/>
                        <a:ext cx="17807206" cy="440034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0673E-06BB-AEDE-7980-2DEAE14AF1A9}"/>
              </a:ext>
            </a:extLst>
          </p:cNvPr>
          <p:cNvGrpSpPr/>
          <p:nvPr/>
        </p:nvGrpSpPr>
        <p:grpSpPr>
          <a:xfrm>
            <a:off x="3" y="0"/>
            <a:ext cx="12191999" cy="6858000"/>
            <a:chOff x="3" y="0"/>
            <a:chExt cx="12191999" cy="6858000"/>
          </a:xfrm>
        </p:grpSpPr>
        <p:pic>
          <p:nvPicPr>
            <p:cNvPr id="7" name="Picture 2">
              <a:extLst>
                <a:ext uri="{FF2B5EF4-FFF2-40B4-BE49-F238E27FC236}">
                  <a16:creationId xmlns:a16="http://schemas.microsoft.com/office/drawing/2014/main" id="{BD19BAF4-12F0-96D3-3F43-BEF8D7FEB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66E82856-C335-A163-EB07-0386A7A6D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219" name="Rectangle 5">
            <a:extLst>
              <a:ext uri="{FF2B5EF4-FFF2-40B4-BE49-F238E27FC236}">
                <a16:creationId xmlns:a16="http://schemas.microsoft.com/office/drawing/2014/main" id="{28030577-5E47-962A-8808-F61003AD70DF}"/>
              </a:ext>
            </a:extLst>
          </p:cNvPr>
          <p:cNvSpPr>
            <a:spLocks noChangeArrowheads="1"/>
          </p:cNvSpPr>
          <p:nvPr/>
        </p:nvSpPr>
        <p:spPr bwMode="auto">
          <a:xfrm>
            <a:off x="5753100"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20" name="Rectangle 6">
            <a:extLst>
              <a:ext uri="{FF2B5EF4-FFF2-40B4-BE49-F238E27FC236}">
                <a16:creationId xmlns:a16="http://schemas.microsoft.com/office/drawing/2014/main" id="{8C72D136-F376-8C66-9BA5-506702282A7C}"/>
              </a:ext>
            </a:extLst>
          </p:cNvPr>
          <p:cNvSpPr>
            <a:spLocks noChangeArrowheads="1"/>
          </p:cNvSpPr>
          <p:nvPr/>
        </p:nvSpPr>
        <p:spPr bwMode="auto">
          <a:xfrm>
            <a:off x="4862513"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21" name="Rectangle 7">
            <a:extLst>
              <a:ext uri="{FF2B5EF4-FFF2-40B4-BE49-F238E27FC236}">
                <a16:creationId xmlns:a16="http://schemas.microsoft.com/office/drawing/2014/main" id="{7CC68714-52FF-EB38-341E-4625D4CE3953}"/>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22" name="Rectangle 8">
            <a:extLst>
              <a:ext uri="{FF2B5EF4-FFF2-40B4-BE49-F238E27FC236}">
                <a16:creationId xmlns:a16="http://schemas.microsoft.com/office/drawing/2014/main" id="{29BA61DF-3A43-2567-09AE-BB5767631D11}"/>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23" name="Rectangle 9">
            <a:extLst>
              <a:ext uri="{FF2B5EF4-FFF2-40B4-BE49-F238E27FC236}">
                <a16:creationId xmlns:a16="http://schemas.microsoft.com/office/drawing/2014/main" id="{12F9C49F-41FA-28A2-62E0-6B6085CAD559}"/>
              </a:ext>
            </a:extLst>
          </p:cNvPr>
          <p:cNvSpPr>
            <a:spLocks noChangeArrowheads="1"/>
          </p:cNvSpPr>
          <p:nvPr/>
        </p:nvSpPr>
        <p:spPr bwMode="auto">
          <a:xfrm>
            <a:off x="5334000"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25" name="Rectangle 22">
            <a:extLst>
              <a:ext uri="{FF2B5EF4-FFF2-40B4-BE49-F238E27FC236}">
                <a16:creationId xmlns:a16="http://schemas.microsoft.com/office/drawing/2014/main" id="{8489DBBC-8C91-4F6D-E382-3975FD6B9765}"/>
              </a:ext>
            </a:extLst>
          </p:cNvPr>
          <p:cNvSpPr>
            <a:spLocks noChangeArrowheads="1"/>
          </p:cNvSpPr>
          <p:nvPr/>
        </p:nvSpPr>
        <p:spPr bwMode="auto">
          <a:xfrm>
            <a:off x="1524001" y="237137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226" name="Object 21">
            <a:extLst>
              <a:ext uri="{FF2B5EF4-FFF2-40B4-BE49-F238E27FC236}">
                <a16:creationId xmlns:a16="http://schemas.microsoft.com/office/drawing/2014/main" id="{39FC67B7-B208-9548-4688-F7AD39480D63}"/>
              </a:ext>
            </a:extLst>
          </p:cNvPr>
          <p:cNvGraphicFramePr>
            <a:graphicFrameLocks noChangeAspect="1"/>
          </p:cNvGraphicFramePr>
          <p:nvPr>
            <p:extLst>
              <p:ext uri="{D42A27DB-BD31-4B8C-83A1-F6EECF244321}">
                <p14:modId xmlns:p14="http://schemas.microsoft.com/office/powerpoint/2010/main" val="3719487695"/>
              </p:ext>
            </p:extLst>
          </p:nvPr>
        </p:nvGraphicFramePr>
        <p:xfrm>
          <a:off x="6826251" y="1000920"/>
          <a:ext cx="4487863" cy="2935288"/>
        </p:xfrm>
        <a:graphic>
          <a:graphicData uri="http://schemas.openxmlformats.org/presentationml/2006/ole">
            <mc:AlternateContent xmlns:mc="http://schemas.openxmlformats.org/markup-compatibility/2006">
              <mc:Choice xmlns:v="urn:schemas-microsoft-com:vml" Requires="v">
                <p:oleObj spid="_x0000_s27656" r:id="rId5" imgW="5609880" imgH="3654720" progId="Visio.Drawing.11">
                  <p:embed/>
                </p:oleObj>
              </mc:Choice>
              <mc:Fallback>
                <p:oleObj r:id="rId5" imgW="5609880" imgH="3654720" progId="Visio.Drawing.11">
                  <p:embed/>
                  <p:pic>
                    <p:nvPicPr>
                      <p:cNvPr id="9226" name="Object 21">
                        <a:extLst>
                          <a:ext uri="{FF2B5EF4-FFF2-40B4-BE49-F238E27FC236}">
                            <a16:creationId xmlns:a16="http://schemas.microsoft.com/office/drawing/2014/main" id="{39FC67B7-B208-9548-4688-F7AD39480D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6251" y="1000920"/>
                        <a:ext cx="4487863"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7" name="Rectangle 23">
            <a:extLst>
              <a:ext uri="{FF2B5EF4-FFF2-40B4-BE49-F238E27FC236}">
                <a16:creationId xmlns:a16="http://schemas.microsoft.com/office/drawing/2014/main" id="{AEF6D739-D817-E946-DD92-83BA2711260C}"/>
              </a:ext>
            </a:extLst>
          </p:cNvPr>
          <p:cNvSpPr>
            <a:spLocks noChangeArrowheads="1"/>
          </p:cNvSpPr>
          <p:nvPr/>
        </p:nvSpPr>
        <p:spPr bwMode="auto">
          <a:xfrm>
            <a:off x="8335963" y="3889313"/>
            <a:ext cx="1863725"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ctr"/>
            <a:r>
              <a:rPr lang="zh-CN" altLang="en-US" sz="2000" b="1" dirty="0"/>
              <a:t>图</a:t>
            </a:r>
            <a:r>
              <a:rPr lang="en-US" altLang="zh-CN" sz="2000" b="1" dirty="0"/>
              <a:t>2-</a:t>
            </a:r>
            <a:r>
              <a:rPr lang="zh-CN" altLang="en-US" sz="2000" b="1" dirty="0"/>
              <a:t>5复合变换 </a:t>
            </a:r>
          </a:p>
        </p:txBody>
      </p:sp>
      <p:sp>
        <p:nvSpPr>
          <p:cNvPr id="9228" name="Rectangle 24">
            <a:extLst>
              <a:ext uri="{FF2B5EF4-FFF2-40B4-BE49-F238E27FC236}">
                <a16:creationId xmlns:a16="http://schemas.microsoft.com/office/drawing/2014/main" id="{4089A2F5-9DDB-A905-0089-CC0465DA96D3}"/>
              </a:ext>
            </a:extLst>
          </p:cNvPr>
          <p:cNvSpPr>
            <a:spLocks noChangeArrowheads="1"/>
          </p:cNvSpPr>
          <p:nvPr/>
        </p:nvSpPr>
        <p:spPr bwMode="auto">
          <a:xfrm>
            <a:off x="1399382" y="1462379"/>
            <a:ext cx="4308475" cy="14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dirty="0"/>
              <a:t>      如果两个坐标系之间即存在平移又存在旋转，如何计算同一个空间点在两个坐标系下描述的变换关系？ </a:t>
            </a:r>
          </a:p>
        </p:txBody>
      </p:sp>
      <p:sp>
        <p:nvSpPr>
          <p:cNvPr id="9229" name="Rectangle 25">
            <a:extLst>
              <a:ext uri="{FF2B5EF4-FFF2-40B4-BE49-F238E27FC236}">
                <a16:creationId xmlns:a16="http://schemas.microsoft.com/office/drawing/2014/main" id="{D45B1733-A0FA-2F22-B505-2396E8609BB4}"/>
              </a:ext>
            </a:extLst>
          </p:cNvPr>
          <p:cNvSpPr>
            <a:spLocks noChangeArrowheads="1"/>
          </p:cNvSpPr>
          <p:nvPr/>
        </p:nvSpPr>
        <p:spPr bwMode="auto">
          <a:xfrm>
            <a:off x="1595439" y="2857827"/>
            <a:ext cx="3790950" cy="14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dirty="0"/>
              <a:t>       为了得到位置矢量</a:t>
            </a:r>
            <a:r>
              <a:rPr lang="en-US" altLang="zh-CN" sz="2000" b="1" baseline="30000" dirty="0"/>
              <a:t>B</a:t>
            </a:r>
            <a:r>
              <a:rPr lang="en-US" altLang="zh-CN" sz="2000" b="1" i="1" dirty="0"/>
              <a:t>P</a:t>
            </a:r>
            <a:r>
              <a:rPr lang="zh-CN" altLang="en-US" sz="2000" b="1" dirty="0"/>
              <a:t>和</a:t>
            </a:r>
            <a:r>
              <a:rPr lang="en-US" altLang="zh-CN" sz="2000" b="1" baseline="30000" dirty="0"/>
              <a:t>A</a:t>
            </a:r>
            <a:r>
              <a:rPr lang="en-US" altLang="zh-CN" sz="2000" b="1" i="1" dirty="0"/>
              <a:t>P</a:t>
            </a:r>
            <a:r>
              <a:rPr lang="zh-CN" altLang="en-US" sz="2000" b="1" dirty="0"/>
              <a:t>之间的变换关系，我们建立一个中间坐标系</a:t>
            </a:r>
            <a:r>
              <a:rPr lang="en-US" altLang="zh-CN" sz="2000" b="1" dirty="0"/>
              <a:t>{C}</a:t>
            </a:r>
            <a:r>
              <a:rPr lang="zh-CN" altLang="en-US" sz="2000" b="1" dirty="0"/>
              <a:t>。 </a:t>
            </a:r>
          </a:p>
        </p:txBody>
      </p:sp>
      <p:graphicFrame>
        <p:nvGraphicFramePr>
          <p:cNvPr id="9230" name="Object 14">
            <a:extLst>
              <a:ext uri="{FF2B5EF4-FFF2-40B4-BE49-F238E27FC236}">
                <a16:creationId xmlns:a16="http://schemas.microsoft.com/office/drawing/2014/main" id="{64850729-2002-5724-939C-269FA80D92DB}"/>
              </a:ext>
            </a:extLst>
          </p:cNvPr>
          <p:cNvGraphicFramePr>
            <a:graphicFrameLocks noChangeAspect="1"/>
          </p:cNvGraphicFramePr>
          <p:nvPr>
            <p:extLst>
              <p:ext uri="{D42A27DB-BD31-4B8C-83A1-F6EECF244321}">
                <p14:modId xmlns:p14="http://schemas.microsoft.com/office/powerpoint/2010/main" val="71647384"/>
              </p:ext>
            </p:extLst>
          </p:nvPr>
        </p:nvGraphicFramePr>
        <p:xfrm>
          <a:off x="2689226" y="4576763"/>
          <a:ext cx="1935163" cy="438150"/>
        </p:xfrm>
        <a:graphic>
          <a:graphicData uri="http://schemas.openxmlformats.org/presentationml/2006/ole">
            <mc:AlternateContent xmlns:mc="http://schemas.openxmlformats.org/markup-compatibility/2006">
              <mc:Choice xmlns:v="urn:schemas-microsoft-com:vml" Requires="v">
                <p:oleObj spid="_x0000_s27657" r:id="rId7" imgW="1181930" imgH="229016" progId="Equation.DSMT4">
                  <p:embed/>
                </p:oleObj>
              </mc:Choice>
              <mc:Fallback>
                <p:oleObj r:id="rId7" imgW="1181930" imgH="229016" progId="Equation.DSMT4">
                  <p:embed/>
                  <p:pic>
                    <p:nvPicPr>
                      <p:cNvPr id="9230" name="Object 14">
                        <a:extLst>
                          <a:ext uri="{FF2B5EF4-FFF2-40B4-BE49-F238E27FC236}">
                            <a16:creationId xmlns:a16="http://schemas.microsoft.com/office/drawing/2014/main" id="{64850729-2002-5724-939C-269FA80D92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9226" y="4576763"/>
                        <a:ext cx="19351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31" name="Object 15">
            <a:extLst>
              <a:ext uri="{FF2B5EF4-FFF2-40B4-BE49-F238E27FC236}">
                <a16:creationId xmlns:a16="http://schemas.microsoft.com/office/drawing/2014/main" id="{A37B2C87-6FDA-2220-8FEE-69E0D6818CAB}"/>
              </a:ext>
            </a:extLst>
          </p:cNvPr>
          <p:cNvGraphicFramePr>
            <a:graphicFrameLocks noChangeAspect="1"/>
          </p:cNvGraphicFramePr>
          <p:nvPr>
            <p:extLst>
              <p:ext uri="{D42A27DB-BD31-4B8C-83A1-F6EECF244321}">
                <p14:modId xmlns:p14="http://schemas.microsoft.com/office/powerpoint/2010/main" val="324167289"/>
              </p:ext>
            </p:extLst>
          </p:nvPr>
        </p:nvGraphicFramePr>
        <p:xfrm>
          <a:off x="2689225" y="5130801"/>
          <a:ext cx="3416300" cy="487363"/>
        </p:xfrm>
        <a:graphic>
          <a:graphicData uri="http://schemas.openxmlformats.org/presentationml/2006/ole">
            <mc:AlternateContent xmlns:mc="http://schemas.openxmlformats.org/markup-compatibility/2006">
              <mc:Choice xmlns:v="urn:schemas-microsoft-com:vml" Requires="v">
                <p:oleObj spid="_x0000_s27658" r:id="rId9" imgW="1943417" imgH="241617" progId="Equation.DSMT4">
                  <p:embed/>
                </p:oleObj>
              </mc:Choice>
              <mc:Fallback>
                <p:oleObj r:id="rId9" imgW="1943417" imgH="241617" progId="Equation.DSMT4">
                  <p:embed/>
                  <p:pic>
                    <p:nvPicPr>
                      <p:cNvPr id="9231" name="Object 15">
                        <a:extLst>
                          <a:ext uri="{FF2B5EF4-FFF2-40B4-BE49-F238E27FC236}">
                            <a16:creationId xmlns:a16="http://schemas.microsoft.com/office/drawing/2014/main" id="{A37B2C87-6FDA-2220-8FEE-69E0D6818C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9225" y="5130801"/>
                        <a:ext cx="34163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32" name="Rectangle 28">
            <a:extLst>
              <a:ext uri="{FF2B5EF4-FFF2-40B4-BE49-F238E27FC236}">
                <a16:creationId xmlns:a16="http://schemas.microsoft.com/office/drawing/2014/main" id="{5BC7C4E7-3D8B-DC68-D1DB-60346BC74449}"/>
              </a:ext>
            </a:extLst>
          </p:cNvPr>
          <p:cNvSpPr>
            <a:spLocks noChangeArrowheads="1"/>
          </p:cNvSpPr>
          <p:nvPr/>
        </p:nvSpPr>
        <p:spPr bwMode="auto">
          <a:xfrm>
            <a:off x="1524001" y="2722210"/>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33" name="Rectangle 30">
            <a:extLst>
              <a:ext uri="{FF2B5EF4-FFF2-40B4-BE49-F238E27FC236}">
                <a16:creationId xmlns:a16="http://schemas.microsoft.com/office/drawing/2014/main" id="{15AB361E-0F4E-43EB-4C61-E73E7729F9C5}"/>
              </a:ext>
            </a:extLst>
          </p:cNvPr>
          <p:cNvSpPr>
            <a:spLocks noChangeArrowheads="1"/>
          </p:cNvSpPr>
          <p:nvPr/>
        </p:nvSpPr>
        <p:spPr bwMode="auto">
          <a:xfrm>
            <a:off x="6319839" y="5373689"/>
            <a:ext cx="1012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r"/>
            <a:r>
              <a:rPr lang="zh-CN" altLang="en-US" sz="1000">
                <a:latin typeface="Calibri" panose="020F0502020204030204" pitchFamily="34" charset="0"/>
                <a:cs typeface="Times New Roman" panose="02020603050405020304" pitchFamily="18" charset="0"/>
              </a:rPr>
              <a:t>                             </a:t>
            </a:r>
            <a:endParaRPr lang="zh-CN" altLang="en-US"/>
          </a:p>
        </p:txBody>
      </p:sp>
      <p:sp>
        <p:nvSpPr>
          <p:cNvPr id="9236" name="Rectangle 33">
            <a:extLst>
              <a:ext uri="{FF2B5EF4-FFF2-40B4-BE49-F238E27FC236}">
                <a16:creationId xmlns:a16="http://schemas.microsoft.com/office/drawing/2014/main" id="{337D7120-E618-F3E4-8C1C-23A0036D4A0F}"/>
              </a:ext>
            </a:extLst>
          </p:cNvPr>
          <p:cNvSpPr>
            <a:spLocks noChangeArrowheads="1"/>
          </p:cNvSpPr>
          <p:nvPr/>
        </p:nvSpPr>
        <p:spPr bwMode="auto">
          <a:xfrm>
            <a:off x="1524001" y="5589472"/>
            <a:ext cx="8039100" cy="9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dirty="0"/>
              <a:t>为了得到位置矢量</a:t>
            </a:r>
            <a:r>
              <a:rPr lang="en-US" altLang="zh-CN" sz="2000" b="1" baseline="30000" dirty="0"/>
              <a:t>B</a:t>
            </a:r>
            <a:r>
              <a:rPr lang="en-US" altLang="zh-CN" sz="2000" b="1" i="1" dirty="0"/>
              <a:t>P</a:t>
            </a:r>
            <a:r>
              <a:rPr lang="zh-CN" altLang="en-US" sz="2000" b="1" dirty="0"/>
              <a:t>和</a:t>
            </a:r>
            <a:r>
              <a:rPr lang="en-US" altLang="zh-CN" sz="2000" b="1" baseline="30000" dirty="0"/>
              <a:t>A</a:t>
            </a:r>
            <a:r>
              <a:rPr lang="en-US" altLang="zh-CN" sz="2000" b="1" i="1" dirty="0"/>
              <a:t>P</a:t>
            </a:r>
            <a:r>
              <a:rPr lang="zh-CN" altLang="en-US" sz="2000" b="1" dirty="0"/>
              <a:t>之间的变换关系，只需坐标系</a:t>
            </a:r>
            <a:r>
              <a:rPr lang="en-US" altLang="zh-CN" sz="2000" b="1" dirty="0"/>
              <a:t>{B}</a:t>
            </a:r>
            <a:r>
              <a:rPr lang="zh-CN" altLang="en-US" sz="2000" b="1" dirty="0"/>
              <a:t> 在坐标系下</a:t>
            </a:r>
            <a:r>
              <a:rPr lang="en-US" altLang="zh-CN" sz="2000" b="1" dirty="0"/>
              <a:t>{A}</a:t>
            </a:r>
            <a:r>
              <a:rPr lang="zh-CN" altLang="en-US" sz="2000" b="1" dirty="0"/>
              <a:t>的描述。 </a:t>
            </a:r>
          </a:p>
        </p:txBody>
      </p:sp>
      <p:sp>
        <p:nvSpPr>
          <p:cNvPr id="9" name="矩形 8">
            <a:extLst>
              <a:ext uri="{FF2B5EF4-FFF2-40B4-BE49-F238E27FC236}">
                <a16:creationId xmlns:a16="http://schemas.microsoft.com/office/drawing/2014/main" id="{083A2E66-BCF8-740D-BAF5-C5FB9DD35CE7}"/>
              </a:ext>
            </a:extLst>
          </p:cNvPr>
          <p:cNvSpPr/>
          <p:nvPr/>
        </p:nvSpPr>
        <p:spPr>
          <a:xfrm>
            <a:off x="966342" y="442686"/>
            <a:ext cx="3363421"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3.3.2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坐标系关系描述</a:t>
            </a:r>
          </a:p>
        </p:txBody>
      </p:sp>
      <p:sp>
        <p:nvSpPr>
          <p:cNvPr id="10" name="矩形 9">
            <a:extLst>
              <a:ext uri="{FF2B5EF4-FFF2-40B4-BE49-F238E27FC236}">
                <a16:creationId xmlns:a16="http://schemas.microsoft.com/office/drawing/2014/main" id="{0DD8F7C4-8624-8DF3-D305-1CBFFDB9F0DE}"/>
              </a:ext>
            </a:extLst>
          </p:cNvPr>
          <p:cNvSpPr/>
          <p:nvPr/>
        </p:nvSpPr>
        <p:spPr>
          <a:xfrm>
            <a:off x="966342" y="996015"/>
            <a:ext cx="3741730"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3</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不</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共原点</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且方向不一致</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27"/>
                                        </p:tgtEl>
                                        <p:attrNameLst>
                                          <p:attrName>style.visibility</p:attrName>
                                        </p:attrNameLst>
                                      </p:cBhvr>
                                      <p:to>
                                        <p:strVal val="visible"/>
                                      </p:to>
                                    </p:set>
                                    <p:animEffect transition="in" filter="wipe(down)">
                                      <p:cBhvr>
                                        <p:cTn id="7" dur="500"/>
                                        <p:tgtEl>
                                          <p:spTgt spid="9227"/>
                                        </p:tgtEl>
                                      </p:cBhvr>
                                    </p:animEffect>
                                  </p:childTnLst>
                                </p:cTn>
                              </p:par>
                              <p:par>
                                <p:cTn id="8" presetID="22" presetClass="entr" presetSubtype="4" fill="hold" nodeType="withEffect">
                                  <p:stCondLst>
                                    <p:cond delay="0"/>
                                  </p:stCondLst>
                                  <p:childTnLst>
                                    <p:set>
                                      <p:cBhvr>
                                        <p:cTn id="9" dur="1" fill="hold">
                                          <p:stCondLst>
                                            <p:cond delay="0"/>
                                          </p:stCondLst>
                                        </p:cTn>
                                        <p:tgtEl>
                                          <p:spTgt spid="9226"/>
                                        </p:tgtEl>
                                        <p:attrNameLst>
                                          <p:attrName>style.visibility</p:attrName>
                                        </p:attrNameLst>
                                      </p:cBhvr>
                                      <p:to>
                                        <p:strVal val="visible"/>
                                      </p:to>
                                    </p:set>
                                    <p:animEffect transition="in" filter="wipe(down)">
                                      <p:cBhvr>
                                        <p:cTn id="10" dur="500"/>
                                        <p:tgtEl>
                                          <p:spTgt spid="92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228"/>
                                        </p:tgtEl>
                                        <p:attrNameLst>
                                          <p:attrName>style.visibility</p:attrName>
                                        </p:attrNameLst>
                                      </p:cBhvr>
                                      <p:to>
                                        <p:strVal val="visible"/>
                                      </p:to>
                                    </p:set>
                                    <p:animEffect transition="in" filter="wipe(down)">
                                      <p:cBhvr>
                                        <p:cTn id="15" dur="500"/>
                                        <p:tgtEl>
                                          <p:spTgt spid="922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229"/>
                                        </p:tgtEl>
                                        <p:attrNameLst>
                                          <p:attrName>style.visibility</p:attrName>
                                        </p:attrNameLst>
                                      </p:cBhvr>
                                      <p:to>
                                        <p:strVal val="visible"/>
                                      </p:to>
                                    </p:set>
                                    <p:animEffect transition="in" filter="wipe(down)">
                                      <p:cBhvr>
                                        <p:cTn id="20" dur="500"/>
                                        <p:tgtEl>
                                          <p:spTgt spid="922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9230"/>
                                        </p:tgtEl>
                                        <p:attrNameLst>
                                          <p:attrName>style.visibility</p:attrName>
                                        </p:attrNameLst>
                                      </p:cBhvr>
                                      <p:to>
                                        <p:strVal val="visible"/>
                                      </p:to>
                                    </p:set>
                                    <p:animEffect transition="in" filter="wipe(down)">
                                      <p:cBhvr>
                                        <p:cTn id="25" dur="500"/>
                                        <p:tgtEl>
                                          <p:spTgt spid="923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9231"/>
                                        </p:tgtEl>
                                        <p:attrNameLst>
                                          <p:attrName>style.visibility</p:attrName>
                                        </p:attrNameLst>
                                      </p:cBhvr>
                                      <p:to>
                                        <p:strVal val="visible"/>
                                      </p:to>
                                    </p:set>
                                    <p:animEffect transition="in" filter="wipe(down)">
                                      <p:cBhvr>
                                        <p:cTn id="30" dur="500"/>
                                        <p:tgtEl>
                                          <p:spTgt spid="92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9236"/>
                                        </p:tgtEl>
                                        <p:attrNameLst>
                                          <p:attrName>style.visibility</p:attrName>
                                        </p:attrNameLst>
                                      </p:cBhvr>
                                      <p:to>
                                        <p:strVal val="visible"/>
                                      </p:to>
                                    </p:set>
                                    <p:animEffect transition="in" filter="wipe(down)">
                                      <p:cBhvr>
                                        <p:cTn id="35" dur="500"/>
                                        <p:tgtEl>
                                          <p:spTgt spid="9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7" grpId="0" autoUpdateAnimBg="0"/>
      <p:bldP spid="9228" grpId="0" autoUpdateAnimBg="0"/>
      <p:bldP spid="9229" grpId="0" autoUpdateAnimBg="0"/>
      <p:bldP spid="923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2" name="对象 1"/>
          <p:cNvGraphicFramePr>
            <a:graphicFrameLocks noChangeAspect="1"/>
          </p:cNvGraphicFramePr>
          <p:nvPr>
            <p:extLst>
              <p:ext uri="{D42A27DB-BD31-4B8C-83A1-F6EECF244321}">
                <p14:modId xmlns:p14="http://schemas.microsoft.com/office/powerpoint/2010/main" val="1340801181"/>
              </p:ext>
            </p:extLst>
          </p:nvPr>
        </p:nvGraphicFramePr>
        <p:xfrm>
          <a:off x="348343" y="299329"/>
          <a:ext cx="17418504" cy="2029110"/>
        </p:xfrm>
        <a:graphic>
          <a:graphicData uri="http://schemas.openxmlformats.org/presentationml/2006/ole">
            <mc:AlternateContent xmlns:mc="http://schemas.openxmlformats.org/markup-compatibility/2006">
              <mc:Choice xmlns:v="urn:schemas-microsoft-com:vml" Requires="v">
                <p:oleObj spid="_x0000_s28682" name="Macro-Enabled Template" r:id="rId5" imgW="8176528" imgH="953975" progId="Word.DocumentMacroEnabled.12">
                  <p:embed/>
                </p:oleObj>
              </mc:Choice>
              <mc:Fallback>
                <p:oleObj name="Macro-Enabled Template" r:id="rId5" imgW="8176528" imgH="953975" progId="Word.DocumentMacroEnabled.12">
                  <p:embed/>
                  <p:pic>
                    <p:nvPicPr>
                      <p:cNvPr id="0" name="图片 30745"/>
                      <p:cNvPicPr/>
                      <p:nvPr/>
                    </p:nvPicPr>
                    <p:blipFill>
                      <a:blip r:embed="rId6"/>
                      <a:stretch>
                        <a:fillRect/>
                      </a:stretch>
                    </p:blipFill>
                    <p:spPr>
                      <a:xfrm>
                        <a:off x="348343" y="299329"/>
                        <a:ext cx="17418504" cy="2029110"/>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188691" y="2274372"/>
          <a:ext cx="17243908" cy="2592284"/>
        </p:xfrm>
        <a:graphic>
          <a:graphicData uri="http://schemas.openxmlformats.org/presentationml/2006/ole">
            <mc:AlternateContent xmlns:mc="http://schemas.openxmlformats.org/markup-compatibility/2006">
              <mc:Choice xmlns:v="urn:schemas-microsoft-com:vml" Requires="v">
                <p:oleObj spid="_x0000_s28683" name="启用了宏的模板" r:id="rId7" imgW="8177530" imgH="1230630" progId="Word.DocumentMacroEnabled.12">
                  <p:embed/>
                </p:oleObj>
              </mc:Choice>
              <mc:Fallback>
                <p:oleObj name="启用了宏的模板" r:id="rId7" imgW="8177530" imgH="1230630" progId="Word.DocumentMacroEnabled.12">
                  <p:embed/>
                  <p:pic>
                    <p:nvPicPr>
                      <p:cNvPr id="0" name="图片 30746"/>
                      <p:cNvPicPr/>
                      <p:nvPr/>
                    </p:nvPicPr>
                    <p:blipFill>
                      <a:blip r:embed="rId8"/>
                      <a:stretch>
                        <a:fillRect/>
                      </a:stretch>
                    </p:blipFill>
                    <p:spPr>
                      <a:xfrm>
                        <a:off x="188691" y="2274372"/>
                        <a:ext cx="17243908" cy="2592284"/>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464467" y="4760686"/>
          <a:ext cx="16956586" cy="2097314"/>
        </p:xfrm>
        <a:graphic>
          <a:graphicData uri="http://schemas.openxmlformats.org/presentationml/2006/ole">
            <mc:AlternateContent xmlns:mc="http://schemas.openxmlformats.org/markup-compatibility/2006">
              <mc:Choice xmlns:v="urn:schemas-microsoft-com:vml" Requires="v">
                <p:oleObj spid="_x0000_s28684" name="启用了宏的模板" r:id="rId9" imgW="8177530" imgH="1012190" progId="Word.DocumentMacroEnabled.12">
                  <p:embed/>
                </p:oleObj>
              </mc:Choice>
              <mc:Fallback>
                <p:oleObj name="启用了宏的模板" r:id="rId9" imgW="8177530" imgH="1012190" progId="Word.DocumentMacroEnabled.12">
                  <p:embed/>
                  <p:pic>
                    <p:nvPicPr>
                      <p:cNvPr id="0" name="图片 30747"/>
                      <p:cNvPicPr/>
                      <p:nvPr/>
                    </p:nvPicPr>
                    <p:blipFill>
                      <a:blip r:embed="rId10"/>
                      <a:stretch>
                        <a:fillRect/>
                      </a:stretch>
                    </p:blipFill>
                    <p:spPr>
                      <a:xfrm>
                        <a:off x="464467" y="4760686"/>
                        <a:ext cx="16956586" cy="2097314"/>
                      </a:xfrm>
                      <a:prstGeom prst="rect">
                        <a:avLst/>
                      </a:prstGeom>
                    </p:spPr>
                  </p:pic>
                </p:oleObj>
              </mc:Fallback>
            </mc:AlternateContent>
          </a:graphicData>
        </a:graphic>
      </p:graphicFrame>
      <p:grpSp>
        <p:nvGrpSpPr>
          <p:cNvPr id="10" name="组合 9"/>
          <p:cNvGrpSpPr/>
          <p:nvPr/>
        </p:nvGrpSpPr>
        <p:grpSpPr>
          <a:xfrm>
            <a:off x="8778111" y="3003774"/>
            <a:ext cx="3178175" cy="3846742"/>
            <a:chOff x="8026400" y="2974746"/>
            <a:chExt cx="3178175" cy="3846742"/>
          </a:xfrm>
        </p:grpSpPr>
        <p:pic>
          <p:nvPicPr>
            <p:cNvPr id="11" name="Picture 2" descr="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20486" y="2974746"/>
              <a:ext cx="2900520" cy="32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对象 11"/>
            <p:cNvGraphicFramePr>
              <a:graphicFrameLocks noChangeAspect="1"/>
            </p:cNvGraphicFramePr>
            <p:nvPr/>
          </p:nvGraphicFramePr>
          <p:xfrm>
            <a:off x="8026400" y="6169025"/>
            <a:ext cx="3178175" cy="652463"/>
          </p:xfrm>
          <a:graphic>
            <a:graphicData uri="http://schemas.openxmlformats.org/presentationml/2006/ole">
              <mc:AlternateContent xmlns:mc="http://schemas.openxmlformats.org/markup-compatibility/2006">
                <mc:Choice xmlns:v="urn:schemas-microsoft-com:vml" Requires="v">
                  <p:oleObj spid="_x0000_s28685" name="启用了宏的模板" r:id="rId12" imgW="1686560" imgH="352425" progId="Word.DocumentMacroEnabled.12">
                    <p:embed/>
                  </p:oleObj>
                </mc:Choice>
                <mc:Fallback>
                  <p:oleObj name="启用了宏的模板" r:id="rId12" imgW="1686560" imgH="352425" progId="Word.DocumentMacroEnabled.12">
                    <p:embed/>
                    <p:pic>
                      <p:nvPicPr>
                        <p:cNvPr id="0" name="图片 30748"/>
                        <p:cNvPicPr/>
                        <p:nvPr/>
                      </p:nvPicPr>
                      <p:blipFill>
                        <a:blip r:embed="rId13"/>
                        <a:stretch>
                          <a:fillRect/>
                        </a:stretch>
                      </p:blipFill>
                      <p:spPr>
                        <a:xfrm>
                          <a:off x="8026400" y="6169025"/>
                          <a:ext cx="3178175" cy="652463"/>
                        </a:xfrm>
                        <a:prstGeom prst="rect">
                          <a:avLst/>
                        </a:prstGeom>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62628" y="516172"/>
            <a:ext cx="3363421"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3.3.4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刚体的表示方法</a:t>
            </a:r>
          </a:p>
        </p:txBody>
      </p:sp>
      <p:sp>
        <p:nvSpPr>
          <p:cNvPr id="3" name="矩形 2"/>
          <p:cNvSpPr/>
          <p:nvPr/>
        </p:nvSpPr>
        <p:spPr>
          <a:xfrm>
            <a:off x="1682636" y="1104148"/>
            <a:ext cx="9319197" cy="566309"/>
          </a:xfrm>
          <a:prstGeom prst="rect">
            <a:avLst/>
          </a:prstGeom>
          <a:solidFill>
            <a:schemeClr val="accent6">
              <a:lumMod val="60000"/>
              <a:lumOff val="40000"/>
            </a:schemeClr>
          </a:solidFill>
        </p:spPr>
        <p:txBody>
          <a:bodyPr wrap="square">
            <a:spAutoFit/>
          </a:bodyPr>
          <a:lstStyle/>
          <a:p>
            <a:pPr>
              <a:lnSpc>
                <a:spcPct val="140000"/>
              </a:lnSpc>
            </a:pP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在运动过程中，若物体内任意两点间的距离保持不变，则该物体称为刚体。</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组合 9"/>
          <p:cNvGrpSpPr/>
          <p:nvPr/>
        </p:nvGrpSpPr>
        <p:grpSpPr>
          <a:xfrm>
            <a:off x="806945" y="1011805"/>
            <a:ext cx="826555" cy="828000"/>
            <a:chOff x="1341440" y="2237921"/>
            <a:chExt cx="826555" cy="828000"/>
          </a:xfrm>
        </p:grpSpPr>
        <p:sp>
          <p:nvSpPr>
            <p:cNvPr id="11" name="稻壳儿小白白(http://dwz.cn/Wu2UP)"/>
            <p:cNvSpPr>
              <a:spLocks noChangeAspect="1" noChangeArrowheads="1"/>
            </p:cNvSpPr>
            <p:nvPr/>
          </p:nvSpPr>
          <p:spPr bwMode="auto">
            <a:xfrm>
              <a:off x="1341440" y="2237921"/>
              <a:ext cx="826555" cy="828000"/>
            </a:xfrm>
            <a:prstGeom prst="ellipse">
              <a:avLst/>
            </a:prstGeom>
            <a:solidFill>
              <a:srgbClr val="F5BD2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en-US" altLang="zh-CN" sz="1200">
                <a:latin typeface="Times New Roman" panose="02020603050405020304" pitchFamily="18" charset="0"/>
                <a:ea typeface="微软雅黑" panose="020B0503020204020204" pitchFamily="34" charset="-122"/>
                <a:sym typeface="Arial" panose="020B0604020202020204" pitchFamily="34" charset="0"/>
              </a:endParaRPr>
            </a:p>
          </p:txBody>
        </p:sp>
        <p:sp>
          <p:nvSpPr>
            <p:cNvPr id="12" name="稻壳儿小白白(http://dwz.cn/Wu2UP)"/>
            <p:cNvSpPr>
              <a:spLocks noEditPoints="1"/>
            </p:cNvSpPr>
            <p:nvPr/>
          </p:nvSpPr>
          <p:spPr bwMode="auto">
            <a:xfrm>
              <a:off x="1481706" y="2414589"/>
              <a:ext cx="522287" cy="411162"/>
            </a:xfrm>
            <a:custGeom>
              <a:avLst/>
              <a:gdLst>
                <a:gd name="T0" fmla="*/ 2147483647 w 1152"/>
                <a:gd name="T1" fmla="*/ 2147483647 h 908"/>
                <a:gd name="T2" fmla="*/ 2147483647 w 1152"/>
                <a:gd name="T3" fmla="*/ 2147483647 h 908"/>
                <a:gd name="T4" fmla="*/ 2147483647 w 1152"/>
                <a:gd name="T5" fmla="*/ 2147483647 h 908"/>
                <a:gd name="T6" fmla="*/ 2147483647 w 1152"/>
                <a:gd name="T7" fmla="*/ 2147483647 h 908"/>
                <a:gd name="T8" fmla="*/ 2147483647 w 1152"/>
                <a:gd name="T9" fmla="*/ 2147483647 h 908"/>
                <a:gd name="T10" fmla="*/ 2147483647 w 1152"/>
                <a:gd name="T11" fmla="*/ 2147483647 h 908"/>
                <a:gd name="T12" fmla="*/ 2147483647 w 1152"/>
                <a:gd name="T13" fmla="*/ 2147483647 h 908"/>
                <a:gd name="T14" fmla="*/ 2147483647 w 1152"/>
                <a:gd name="T15" fmla="*/ 2147483647 h 908"/>
                <a:gd name="T16" fmla="*/ 2147483647 w 1152"/>
                <a:gd name="T17" fmla="*/ 2147483647 h 908"/>
                <a:gd name="T18" fmla="*/ 2147483647 w 1152"/>
                <a:gd name="T19" fmla="*/ 2147483647 h 908"/>
                <a:gd name="T20" fmla="*/ 2147483647 w 1152"/>
                <a:gd name="T21" fmla="*/ 2147483647 h 908"/>
                <a:gd name="T22" fmla="*/ 2147483647 w 1152"/>
                <a:gd name="T23" fmla="*/ 2147483647 h 908"/>
                <a:gd name="T24" fmla="*/ 2147483647 w 1152"/>
                <a:gd name="T25" fmla="*/ 2147483647 h 908"/>
                <a:gd name="T26" fmla="*/ 2147483647 w 1152"/>
                <a:gd name="T27" fmla="*/ 2147483647 h 908"/>
                <a:gd name="T28" fmla="*/ 2147483647 w 1152"/>
                <a:gd name="T29" fmla="*/ 2147483647 h 908"/>
                <a:gd name="T30" fmla="*/ 2147483647 w 1152"/>
                <a:gd name="T31" fmla="*/ 2147483647 h 908"/>
                <a:gd name="T32" fmla="*/ 2147483647 w 1152"/>
                <a:gd name="T33" fmla="*/ 2147483647 h 908"/>
                <a:gd name="T34" fmla="*/ 2147483647 w 1152"/>
                <a:gd name="T35" fmla="*/ 2147483647 h 908"/>
                <a:gd name="T36" fmla="*/ 2147483647 w 1152"/>
                <a:gd name="T37" fmla="*/ 2147483647 h 908"/>
                <a:gd name="T38" fmla="*/ 2147483647 w 1152"/>
                <a:gd name="T39" fmla="*/ 2147483647 h 908"/>
                <a:gd name="T40" fmla="*/ 2147483647 w 1152"/>
                <a:gd name="T41" fmla="*/ 2147483647 h 908"/>
                <a:gd name="T42" fmla="*/ 2147483647 w 1152"/>
                <a:gd name="T43" fmla="*/ 2147483647 h 908"/>
                <a:gd name="T44" fmla="*/ 2147483647 w 1152"/>
                <a:gd name="T45" fmla="*/ 2147483647 h 908"/>
                <a:gd name="T46" fmla="*/ 2147483647 w 1152"/>
                <a:gd name="T47" fmla="*/ 2147483647 h 908"/>
                <a:gd name="T48" fmla="*/ 2147483647 w 1152"/>
                <a:gd name="T49" fmla="*/ 2147483647 h 908"/>
                <a:gd name="T50" fmla="*/ 2147483647 w 1152"/>
                <a:gd name="T51" fmla="*/ 2147483647 h 908"/>
                <a:gd name="T52" fmla="*/ 2147483647 w 1152"/>
                <a:gd name="T53" fmla="*/ 2147483647 h 908"/>
                <a:gd name="T54" fmla="*/ 2147483647 w 1152"/>
                <a:gd name="T55" fmla="*/ 2147483647 h 908"/>
                <a:gd name="T56" fmla="*/ 2147483647 w 1152"/>
                <a:gd name="T57" fmla="*/ 2147483647 h 908"/>
                <a:gd name="T58" fmla="*/ 2147483647 w 1152"/>
                <a:gd name="T59" fmla="*/ 2147483647 h 908"/>
                <a:gd name="T60" fmla="*/ 2147483647 w 1152"/>
                <a:gd name="T61" fmla="*/ 2147483647 h 908"/>
                <a:gd name="T62" fmla="*/ 2147483647 w 1152"/>
                <a:gd name="T63" fmla="*/ 2147483647 h 908"/>
                <a:gd name="T64" fmla="*/ 2147483647 w 1152"/>
                <a:gd name="T65" fmla="*/ 2147483647 h 908"/>
                <a:gd name="T66" fmla="*/ 2147483647 w 1152"/>
                <a:gd name="T67" fmla="*/ 2147483647 h 908"/>
                <a:gd name="T68" fmla="*/ 2147483647 w 1152"/>
                <a:gd name="T69" fmla="*/ 2147483647 h 908"/>
                <a:gd name="T70" fmla="*/ 2147483647 w 1152"/>
                <a:gd name="T71" fmla="*/ 2147483647 h 9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52"/>
                <a:gd name="T109" fmla="*/ 0 h 908"/>
                <a:gd name="T110" fmla="*/ 1152 w 1152"/>
                <a:gd name="T111" fmla="*/ 908 h 90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aphicFrame>
        <p:nvGraphicFramePr>
          <p:cNvPr id="9" name="Object 4">
            <a:extLst>
              <a:ext uri="{FF2B5EF4-FFF2-40B4-BE49-F238E27FC236}">
                <a16:creationId xmlns:a16="http://schemas.microsoft.com/office/drawing/2014/main" id="{91F14D58-E04A-C1EC-1EAF-5987F869C113}"/>
              </a:ext>
            </a:extLst>
          </p:cNvPr>
          <p:cNvGraphicFramePr>
            <a:graphicFrameLocks noChangeAspect="1"/>
          </p:cNvGraphicFramePr>
          <p:nvPr>
            <p:extLst>
              <p:ext uri="{D42A27DB-BD31-4B8C-83A1-F6EECF244321}">
                <p14:modId xmlns:p14="http://schemas.microsoft.com/office/powerpoint/2010/main" val="2080622716"/>
              </p:ext>
            </p:extLst>
          </p:nvPr>
        </p:nvGraphicFramePr>
        <p:xfrm>
          <a:off x="3523044" y="3352107"/>
          <a:ext cx="955675" cy="996950"/>
        </p:xfrm>
        <a:graphic>
          <a:graphicData uri="http://schemas.openxmlformats.org/presentationml/2006/ole">
            <mc:AlternateContent xmlns:mc="http://schemas.openxmlformats.org/markup-compatibility/2006">
              <mc:Choice xmlns:v="urn:schemas-microsoft-com:vml" Requires="v">
                <p:oleObj spid="_x0000_s29704" r:id="rId4" imgW="686415" imgH="711826" progId="Equation.DSMT4">
                  <p:embed/>
                </p:oleObj>
              </mc:Choice>
              <mc:Fallback>
                <p:oleObj r:id="rId4" imgW="686415" imgH="711826" progId="Equation.DSMT4">
                  <p:embed/>
                  <p:pic>
                    <p:nvPicPr>
                      <p:cNvPr id="5124" name="Object 4">
                        <a:extLst>
                          <a:ext uri="{FF2B5EF4-FFF2-40B4-BE49-F238E27FC236}">
                            <a16:creationId xmlns:a16="http://schemas.microsoft.com/office/drawing/2014/main" id="{9EF2F7F2-8B79-6B6C-AD76-5EFD3CF103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044" y="3352107"/>
                        <a:ext cx="9556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6">
            <a:extLst>
              <a:ext uri="{FF2B5EF4-FFF2-40B4-BE49-F238E27FC236}">
                <a16:creationId xmlns:a16="http://schemas.microsoft.com/office/drawing/2014/main" id="{9DEEDC23-03ED-9F28-B472-01C136A2AAA3}"/>
              </a:ext>
            </a:extLst>
          </p:cNvPr>
          <p:cNvGraphicFramePr>
            <a:graphicFrameLocks noChangeAspect="1"/>
          </p:cNvGraphicFramePr>
          <p:nvPr>
            <p:extLst>
              <p:ext uri="{D42A27DB-BD31-4B8C-83A1-F6EECF244321}">
                <p14:modId xmlns:p14="http://schemas.microsoft.com/office/powerpoint/2010/main" val="2338092619"/>
              </p:ext>
            </p:extLst>
          </p:nvPr>
        </p:nvGraphicFramePr>
        <p:xfrm>
          <a:off x="7234203" y="3902037"/>
          <a:ext cx="1535113" cy="266700"/>
        </p:xfrm>
        <a:graphic>
          <a:graphicData uri="http://schemas.openxmlformats.org/presentationml/2006/ole">
            <mc:AlternateContent xmlns:mc="http://schemas.openxmlformats.org/markup-compatibility/2006">
              <mc:Choice xmlns:v="urn:schemas-microsoft-com:vml" Requires="v">
                <p:oleObj spid="_x0000_s29705" r:id="rId6" imgW="1547702" imgH="266670" progId="Equation.DSMT4">
                  <p:embed/>
                </p:oleObj>
              </mc:Choice>
              <mc:Fallback>
                <p:oleObj r:id="rId6" imgW="1547702" imgH="266670" progId="Equation.DSMT4">
                  <p:embed/>
                  <p:pic>
                    <p:nvPicPr>
                      <p:cNvPr id="5126" name="Object 6">
                        <a:extLst>
                          <a:ext uri="{FF2B5EF4-FFF2-40B4-BE49-F238E27FC236}">
                            <a16:creationId xmlns:a16="http://schemas.microsoft.com/office/drawing/2014/main" id="{ED494D94-0F91-EEA8-CDBE-251A508E8B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4203" y="3902037"/>
                        <a:ext cx="15351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8">
            <a:extLst>
              <a:ext uri="{FF2B5EF4-FFF2-40B4-BE49-F238E27FC236}">
                <a16:creationId xmlns:a16="http://schemas.microsoft.com/office/drawing/2014/main" id="{58778B2F-35CE-CD7B-5FD8-FA83B97A9AB8}"/>
              </a:ext>
            </a:extLst>
          </p:cNvPr>
          <p:cNvSpPr>
            <a:spLocks noChangeArrowheads="1"/>
          </p:cNvSpPr>
          <p:nvPr/>
        </p:nvSpPr>
        <p:spPr bwMode="auto">
          <a:xfrm>
            <a:off x="662628" y="1929506"/>
            <a:ext cx="176688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r>
              <a:rPr lang="zh-CN" altLang="en-US" sz="2400" b="1" dirty="0"/>
              <a:t>1.位置描述</a:t>
            </a:r>
          </a:p>
        </p:txBody>
      </p:sp>
      <p:sp>
        <p:nvSpPr>
          <p:cNvPr id="16" name="Rectangle 19">
            <a:extLst>
              <a:ext uri="{FF2B5EF4-FFF2-40B4-BE49-F238E27FC236}">
                <a16:creationId xmlns:a16="http://schemas.microsoft.com/office/drawing/2014/main" id="{9A5A817D-0C04-4815-DAA9-332A7964F4DF}"/>
              </a:ext>
            </a:extLst>
          </p:cNvPr>
          <p:cNvSpPr>
            <a:spLocks noChangeArrowheads="1"/>
          </p:cNvSpPr>
          <p:nvPr/>
        </p:nvSpPr>
        <p:spPr bwMode="auto">
          <a:xfrm>
            <a:off x="1105071" y="2432743"/>
            <a:ext cx="5805867" cy="9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t>        </a:t>
            </a:r>
            <a:r>
              <a:rPr lang="en-US" altLang="zh-CN" sz="2000" b="1" dirty="0" err="1"/>
              <a:t>矢量</a:t>
            </a:r>
            <a:r>
              <a:rPr lang="en-US" altLang="zh-CN" sz="2000" b="1" dirty="0"/>
              <a:t> </a:t>
            </a:r>
            <a:r>
              <a:rPr lang="en-US" altLang="zh-CN" sz="2000" b="1" baseline="30000" dirty="0"/>
              <a:t>A</a:t>
            </a:r>
            <a:r>
              <a:rPr lang="en-US" altLang="zh-CN" sz="2000" b="1" i="1" dirty="0"/>
              <a:t>p</a:t>
            </a:r>
            <a:r>
              <a:rPr lang="en-US" altLang="zh-CN" sz="2000" b="1" dirty="0"/>
              <a:t> </a:t>
            </a:r>
            <a:r>
              <a:rPr lang="en-US" altLang="zh-CN" sz="2000" b="1" dirty="0" err="1"/>
              <a:t>表示箭头指向点的位置矢量，其中右上角标“A”表示该点是用</a:t>
            </a:r>
            <a:r>
              <a:rPr lang="en-US" altLang="zh-CN" sz="2000" b="1" dirty="0"/>
              <a:t>{A}</a:t>
            </a:r>
            <a:r>
              <a:rPr lang="en-US" altLang="zh-CN" sz="2000" b="1" dirty="0" err="1"/>
              <a:t>坐标系描述的</a:t>
            </a:r>
            <a:r>
              <a:rPr lang="en-US" altLang="zh-CN" sz="2000" b="1" dirty="0"/>
              <a:t>。</a:t>
            </a:r>
            <a:endParaRPr lang="zh-CN" altLang="en-US" sz="2000" b="1" dirty="0"/>
          </a:p>
        </p:txBody>
      </p:sp>
      <p:sp>
        <p:nvSpPr>
          <p:cNvPr id="18" name="Rectangle 21">
            <a:extLst>
              <a:ext uri="{FF2B5EF4-FFF2-40B4-BE49-F238E27FC236}">
                <a16:creationId xmlns:a16="http://schemas.microsoft.com/office/drawing/2014/main" id="{EDCE61FD-D8D8-C99F-E372-EAC6B67F0371}"/>
              </a:ext>
            </a:extLst>
          </p:cNvPr>
          <p:cNvSpPr>
            <a:spLocks noChangeArrowheads="1"/>
          </p:cNvSpPr>
          <p:nvPr/>
        </p:nvSpPr>
        <p:spPr bwMode="auto">
          <a:xfrm>
            <a:off x="729599" y="4297587"/>
            <a:ext cx="1952625"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r>
              <a:rPr lang="zh-CN" altLang="en-US" sz="2400" b="1" dirty="0"/>
              <a:t>2.姿态描述</a:t>
            </a:r>
          </a:p>
        </p:txBody>
      </p:sp>
      <p:sp>
        <p:nvSpPr>
          <p:cNvPr id="19" name="Rectangle 22">
            <a:extLst>
              <a:ext uri="{FF2B5EF4-FFF2-40B4-BE49-F238E27FC236}">
                <a16:creationId xmlns:a16="http://schemas.microsoft.com/office/drawing/2014/main" id="{B8B4B81C-0272-3125-845E-387C65C8123E}"/>
              </a:ext>
            </a:extLst>
          </p:cNvPr>
          <p:cNvSpPr>
            <a:spLocks noChangeArrowheads="1"/>
          </p:cNvSpPr>
          <p:nvPr/>
        </p:nvSpPr>
        <p:spPr bwMode="auto">
          <a:xfrm>
            <a:off x="1318661" y="4716974"/>
            <a:ext cx="9904396" cy="9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2000" b="1" dirty="0"/>
              <a:t>        坐标系</a:t>
            </a:r>
            <a:r>
              <a:rPr lang="en-US" altLang="zh-CN" sz="2000" b="1" dirty="0"/>
              <a:t>{B}</a:t>
            </a:r>
            <a:r>
              <a:rPr lang="zh-CN" altLang="en-US" sz="2000" b="1" dirty="0"/>
              <a:t>与机械手末端工具固连，工具的姿态可以由坐标系</a:t>
            </a:r>
            <a:r>
              <a:rPr lang="en-US" altLang="zh-CN" sz="2000" b="1" dirty="0"/>
              <a:t>{B}</a:t>
            </a:r>
            <a:r>
              <a:rPr lang="zh-CN" altLang="en-US" sz="2000" b="1" dirty="0"/>
              <a:t>的方向来描述。而坐标系</a:t>
            </a:r>
            <a:r>
              <a:rPr lang="en-US" altLang="zh-CN" sz="2000" b="1" dirty="0"/>
              <a:t>{B}</a:t>
            </a:r>
            <a:r>
              <a:rPr lang="zh-CN" altLang="en-US" sz="2000" b="1" dirty="0"/>
              <a:t>的方向可以用沿三个坐标轴的单位矢量来表示</a:t>
            </a:r>
          </a:p>
        </p:txBody>
      </p:sp>
      <p:sp>
        <p:nvSpPr>
          <p:cNvPr id="20" name="Rectangle 24">
            <a:extLst>
              <a:ext uri="{FF2B5EF4-FFF2-40B4-BE49-F238E27FC236}">
                <a16:creationId xmlns:a16="http://schemas.microsoft.com/office/drawing/2014/main" id="{DA941D2E-8036-0C69-5BC3-5D4E7F6FCDDD}"/>
              </a:ext>
            </a:extLst>
          </p:cNvPr>
          <p:cNvSpPr>
            <a:spLocks noChangeArrowheads="1"/>
          </p:cNvSpPr>
          <p:nvPr/>
        </p:nvSpPr>
        <p:spPr bwMode="auto">
          <a:xfrm>
            <a:off x="1318661" y="350589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Rectangle 26">
            <a:extLst>
              <a:ext uri="{FF2B5EF4-FFF2-40B4-BE49-F238E27FC236}">
                <a16:creationId xmlns:a16="http://schemas.microsoft.com/office/drawing/2014/main" id="{69CD2498-5D94-D9EE-A9B7-8E506B834F39}"/>
              </a:ext>
            </a:extLst>
          </p:cNvPr>
          <p:cNvSpPr>
            <a:spLocks noChangeArrowheads="1"/>
          </p:cNvSpPr>
          <p:nvPr/>
        </p:nvSpPr>
        <p:spPr bwMode="auto">
          <a:xfrm>
            <a:off x="1318661" y="307250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3" name="Object 25">
            <a:extLst>
              <a:ext uri="{FF2B5EF4-FFF2-40B4-BE49-F238E27FC236}">
                <a16:creationId xmlns:a16="http://schemas.microsoft.com/office/drawing/2014/main" id="{FD9EE018-AD31-742D-83D1-3F36D2D33661}"/>
              </a:ext>
            </a:extLst>
          </p:cNvPr>
          <p:cNvGraphicFramePr>
            <a:graphicFrameLocks noChangeAspect="1"/>
          </p:cNvGraphicFramePr>
          <p:nvPr>
            <p:extLst>
              <p:ext uri="{D42A27DB-BD31-4B8C-83A1-F6EECF244321}">
                <p14:modId xmlns:p14="http://schemas.microsoft.com/office/powerpoint/2010/main" val="2956562710"/>
              </p:ext>
            </p:extLst>
          </p:nvPr>
        </p:nvGraphicFramePr>
        <p:xfrm>
          <a:off x="6847054" y="2089030"/>
          <a:ext cx="2165350" cy="1963738"/>
        </p:xfrm>
        <a:graphic>
          <a:graphicData uri="http://schemas.openxmlformats.org/presentationml/2006/ole">
            <mc:AlternateContent xmlns:mc="http://schemas.openxmlformats.org/markup-compatibility/2006">
              <mc:Choice xmlns:v="urn:schemas-microsoft-com:vml" Requires="v">
                <p:oleObj spid="_x0000_s29706" r:id="rId8" imgW="1332720" imgH="1202040" progId="Visio.Drawing.11">
                  <p:embed/>
                </p:oleObj>
              </mc:Choice>
              <mc:Fallback>
                <p:oleObj r:id="rId8" imgW="1332720" imgH="1202040" progId="Visio.Drawing.11">
                  <p:embed/>
                  <p:pic>
                    <p:nvPicPr>
                      <p:cNvPr id="5137" name="Object 25">
                        <a:extLst>
                          <a:ext uri="{FF2B5EF4-FFF2-40B4-BE49-F238E27FC236}">
                            <a16:creationId xmlns:a16="http://schemas.microsoft.com/office/drawing/2014/main" id="{E2D72752-5AA4-93E4-434F-7EC76063C0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7054" y="2089030"/>
                        <a:ext cx="2165350"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 name="Picture 19" descr="030">
            <a:extLst>
              <a:ext uri="{FF2B5EF4-FFF2-40B4-BE49-F238E27FC236}">
                <a16:creationId xmlns:a16="http://schemas.microsoft.com/office/drawing/2014/main" id="{3998F7C6-544C-087B-8B7D-ABA52902516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l="61296" t="35895" r="9267" b="40132"/>
          <a:stretch>
            <a:fillRect/>
          </a:stretch>
        </p:blipFill>
        <p:spPr bwMode="auto">
          <a:xfrm>
            <a:off x="9511475" y="1964913"/>
            <a:ext cx="1845003" cy="214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7">
            <a:extLst>
              <a:ext uri="{FF2B5EF4-FFF2-40B4-BE49-F238E27FC236}">
                <a16:creationId xmlns:a16="http://schemas.microsoft.com/office/drawing/2014/main" id="{BB58BC63-40AE-098E-3D58-B0803E654057}"/>
              </a:ext>
            </a:extLst>
          </p:cNvPr>
          <p:cNvSpPr>
            <a:spLocks noChangeArrowheads="1"/>
          </p:cNvSpPr>
          <p:nvPr/>
        </p:nvSpPr>
        <p:spPr bwMode="auto">
          <a:xfrm>
            <a:off x="9457663" y="4124874"/>
            <a:ext cx="1952625" cy="36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ctr"/>
            <a:r>
              <a:rPr lang="zh-CN" altLang="en-US" sz="1800" dirty="0">
                <a:solidFill>
                  <a:srgbClr val="000000"/>
                </a:solidFill>
              </a:rPr>
              <a:t>图</a:t>
            </a:r>
            <a:r>
              <a:rPr lang="en-US" altLang="zh-CN" sz="1800" dirty="0">
                <a:solidFill>
                  <a:srgbClr val="000000"/>
                </a:solidFill>
              </a:rPr>
              <a:t>2-2 </a:t>
            </a:r>
            <a:r>
              <a:rPr lang="zh-CN" altLang="en-US" sz="1800" dirty="0">
                <a:solidFill>
                  <a:srgbClr val="000000"/>
                </a:solidFill>
              </a:rPr>
              <a:t>姿态描述</a:t>
            </a:r>
          </a:p>
        </p:txBody>
      </p:sp>
      <p:grpSp>
        <p:nvGrpSpPr>
          <p:cNvPr id="7" name="组合 6">
            <a:extLst>
              <a:ext uri="{FF2B5EF4-FFF2-40B4-BE49-F238E27FC236}">
                <a16:creationId xmlns:a16="http://schemas.microsoft.com/office/drawing/2014/main" id="{7E8ABDEA-526E-43B9-AB13-5DCB7F45BF15}"/>
              </a:ext>
            </a:extLst>
          </p:cNvPr>
          <p:cNvGrpSpPr/>
          <p:nvPr/>
        </p:nvGrpSpPr>
        <p:grpSpPr>
          <a:xfrm>
            <a:off x="2245803" y="5857875"/>
            <a:ext cx="7700394" cy="933450"/>
            <a:chOff x="3522663" y="5857875"/>
            <a:chExt cx="7700394" cy="933450"/>
          </a:xfrm>
        </p:grpSpPr>
        <mc:AlternateContent xmlns:mc="http://schemas.openxmlformats.org/markup-compatibility/2006" xmlns:a14="http://schemas.microsoft.com/office/drawing/2010/main">
          <mc:Choice Requires="a14">
            <p:sp>
              <p:nvSpPr>
                <p:cNvPr id="21" name="Object 15">
                  <a:extLst>
                    <a:ext uri="{FF2B5EF4-FFF2-40B4-BE49-F238E27FC236}">
                      <a16:creationId xmlns:a16="http://schemas.microsoft.com/office/drawing/2014/main" id="{C3064829-6041-F0F4-7CA7-13047E733B89}"/>
                    </a:ext>
                  </a:extLst>
                </p:cNvPr>
                <p:cNvSpPr txBox="1"/>
                <p:nvPr/>
              </p:nvSpPr>
              <p:spPr bwMode="auto">
                <a:xfrm>
                  <a:off x="3522663" y="5857875"/>
                  <a:ext cx="7700394" cy="933450"/>
                </a:xfrm>
                <a:prstGeom prst="rect">
                  <a:avLst/>
                </a:prstGeom>
                <a:noFill/>
                <a:ln>
                  <a:noFill/>
                </a:ln>
              </p:spPr>
              <p:txBody>
                <a:bodyPr>
                  <a:normAutofit/>
                </a:bodyPr>
                <a:lstStyle/>
                <a:p>
                  <a14:m>
                    <m:oMath xmlns:m="http://schemas.openxmlformats.org/officeDocument/2006/math">
                      <m:sPre>
                        <m:sPrePr>
                          <m:ctrlPr>
                            <a:rPr lang="zh-CN" altLang="en-US" i="1">
                              <a:solidFill>
                                <a:srgbClr val="000000"/>
                              </a:solidFill>
                              <a:latin typeface="Cambria Math" panose="02040503050406030204" pitchFamily="18" charset="0"/>
                            </a:rPr>
                          </m:ctrlPr>
                        </m:sPrePr>
                        <m:sub>
                          <m:r>
                            <a:rPr lang="zh-CN" altLang="en-US" i="1">
                              <a:solidFill>
                                <a:srgbClr val="000000"/>
                              </a:solidFill>
                              <a:latin typeface="Cambria Math" panose="02040503050406030204" pitchFamily="18" charset="0"/>
                            </a:rPr>
                            <m:t>𝐵</m:t>
                          </m:r>
                        </m:sub>
                        <m:sup>
                          <m:r>
                            <a:rPr lang="zh-CN" altLang="en-US" i="1">
                              <a:solidFill>
                                <a:srgbClr val="000000"/>
                              </a:solidFill>
                              <a:latin typeface="Cambria Math" panose="02040503050406030204" pitchFamily="18" charset="0"/>
                            </a:rPr>
                            <m:t>𝐴</m:t>
                          </m:r>
                        </m:sup>
                        <m:e>
                          <m:r>
                            <a:rPr lang="zh-CN" altLang="en-US" i="1">
                              <a:solidFill>
                                <a:srgbClr val="000000"/>
                              </a:solidFill>
                              <a:latin typeface="Cambria Math" panose="02040503050406030204" pitchFamily="18" charset="0"/>
                            </a:rPr>
                            <m:t>𝑅</m:t>
                          </m:r>
                        </m:e>
                      </m:sPre>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𝐗</m:t>
                                    </m:r>
                                  </m:e>
                                  <m:sub>
                                    <m:r>
                                      <a:rPr lang="zh-CN" altLang="en-US" i="1">
                                        <a:solidFill>
                                          <a:srgbClr val="000000"/>
                                        </a:solidFill>
                                        <a:latin typeface="Cambria Math" panose="02040503050406030204" pitchFamily="18" charset="0"/>
                                      </a:rPr>
                                      <m:t>𝐵</m:t>
                                    </m:r>
                                  </m:sub>
                                </m:sSub>
                              </m:e>
                              <m:e>
                                <m:r>
                                  <a:rPr lang="zh-CN" altLang="en-US" i="1">
                                    <a:solidFill>
                                      <a:srgbClr val="000000"/>
                                    </a:solidFill>
                                    <a:latin typeface="Cambria Math" panose="02040503050406030204" pitchFamily="18" charset="0"/>
                                  </a:rPr>
                                  <m:t>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𝐘</m:t>
                                    </m:r>
                                  </m:e>
                                  <m:sub>
                                    <m:r>
                                      <a:rPr lang="zh-CN" altLang="en-US" i="1">
                                        <a:solidFill>
                                          <a:srgbClr val="000000"/>
                                        </a:solidFill>
                                        <a:latin typeface="Cambria Math" panose="02040503050406030204" pitchFamily="18" charset="0"/>
                                      </a:rPr>
                                      <m:t>𝐵</m:t>
                                    </m:r>
                                  </m:sub>
                                </m:sSub>
                              </m:e>
                              <m:e>
                                <m:r>
                                  <a:rPr lang="zh-CN" altLang="en-US" i="1">
                                    <a:solidFill>
                                      <a:srgbClr val="000000"/>
                                    </a:solidFill>
                                    <a:latin typeface="Cambria Math" panose="02040503050406030204" pitchFamily="18" charset="0"/>
                                  </a:rPr>
                                  <m:t>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𝐙</m:t>
                                    </m:r>
                                  </m:e>
                                  <m:sub>
                                    <m:r>
                                      <a:rPr lang="zh-CN" altLang="en-US" i="1">
                                        <a:solidFill>
                                          <a:srgbClr val="000000"/>
                                        </a:solidFill>
                                        <a:latin typeface="Cambria Math" panose="02040503050406030204" pitchFamily="18" charset="0"/>
                                      </a:rPr>
                                      <m:t>𝐵</m:t>
                                    </m:r>
                                  </m:sub>
                                </m:sSub>
                              </m:e>
                            </m:mr>
                          </m:m>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3"/>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12</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13</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22</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23</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31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32</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33</m:t>
                                    </m:r>
                                  </m:sub>
                                </m:sSub>
                              </m:e>
                            </m:mr>
                          </m:m>
                        </m:e>
                      </m:d>
                    </m:oMath>
                  </a14:m>
                  <a:r>
                    <a:rPr lang="en-US" altLang="zh-CN" dirty="0"/>
                    <a:t>=</a:t>
                  </a:r>
                  <a:endParaRPr lang="zh-CN" altLang="en-US" dirty="0"/>
                </a:p>
              </p:txBody>
            </p:sp>
          </mc:Choice>
          <mc:Fallback xmlns="">
            <p:sp>
              <p:nvSpPr>
                <p:cNvPr id="21" name="Object 15">
                  <a:extLst>
                    <a:ext uri="{FF2B5EF4-FFF2-40B4-BE49-F238E27FC236}">
                      <a16:creationId xmlns:a16="http://schemas.microsoft.com/office/drawing/2014/main" id="{C3064829-6041-F0F4-7CA7-13047E733B89}"/>
                    </a:ext>
                  </a:extLst>
                </p:cNvPr>
                <p:cNvSpPr txBox="1">
                  <a:spLocks noRot="1" noChangeAspect="1" noMove="1" noResize="1" noEditPoints="1" noAdjustHandles="1" noChangeArrowheads="1" noChangeShapeType="1" noTextEdit="1"/>
                </p:cNvSpPr>
                <p:nvPr/>
              </p:nvSpPr>
              <p:spPr bwMode="auto">
                <a:xfrm>
                  <a:off x="3522663" y="5857875"/>
                  <a:ext cx="7700394" cy="933450"/>
                </a:xfrm>
                <a:prstGeom prst="rect">
                  <a:avLst/>
                </a:prstGeom>
                <a:blipFill>
                  <a:blip r:embed="rId11"/>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BD30B63-1007-4927-A7DD-4739235B7EF5}"/>
                    </a:ext>
                  </a:extLst>
                </p:cNvPr>
                <p:cNvSpPr txBox="1"/>
                <p:nvPr/>
              </p:nvSpPr>
              <p:spPr>
                <a:xfrm>
                  <a:off x="8001759" y="5918909"/>
                  <a:ext cx="1429943" cy="7318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𝑥</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𝑥</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𝑥</m:t>
                                      </m:r>
                                    </m:sub>
                                  </m:sSub>
                                </m:e>
                              </m:m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𝑦</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𝑦</m:t>
                                      </m:r>
                                    </m:sub>
                                  </m:sSub>
                                </m:e>
                                <m:e>
                                  <m:r>
                                    <a:rPr lang="en-US" altLang="zh-CN" b="0" i="1" smtClean="0">
                                      <a:latin typeface="Cambria Math" panose="02040503050406030204" pitchFamily="18" charset="0"/>
                                    </a:rPr>
                                    <m:t>𝑎</m:t>
                                  </m:r>
                                </m:e>
                              </m:m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𝑧</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𝑧</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𝑧</m:t>
                                      </m:r>
                                    </m:sub>
                                  </m:sSub>
                                </m:e>
                              </m:mr>
                            </m:m>
                          </m:e>
                        </m:d>
                      </m:oMath>
                    </m:oMathPara>
                  </a14:m>
                  <a:endParaRPr lang="zh-CN" altLang="en-US" dirty="0"/>
                </a:p>
              </p:txBody>
            </p:sp>
          </mc:Choice>
          <mc:Fallback xmlns="">
            <p:sp>
              <p:nvSpPr>
                <p:cNvPr id="6" name="文本框 5">
                  <a:extLst>
                    <a:ext uri="{FF2B5EF4-FFF2-40B4-BE49-F238E27FC236}">
                      <a16:creationId xmlns:a16="http://schemas.microsoft.com/office/drawing/2014/main" id="{CBD30B63-1007-4927-A7DD-4739235B7EF5}"/>
                    </a:ext>
                  </a:extLst>
                </p:cNvPr>
                <p:cNvSpPr txBox="1">
                  <a:spLocks noRot="1" noChangeAspect="1" noMove="1" noResize="1" noEditPoints="1" noAdjustHandles="1" noChangeArrowheads="1" noChangeShapeType="1" noTextEdit="1"/>
                </p:cNvSpPr>
                <p:nvPr/>
              </p:nvSpPr>
              <p:spPr>
                <a:xfrm>
                  <a:off x="8001759" y="5918909"/>
                  <a:ext cx="1429943" cy="731867"/>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663478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par>
                                <p:cTn id="16" presetID="22" presetClass="entr" presetSubtype="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8" grpId="0" autoUpdateAnimBg="0"/>
      <p:bldP spid="19" grpId="0" autoUpdateAnimBg="0"/>
      <p:bldP spid="2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62628" y="516172"/>
            <a:ext cx="3363421"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3.3.4  </a:t>
            </a:r>
            <a:r>
              <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刚体的表示方法</a:t>
            </a:r>
          </a:p>
        </p:txBody>
      </p:sp>
      <p:sp>
        <p:nvSpPr>
          <p:cNvPr id="4" name="Rectangle 20">
            <a:extLst>
              <a:ext uri="{FF2B5EF4-FFF2-40B4-BE49-F238E27FC236}">
                <a16:creationId xmlns:a16="http://schemas.microsoft.com/office/drawing/2014/main" id="{0D8E19DF-3901-1F26-73D6-9DD3D64A0D1E}"/>
              </a:ext>
            </a:extLst>
          </p:cNvPr>
          <p:cNvSpPr>
            <a:spLocks noChangeArrowheads="1"/>
          </p:cNvSpPr>
          <p:nvPr/>
        </p:nvSpPr>
        <p:spPr bwMode="auto">
          <a:xfrm>
            <a:off x="1117065" y="3420477"/>
            <a:ext cx="9509226"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Calibri" panose="020F0502020204030204" pitchFamily="34" charset="0"/>
                <a:cs typeface="Times New Roman" panose="02020603050405020304" pitchFamily="18" charset="0"/>
              </a:rPr>
              <a:t>旋转矩阵        </a:t>
            </a:r>
            <a:r>
              <a:rPr lang="zh-CN" altLang="en-US" sz="2000" b="1" dirty="0"/>
              <a:t>描述坐标系</a:t>
            </a:r>
            <a:r>
              <a:rPr lang="en-US" altLang="zh-CN" sz="2000" b="1" dirty="0"/>
              <a:t>{B}</a:t>
            </a:r>
            <a:r>
              <a:rPr lang="zh-CN" altLang="en-US" sz="2000" b="1" dirty="0"/>
              <a:t>的姿态，矢量          描述坐标系</a:t>
            </a:r>
            <a:r>
              <a:rPr lang="en-US" altLang="zh-CN" sz="2000" b="1" dirty="0"/>
              <a:t>{B}</a:t>
            </a:r>
            <a:r>
              <a:rPr lang="zh-CN" altLang="en-US" sz="2000" b="1" dirty="0"/>
              <a:t>的原点位置。</a:t>
            </a:r>
          </a:p>
        </p:txBody>
      </p:sp>
      <p:graphicFrame>
        <p:nvGraphicFramePr>
          <p:cNvPr id="5" name="Object 8">
            <a:extLst>
              <a:ext uri="{FF2B5EF4-FFF2-40B4-BE49-F238E27FC236}">
                <a16:creationId xmlns:a16="http://schemas.microsoft.com/office/drawing/2014/main" id="{038927B9-30A4-6EFA-A9B9-9BF28BF34B16}"/>
              </a:ext>
            </a:extLst>
          </p:cNvPr>
          <p:cNvGraphicFramePr>
            <a:graphicFrameLocks noChangeAspect="1"/>
          </p:cNvGraphicFramePr>
          <p:nvPr>
            <p:extLst>
              <p:ext uri="{D42A27DB-BD31-4B8C-83A1-F6EECF244321}">
                <p14:modId xmlns:p14="http://schemas.microsoft.com/office/powerpoint/2010/main" val="1144409452"/>
              </p:ext>
            </p:extLst>
          </p:nvPr>
        </p:nvGraphicFramePr>
        <p:xfrm>
          <a:off x="3733265" y="2670776"/>
          <a:ext cx="2108200" cy="434975"/>
        </p:xfrm>
        <a:graphic>
          <a:graphicData uri="http://schemas.openxmlformats.org/presentationml/2006/ole">
            <mc:AlternateContent xmlns:mc="http://schemas.openxmlformats.org/markup-compatibility/2006">
              <mc:Choice xmlns:v="urn:schemas-microsoft-com:vml" Requires="v">
                <p:oleObj spid="_x0000_s30728" r:id="rId4" imgW="1169224" imgH="241722" progId="Equation.3">
                  <p:embed/>
                </p:oleObj>
              </mc:Choice>
              <mc:Fallback>
                <p:oleObj r:id="rId4" imgW="1169224" imgH="241722" progId="Equation.3">
                  <p:embed/>
                  <p:pic>
                    <p:nvPicPr>
                      <p:cNvPr id="6152" name="Object 8">
                        <a:extLst>
                          <a:ext uri="{FF2B5EF4-FFF2-40B4-BE49-F238E27FC236}">
                            <a16:creationId xmlns:a16="http://schemas.microsoft.com/office/drawing/2014/main" id="{64EB241A-121C-6C3D-FD7D-64EB8E9D7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265" y="2670776"/>
                        <a:ext cx="21082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5">
            <a:extLst>
              <a:ext uri="{FF2B5EF4-FFF2-40B4-BE49-F238E27FC236}">
                <a16:creationId xmlns:a16="http://schemas.microsoft.com/office/drawing/2014/main" id="{C2BC0939-3942-97FA-977E-485782C045DE}"/>
              </a:ext>
            </a:extLst>
          </p:cNvPr>
          <p:cNvSpPr>
            <a:spLocks noChangeArrowheads="1"/>
          </p:cNvSpPr>
          <p:nvPr/>
        </p:nvSpPr>
        <p:spPr bwMode="auto">
          <a:xfrm>
            <a:off x="718115" y="1093615"/>
            <a:ext cx="18383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buSzPct val="60000"/>
              <a:buFont typeface="Wingdings" panose="05000000000000000000" pitchFamily="2" charset="2"/>
              <a:buNone/>
            </a:pPr>
            <a:r>
              <a:rPr lang="zh-CN" altLang="en-US" sz="2400" b="1" dirty="0"/>
              <a:t>3.位姿描述</a:t>
            </a:r>
          </a:p>
        </p:txBody>
      </p:sp>
      <p:sp>
        <p:nvSpPr>
          <p:cNvPr id="17" name="Rectangle 16">
            <a:extLst>
              <a:ext uri="{FF2B5EF4-FFF2-40B4-BE49-F238E27FC236}">
                <a16:creationId xmlns:a16="http://schemas.microsoft.com/office/drawing/2014/main" id="{65575B19-CDF7-1D70-5FAE-4AB84B271AEB}"/>
              </a:ext>
            </a:extLst>
          </p:cNvPr>
          <p:cNvSpPr>
            <a:spLocks noChangeArrowheads="1"/>
          </p:cNvSpPr>
          <p:nvPr/>
        </p:nvSpPr>
        <p:spPr bwMode="auto">
          <a:xfrm>
            <a:off x="1117065" y="1630965"/>
            <a:ext cx="9316720" cy="70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         固连坐标系把刚体位姿描述问题转化为坐标系的描述问题。图</a:t>
            </a:r>
            <a:r>
              <a:rPr lang="en-US" altLang="zh-CN" sz="2000" b="1" dirty="0"/>
              <a:t>2-3</a:t>
            </a:r>
            <a:r>
              <a:rPr lang="zh-CN" altLang="en-US" sz="2000" b="1" dirty="0"/>
              <a:t>中坐标系</a:t>
            </a:r>
            <a:r>
              <a:rPr lang="en-US" altLang="zh-CN" sz="2000" b="1" dirty="0"/>
              <a:t>{B}</a:t>
            </a:r>
            <a:r>
              <a:rPr lang="zh-CN" altLang="en-US" sz="2000" b="1" dirty="0"/>
              <a:t>可以在固定坐标系</a:t>
            </a:r>
            <a:r>
              <a:rPr lang="en-US" altLang="zh-CN" sz="2000" b="1" dirty="0"/>
              <a:t>{A}</a:t>
            </a:r>
            <a:r>
              <a:rPr lang="zh-CN" altLang="en-US" sz="2000" b="1" dirty="0"/>
              <a:t>中描述为</a:t>
            </a:r>
          </a:p>
        </p:txBody>
      </p:sp>
      <p:graphicFrame>
        <p:nvGraphicFramePr>
          <p:cNvPr id="26" name="Object 13">
            <a:extLst>
              <a:ext uri="{FF2B5EF4-FFF2-40B4-BE49-F238E27FC236}">
                <a16:creationId xmlns:a16="http://schemas.microsoft.com/office/drawing/2014/main" id="{3E9168FE-616D-F735-7DFF-E01EF0DF6ED5}"/>
              </a:ext>
            </a:extLst>
          </p:cNvPr>
          <p:cNvGraphicFramePr>
            <a:graphicFrameLocks noChangeAspect="1"/>
          </p:cNvGraphicFramePr>
          <p:nvPr>
            <p:extLst>
              <p:ext uri="{D42A27DB-BD31-4B8C-83A1-F6EECF244321}">
                <p14:modId xmlns:p14="http://schemas.microsoft.com/office/powerpoint/2010/main" val="1005050342"/>
              </p:ext>
            </p:extLst>
          </p:nvPr>
        </p:nvGraphicFramePr>
        <p:xfrm>
          <a:off x="2221171" y="3365296"/>
          <a:ext cx="436562" cy="436562"/>
        </p:xfrm>
        <a:graphic>
          <a:graphicData uri="http://schemas.openxmlformats.org/presentationml/2006/ole">
            <mc:AlternateContent xmlns:mc="http://schemas.openxmlformats.org/markup-compatibility/2006">
              <mc:Choice xmlns:v="urn:schemas-microsoft-com:vml" Requires="v">
                <p:oleObj spid="_x0000_s30729" r:id="rId6" imgW="229215" imgH="229215" progId="Equation.DSMT4">
                  <p:embed/>
                </p:oleObj>
              </mc:Choice>
              <mc:Fallback>
                <p:oleObj r:id="rId6" imgW="229215" imgH="229215" progId="Equation.DSMT4">
                  <p:embed/>
                  <p:pic>
                    <p:nvPicPr>
                      <p:cNvPr id="6157" name="Object 13">
                        <a:extLst>
                          <a:ext uri="{FF2B5EF4-FFF2-40B4-BE49-F238E27FC236}">
                            <a16:creationId xmlns:a16="http://schemas.microsoft.com/office/drawing/2014/main" id="{FED0B3B2-C349-C0E7-546D-5CCAF78ED3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1171" y="3365296"/>
                        <a:ext cx="43656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14">
            <a:extLst>
              <a:ext uri="{FF2B5EF4-FFF2-40B4-BE49-F238E27FC236}">
                <a16:creationId xmlns:a16="http://schemas.microsoft.com/office/drawing/2014/main" id="{751C244F-A8C8-A161-D322-DEDC86E9276A}"/>
              </a:ext>
            </a:extLst>
          </p:cNvPr>
          <p:cNvGraphicFramePr>
            <a:graphicFrameLocks noChangeAspect="1"/>
          </p:cNvGraphicFramePr>
          <p:nvPr>
            <p:extLst>
              <p:ext uri="{D42A27DB-BD31-4B8C-83A1-F6EECF244321}">
                <p14:modId xmlns:p14="http://schemas.microsoft.com/office/powerpoint/2010/main" val="3935486605"/>
              </p:ext>
            </p:extLst>
          </p:nvPr>
        </p:nvGraphicFramePr>
        <p:xfrm>
          <a:off x="5907238" y="3405179"/>
          <a:ext cx="523875" cy="395287"/>
        </p:xfrm>
        <a:graphic>
          <a:graphicData uri="http://schemas.openxmlformats.org/presentationml/2006/ole">
            <mc:AlternateContent xmlns:mc="http://schemas.openxmlformats.org/markup-compatibility/2006">
              <mc:Choice xmlns:v="urn:schemas-microsoft-com:vml" Requires="v">
                <p:oleObj spid="_x0000_s30730" r:id="rId8" imgW="317817" imgH="241617" progId="Equation.DSMT4">
                  <p:embed/>
                </p:oleObj>
              </mc:Choice>
              <mc:Fallback>
                <p:oleObj r:id="rId8" imgW="317817" imgH="241617" progId="Equation.DSMT4">
                  <p:embed/>
                  <p:pic>
                    <p:nvPicPr>
                      <p:cNvPr id="6158" name="Object 14">
                        <a:extLst>
                          <a:ext uri="{FF2B5EF4-FFF2-40B4-BE49-F238E27FC236}">
                            <a16:creationId xmlns:a16="http://schemas.microsoft.com/office/drawing/2014/main" id="{6B0EC9B9-B5D2-212D-5F28-C32710FF63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07238" y="3405179"/>
                        <a:ext cx="5238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Rectangle 25">
            <a:extLst>
              <a:ext uri="{FF2B5EF4-FFF2-40B4-BE49-F238E27FC236}">
                <a16:creationId xmlns:a16="http://schemas.microsoft.com/office/drawing/2014/main" id="{DDE02938-5DC6-8D38-9FFE-AFE8D1E61B99}"/>
              </a:ext>
            </a:extLst>
          </p:cNvPr>
          <p:cNvSpPr>
            <a:spLocks noChangeArrowheads="1"/>
          </p:cNvSpPr>
          <p:nvPr/>
        </p:nvSpPr>
        <p:spPr bwMode="auto">
          <a:xfrm>
            <a:off x="810678" y="2715678"/>
            <a:ext cx="2820987"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marL="342900" indent="-342900" defTabSz="912813" eaLnBrk="0" hangingPunct="0">
              <a:defRPr sz="1200">
                <a:solidFill>
                  <a:schemeClr val="tx1"/>
                </a:solidFill>
                <a:latin typeface="Times New Roman" panose="02020603050405020304" pitchFamily="18" charset="0"/>
                <a:ea typeface="宋体" panose="02010600030101010101" pitchFamily="2" charset="-122"/>
              </a:defRPr>
            </a:lvl1pPr>
            <a:lvl2pPr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lvl="1" eaLnBrk="1" hangingPunct="1">
              <a:spcBef>
                <a:spcPct val="20000"/>
              </a:spcBef>
              <a:buClr>
                <a:srgbClr val="0033CC"/>
              </a:buClr>
              <a:buSzPct val="60000"/>
              <a:buFont typeface="Wingdings" panose="05000000000000000000" pitchFamily="2" charset="2"/>
              <a:buChar char="n"/>
            </a:pPr>
            <a:endParaRPr lang="zh-CN" altLang="en-US" sz="2400" b="1"/>
          </a:p>
        </p:txBody>
      </p:sp>
      <p:pic>
        <p:nvPicPr>
          <p:cNvPr id="32" name="Picture 109" descr="1-4">
            <a:extLst>
              <a:ext uri="{FF2B5EF4-FFF2-40B4-BE49-F238E27FC236}">
                <a16:creationId xmlns:a16="http://schemas.microsoft.com/office/drawing/2014/main" id="{391A84F8-5FD6-2D4F-63F5-037A9CA20FA1}"/>
              </a:ext>
            </a:extLst>
          </p:cNvPr>
          <p:cNvPicPr>
            <a:picLocks noChangeAspect="1" noChangeArrowheads="1"/>
          </p:cNvPicPr>
          <p:nvPr/>
        </p:nvPicPr>
        <p:blipFill>
          <a:blip r:embed="rId10" cstate="print">
            <a:duotone>
              <a:prstClr val="black"/>
              <a:schemeClr val="accent1">
                <a:tint val="45000"/>
                <a:satMod val="400000"/>
              </a:schemeClr>
            </a:duotone>
          </a:blip>
          <a:srcRect/>
          <a:stretch>
            <a:fillRect/>
          </a:stretch>
        </p:blipFill>
        <p:spPr bwMode="auto">
          <a:xfrm>
            <a:off x="342825" y="4069705"/>
            <a:ext cx="2919750" cy="234239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33" name="Object 120">
                <a:extLst>
                  <a:ext uri="{FF2B5EF4-FFF2-40B4-BE49-F238E27FC236}">
                    <a16:creationId xmlns:a16="http://schemas.microsoft.com/office/drawing/2014/main" id="{659056A5-B246-5E8F-64D5-86DAE06AAA68}"/>
                  </a:ext>
                </a:extLst>
              </p:cNvPr>
              <p:cNvSpPr txBox="1"/>
              <p:nvPr/>
            </p:nvSpPr>
            <p:spPr bwMode="auto">
              <a:xfrm>
                <a:off x="3605396" y="4469806"/>
                <a:ext cx="2828925" cy="1995628"/>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smtClean="0">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&amp;</m:t>
                              </m:r>
                              <m:r>
                                <a:rPr lang="zh-CN" altLang="en-US" sz="2400" b="1" i="1" smtClean="0">
                                  <a:solidFill>
                                    <a:schemeClr val="tx1"/>
                                  </a:solidFill>
                                  <a:latin typeface="Cambria Math" panose="02040503050406030204" pitchFamily="18" charset="0"/>
                                </a:rPr>
                                <m:t>𝒏</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𝑛</m:t>
                                  </m:r>
                                </m:e>
                                <m:sub>
                                  <m:r>
                                    <a:rPr lang="en-US" altLang="zh-CN" sz="2400" b="0" i="1" smtClean="0">
                                      <a:solidFill>
                                        <a:schemeClr val="tx1"/>
                                      </a:solidFill>
                                      <a:latin typeface="Cambria Math" panose="02040503050406030204" pitchFamily="18" charset="0"/>
                                    </a:rPr>
                                    <m:t>𝑥</m:t>
                                  </m:r>
                                </m:sub>
                              </m:sSub>
                              <m:r>
                                <m:rPr>
                                  <m:nor/>
                                </m:rPr>
                                <a:rPr lang="zh-CN" altLang="en-US" sz="2400" i="0">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𝑛</m:t>
                                  </m:r>
                                </m:e>
                                <m:sub>
                                  <m:r>
                                    <a:rPr lang="en-US" altLang="zh-CN" sz="2400" b="0" i="1" smtClean="0">
                                      <a:solidFill>
                                        <a:schemeClr val="tx1"/>
                                      </a:solidFill>
                                      <a:latin typeface="Cambria Math" panose="02040503050406030204" pitchFamily="18" charset="0"/>
                                    </a:rPr>
                                    <m:t>𝑦</m:t>
                                  </m:r>
                                </m:sub>
                              </m:sSub>
                              <m:r>
                                <m:rPr>
                                  <m:nor/>
                                </m:rPr>
                                <a:rPr lang="zh-CN" altLang="en-US" sz="2400" i="0">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𝑛</m:t>
                                  </m:r>
                                </m:e>
                                <m:sub>
                                  <m:r>
                                    <a:rPr lang="en-US" altLang="zh-CN" sz="2400" b="0" i="1" smtClean="0">
                                      <a:solidFill>
                                        <a:schemeClr val="tx1"/>
                                      </a:solidFill>
                                      <a:latin typeface="Cambria Math" panose="02040503050406030204" pitchFamily="18" charset="0"/>
                                    </a:rPr>
                                    <m:t>𝑧</m:t>
                                  </m:r>
                                </m:sub>
                              </m:sSub>
                              <m:r>
                                <m:rPr>
                                  <m:nor/>
                                </m:rPr>
                                <a:rPr lang="zh-CN" altLang="en-US" sz="2400" i="0">
                                  <a:solidFill>
                                    <a:schemeClr val="tx1"/>
                                  </a:solidFill>
                                  <a:latin typeface="Times New Roman" panose="02020603050405020304" pitchFamily="18" charset="0"/>
                                  <a:cs typeface="Times New Roman" panose="02020603050405020304" pitchFamily="18" charset="0"/>
                                </a:rPr>
                                <m:t>  </m:t>
                              </m:r>
                              <m:r>
                                <a:rPr lang="zh-CN" altLang="en-US" sz="2400" i="1">
                                  <a:solidFill>
                                    <a:schemeClr val="tx1"/>
                                  </a:solidFill>
                                  <a:latin typeface="Cambria Math" panose="02040503050406030204" pitchFamily="18" charset="0"/>
                                </a:rPr>
                                <m:t>0</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m:t>
                                  </m:r>
                                </m:e>
                                <m:sup>
                                  <m:r>
                                    <m:rPr>
                                      <m:sty m:val="p"/>
                                    </m:rPr>
                                    <a:rPr lang="zh-CN" altLang="en-US" sz="2400" i="0">
                                      <a:solidFill>
                                        <a:schemeClr val="tx1"/>
                                      </a:solidFill>
                                      <a:latin typeface="Cambria Math" panose="02040503050406030204" pitchFamily="18" charset="0"/>
                                    </a:rPr>
                                    <m:t>T</m:t>
                                  </m:r>
                                </m:sup>
                              </m:sSup>
                            </m:e>
                            <m:e>
                              <m:r>
                                <a:rPr lang="zh-CN" altLang="en-US" sz="2400" i="1">
                                  <a:solidFill>
                                    <a:schemeClr val="tx1"/>
                                  </a:solidFill>
                                  <a:latin typeface="Cambria Math" panose="02040503050406030204" pitchFamily="18" charset="0"/>
                                </a:rPr>
                                <m:t>&amp;</m:t>
                              </m:r>
                              <m:r>
                                <a:rPr lang="zh-CN" altLang="en-US" sz="2400" b="1" i="1">
                                  <a:solidFill>
                                    <a:schemeClr val="tx1"/>
                                  </a:solidFill>
                                  <a:latin typeface="Cambria Math" panose="02040503050406030204" pitchFamily="18" charset="0"/>
                                </a:rPr>
                                <m:t>𝒐</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𝑜</m:t>
                                  </m:r>
                                </m:e>
                                <m:sub>
                                  <m:r>
                                    <a:rPr lang="en-US" altLang="zh-CN" sz="2400" b="0" i="1" smtClean="0">
                                      <a:solidFill>
                                        <a:schemeClr val="tx1"/>
                                      </a:solidFill>
                                      <a:latin typeface="Cambria Math" panose="02040503050406030204" pitchFamily="18" charset="0"/>
                                    </a:rPr>
                                    <m:t>𝑥</m:t>
                                  </m:r>
                                </m:sub>
                              </m:sSub>
                              <m:r>
                                <m:rPr>
                                  <m:nor/>
                                </m:rPr>
                                <a:rPr lang="zh-CN" altLang="en-US" sz="2400" i="0">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𝑜</m:t>
                                  </m:r>
                                </m:e>
                                <m:sub>
                                  <m:r>
                                    <a:rPr lang="en-US" altLang="zh-CN" sz="2400" b="0" i="1" smtClean="0">
                                      <a:solidFill>
                                        <a:schemeClr val="tx1"/>
                                      </a:solidFill>
                                      <a:latin typeface="Cambria Math" panose="02040503050406030204" pitchFamily="18" charset="0"/>
                                    </a:rPr>
                                    <m:t>𝑦</m:t>
                                  </m:r>
                                </m:sub>
                              </m:sSub>
                              <m:r>
                                <m:rPr>
                                  <m:nor/>
                                </m:rPr>
                                <a:rPr lang="zh-CN" altLang="en-US" sz="2400" i="0">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𝑜</m:t>
                                  </m:r>
                                </m:e>
                                <m:sub>
                                  <m:r>
                                    <a:rPr lang="en-US" altLang="zh-CN" sz="2400" b="0" i="1" smtClean="0">
                                      <a:solidFill>
                                        <a:schemeClr val="tx1"/>
                                      </a:solidFill>
                                      <a:latin typeface="Cambria Math" panose="02040503050406030204" pitchFamily="18" charset="0"/>
                                    </a:rPr>
                                    <m:t>𝑧</m:t>
                                  </m:r>
                                </m:sub>
                              </m:sSub>
                              <m:r>
                                <m:rPr>
                                  <m:nor/>
                                </m:rPr>
                                <a:rPr lang="zh-CN" altLang="en-US" sz="2400" i="0">
                                  <a:solidFill>
                                    <a:schemeClr val="tx1"/>
                                  </a:solidFill>
                                  <a:latin typeface="Times New Roman" panose="02020603050405020304" pitchFamily="18" charset="0"/>
                                  <a:cs typeface="Times New Roman" panose="02020603050405020304" pitchFamily="18" charset="0"/>
                                </a:rPr>
                                <m:t>  </m:t>
                              </m:r>
                              <m:r>
                                <a:rPr lang="zh-CN" altLang="en-US" sz="2400" i="1">
                                  <a:solidFill>
                                    <a:schemeClr val="tx1"/>
                                  </a:solidFill>
                                  <a:latin typeface="Cambria Math" panose="02040503050406030204" pitchFamily="18" charset="0"/>
                                </a:rPr>
                                <m:t>0</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m:t>
                                  </m:r>
                                </m:e>
                                <m:sup>
                                  <m:r>
                                    <m:rPr>
                                      <m:sty m:val="p"/>
                                    </m:rPr>
                                    <a:rPr lang="zh-CN" altLang="en-US" sz="2400" i="0">
                                      <a:solidFill>
                                        <a:schemeClr val="tx1"/>
                                      </a:solidFill>
                                      <a:latin typeface="Cambria Math" panose="02040503050406030204" pitchFamily="18" charset="0"/>
                                    </a:rPr>
                                    <m:t>T</m:t>
                                  </m:r>
                                </m:sup>
                              </m:sSup>
                            </m:e>
                            <m:e>
                              <m:r>
                                <a:rPr lang="zh-CN" altLang="en-US" sz="2400" i="1">
                                  <a:solidFill>
                                    <a:schemeClr val="tx1"/>
                                  </a:solidFill>
                                  <a:latin typeface="Cambria Math" panose="02040503050406030204" pitchFamily="18" charset="0"/>
                                </a:rPr>
                                <m:t>&amp;</m:t>
                              </m:r>
                              <m:r>
                                <a:rPr lang="zh-CN" altLang="en-US" sz="2400" b="1" i="1">
                                  <a:solidFill>
                                    <a:schemeClr val="tx1"/>
                                  </a:solidFill>
                                  <a:latin typeface="Cambria Math" panose="02040503050406030204" pitchFamily="18" charset="0"/>
                                </a:rPr>
                                <m:t>𝒂</m:t>
                              </m:r>
                              <m:r>
                                <a:rPr lang="zh-CN" altLang="en-US"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𝑥</m:t>
                                  </m:r>
                                </m:sub>
                              </m:sSub>
                              <m:r>
                                <m:rPr>
                                  <m:nor/>
                                </m:rPr>
                                <a:rPr lang="zh-CN" altLang="en-US" sz="2400" i="0">
                                  <a:solidFill>
                                    <a:schemeClr val="tx1"/>
                                  </a:solidFill>
                                  <a:latin typeface="Times New Roman" panose="02020603050405020304" pitchFamily="18" charset="0"/>
                                  <a:cs typeface="Times New Roman" panose="02020603050405020304" pitchFamily="18" charset="0"/>
                                </a:rPr>
                                <m:t>  </m:t>
                              </m:r>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𝑦</m:t>
                                  </m:r>
                                </m:sub>
                              </m:sSub>
                              <m:r>
                                <m:rPr>
                                  <m:nor/>
                                </m:rPr>
                                <a:rPr lang="zh-CN" altLang="en-US" sz="2400" i="0">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𝑧</m:t>
                                  </m:r>
                                </m:sub>
                              </m:sSub>
                              <m:r>
                                <m:rPr>
                                  <m:nor/>
                                </m:rPr>
                                <a:rPr lang="zh-CN" altLang="en-US" sz="2400" i="0">
                                  <a:solidFill>
                                    <a:schemeClr val="tx1"/>
                                  </a:solidFill>
                                  <a:latin typeface="Times New Roman" panose="02020603050405020304" pitchFamily="18" charset="0"/>
                                  <a:cs typeface="Times New Roman" panose="02020603050405020304" pitchFamily="18" charset="0"/>
                                </a:rPr>
                                <m:t>  </m:t>
                              </m:r>
                              <m:r>
                                <a:rPr lang="zh-CN" altLang="en-US" sz="2400" i="1">
                                  <a:solidFill>
                                    <a:schemeClr val="tx1"/>
                                  </a:solidFill>
                                  <a:latin typeface="Cambria Math" panose="02040503050406030204" pitchFamily="18" charset="0"/>
                                </a:rPr>
                                <m:t>0</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m:t>
                                  </m:r>
                                </m:e>
                                <m:sup>
                                  <m:r>
                                    <m:rPr>
                                      <m:sty m:val="p"/>
                                    </m:rPr>
                                    <a:rPr lang="zh-CN" altLang="en-US" sz="2400" i="0">
                                      <a:solidFill>
                                        <a:schemeClr val="tx1"/>
                                      </a:solidFill>
                                      <a:latin typeface="Cambria Math" panose="02040503050406030204" pitchFamily="18" charset="0"/>
                                    </a:rPr>
                                    <m:t>T</m:t>
                                  </m:r>
                                </m:sup>
                              </m:sSup>
                            </m:e>
                            <m:e>
                              <m:r>
                                <a:rPr lang="en-US" altLang="zh-CN" sz="2400" b="1" i="1" baseline="30000">
                                  <a:solidFill>
                                    <a:schemeClr val="tx1"/>
                                  </a:solidFill>
                                  <a:latin typeface="Cambria Math" panose="02040503050406030204" pitchFamily="18" charset="0"/>
                                </a:rPr>
                                <m:t>𝑨</m:t>
                              </m:r>
                              <m:r>
                                <a:rPr lang="zh-CN" altLang="en-US" sz="2400" b="1" i="1">
                                  <a:solidFill>
                                    <a:schemeClr val="tx1"/>
                                  </a:solidFill>
                                  <a:latin typeface="Cambria Math" panose="02040503050406030204" pitchFamily="18" charset="0"/>
                                </a:rPr>
                                <m:t>𝑷</m:t>
                              </m:r>
                              <m:r>
                                <a:rPr lang="en-US" altLang="zh-CN" sz="2400" i="1" baseline="-25000">
                                  <a:solidFill>
                                    <a:schemeClr val="tx1"/>
                                  </a:solidFill>
                                  <a:latin typeface="Cambria Math" panose="02040503050406030204" pitchFamily="18" charset="0"/>
                                </a:rPr>
                                <m:t>𝐵𝑂</m:t>
                              </m:r>
                              <m:r>
                                <a:rPr lang="en-US" altLang="zh-CN" sz="2400" b="0" i="1" smtClean="0">
                                  <a:solidFill>
                                    <a:schemeClr val="tx1"/>
                                  </a:solidFill>
                                  <a:latin typeface="Cambria Math" panose="02040503050406030204" pitchFamily="18" charset="0"/>
                                </a:rPr>
                                <m:t>=</m:t>
                              </m:r>
                              <m:r>
                                <a:rPr lang="zh-CN" altLang="en-US" sz="2400" i="0">
                                  <a:solidFill>
                                    <a:schemeClr val="tx1"/>
                                  </a:solidFill>
                                  <a:latin typeface="Cambria Math" panose="02040503050406030204" pitchFamily="18" charset="0"/>
                                </a:rPr>
                                <m:t> </m:t>
                              </m:r>
                              <m:sSup>
                                <m:sSupPr>
                                  <m:ctrlPr>
                                    <a:rPr lang="en-US" altLang="zh-CN" sz="240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m:t>
                                  </m:r>
                                  <m:sSubSup>
                                    <m:sSubSupPr>
                                      <m:ctrlPr>
                                        <a:rPr lang="en-US" altLang="zh-CN" sz="2400" b="0" i="1" smtClean="0">
                                          <a:solidFill>
                                            <a:schemeClr val="tx1"/>
                                          </a:solidFill>
                                          <a:latin typeface="Cambria Math" panose="02040503050406030204" pitchFamily="18" charset="0"/>
                                        </a:rPr>
                                      </m:ctrlPr>
                                    </m:sSubSupPr>
                                    <m:e>
                                      <m:r>
                                        <a:rPr lang="en-US" altLang="zh-CN" sz="2400"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up/>
                                  </m:sSubSup>
                                  <m:r>
                                    <a:rPr lang="en-US" altLang="zh-CN" b="0" i="1" smtClean="0">
                                      <a:solidFill>
                                        <a:schemeClr val="tx1"/>
                                      </a:solidFill>
                                      <a:latin typeface="Cambria Math" panose="02040503050406030204" pitchFamily="18" charset="0"/>
                                    </a:rPr>
                                    <m:t> </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0</m:t>
                                      </m:r>
                                    </m:sub>
                                    <m:sup/>
                                  </m:sSubSup>
                                  <m:r>
                                    <a:rPr lang="en-US" altLang="zh-CN" b="0" i="1" smtClean="0">
                                      <a:solidFill>
                                        <a:schemeClr val="tx1"/>
                                      </a:solidFill>
                                      <a:latin typeface="Cambria Math" panose="02040503050406030204" pitchFamily="18" charset="0"/>
                                    </a:rPr>
                                    <m:t> </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𝑧</m:t>
                                      </m:r>
                                    </m:e>
                                    <m:sub>
                                      <m:r>
                                        <a:rPr lang="en-US" altLang="zh-CN" b="0" i="1" smtClean="0">
                                          <a:solidFill>
                                            <a:schemeClr val="tx1"/>
                                          </a:solidFill>
                                          <a:latin typeface="Cambria Math" panose="02040503050406030204" pitchFamily="18" charset="0"/>
                                        </a:rPr>
                                        <m:t>0</m:t>
                                      </m:r>
                                    </m:sub>
                                    <m:sup/>
                                  </m:sSubSup>
                                  <m:r>
                                    <a:rPr lang="en-US" altLang="zh-CN" b="0" i="1" smtClean="0">
                                      <a:solidFill>
                                        <a:schemeClr val="tx1"/>
                                      </a:solidFill>
                                      <a:latin typeface="Cambria Math" panose="02040503050406030204" pitchFamily="18" charset="0"/>
                                    </a:rPr>
                                    <m:t> </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1</m:t>
                                      </m:r>
                                    </m:e>
                                    <m:sub/>
                                    <m:sup/>
                                  </m:sSubSup>
                                  <m:r>
                                    <a:rPr lang="en-US" altLang="zh-CN" sz="2400" b="0" i="1" smtClean="0">
                                      <a:solidFill>
                                        <a:schemeClr val="tx1"/>
                                      </a:solidFill>
                                      <a:latin typeface="Cambria Math" panose="02040503050406030204" pitchFamily="18" charset="0"/>
                                    </a:rPr>
                                    <m:t>]</m:t>
                                  </m:r>
                                </m:e>
                                <m:sup>
                                  <m:r>
                                    <a:rPr lang="en-US" altLang="zh-CN" sz="2400" b="0" i="1" smtClean="0">
                                      <a:solidFill>
                                        <a:schemeClr val="tx1"/>
                                      </a:solidFill>
                                      <a:latin typeface="Cambria Math" panose="02040503050406030204" pitchFamily="18" charset="0"/>
                                    </a:rPr>
                                    <m:t>𝑇</m:t>
                                  </m:r>
                                </m:sup>
                              </m:sSup>
                            </m:e>
                          </m:eqArr>
                        </m:e>
                      </m:d>
                    </m:oMath>
                  </m:oMathPara>
                </a14:m>
                <a:endParaRPr lang="zh-CN" altLang="en-US"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3" name="Object 120">
                <a:extLst>
                  <a:ext uri="{FF2B5EF4-FFF2-40B4-BE49-F238E27FC236}">
                    <a16:creationId xmlns:a16="http://schemas.microsoft.com/office/drawing/2014/main" id="{659056A5-B246-5E8F-64D5-86DAE06AAA68}"/>
                  </a:ext>
                </a:extLst>
              </p:cNvPr>
              <p:cNvSpPr txBox="1">
                <a:spLocks noRot="1" noChangeAspect="1" noMove="1" noResize="1" noEditPoints="1" noAdjustHandles="1" noChangeArrowheads="1" noChangeShapeType="1" noTextEdit="1"/>
              </p:cNvSpPr>
              <p:nvPr/>
            </p:nvSpPr>
            <p:spPr bwMode="auto">
              <a:xfrm>
                <a:off x="3605396" y="4469806"/>
                <a:ext cx="2828925" cy="1995628"/>
              </a:xfrm>
              <a:prstGeom prst="rect">
                <a:avLst/>
              </a:prstGeom>
              <a:blipFill>
                <a:blip r:embed="rId11"/>
                <a:stretch>
                  <a:fillRect r="-107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bject 121">
                <a:extLst>
                  <a:ext uri="{FF2B5EF4-FFF2-40B4-BE49-F238E27FC236}">
                    <a16:creationId xmlns:a16="http://schemas.microsoft.com/office/drawing/2014/main" id="{96705E50-8D3F-74DA-8926-140C07F753FA}"/>
                  </a:ext>
                </a:extLst>
              </p:cNvPr>
              <p:cNvSpPr txBox="1"/>
              <p:nvPr/>
            </p:nvSpPr>
            <p:spPr bwMode="auto">
              <a:xfrm>
                <a:off x="6813614" y="4469806"/>
                <a:ext cx="5175183" cy="1820862"/>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Pre>
                        <m:sPrePr>
                          <m:ctrlPr>
                            <a:rPr lang="en-US" altLang="zh-CN" sz="2400" b="1" i="1" smtClean="0">
                              <a:solidFill>
                                <a:schemeClr val="tx1"/>
                              </a:solidFill>
                              <a:latin typeface="Cambria Math" panose="02040503050406030204" pitchFamily="18" charset="0"/>
                            </a:rPr>
                          </m:ctrlPr>
                        </m:sPrePr>
                        <m:sub>
                          <m:r>
                            <a:rPr lang="en-US" altLang="zh-CN" sz="2400" b="1" i="1" smtClean="0">
                              <a:solidFill>
                                <a:schemeClr val="tx1"/>
                              </a:solidFill>
                              <a:latin typeface="Cambria Math" panose="02040503050406030204" pitchFamily="18" charset="0"/>
                            </a:rPr>
                            <m:t>𝑩</m:t>
                          </m:r>
                        </m:sub>
                        <m:sup>
                          <m:r>
                            <a:rPr lang="en-US" altLang="zh-CN" sz="2400" b="1" i="1" smtClean="0">
                              <a:solidFill>
                                <a:schemeClr val="tx1"/>
                              </a:solidFill>
                              <a:latin typeface="Cambria Math" panose="02040503050406030204" pitchFamily="18" charset="0"/>
                            </a:rPr>
                            <m:t>𝑨</m:t>
                          </m:r>
                        </m:sup>
                        <m:e>
                          <m:r>
                            <a:rPr lang="en-US" altLang="zh-CN" sz="2400" b="1" i="1" smtClean="0">
                              <a:solidFill>
                                <a:schemeClr val="tx1"/>
                              </a:solidFill>
                              <a:latin typeface="Cambria Math" panose="02040503050406030204" pitchFamily="18" charset="0"/>
                            </a:rPr>
                            <m:t>𝑻</m:t>
                          </m:r>
                        </m:e>
                      </m:sPre>
                      <m:r>
                        <a:rPr lang="zh-CN" altLang="en-US" sz="2400" i="1" smtClean="0">
                          <a:solidFill>
                            <a:schemeClr val="tx1"/>
                          </a:solidFill>
                          <a:latin typeface="Cambria Math" panose="02040503050406030204" pitchFamily="18" charset="0"/>
                        </a:rPr>
                        <m:t>=[</m:t>
                      </m:r>
                      <m:r>
                        <a:rPr lang="zh-CN" altLang="en-US" sz="2400" b="1" i="1" smtClean="0">
                          <a:solidFill>
                            <a:schemeClr val="tx1"/>
                          </a:solidFill>
                          <a:latin typeface="Cambria Math" panose="02040503050406030204" pitchFamily="18" charset="0"/>
                        </a:rPr>
                        <m:t>𝒏</m:t>
                      </m:r>
                      <m:r>
                        <a:rPr lang="zh-CN" altLang="en-US" sz="2400" b="1" i="1" smtClean="0">
                          <a:solidFill>
                            <a:schemeClr val="tx1"/>
                          </a:solidFill>
                          <a:latin typeface="Cambria Math" panose="02040503050406030204" pitchFamily="18" charset="0"/>
                        </a:rPr>
                        <m:t>  </m:t>
                      </m:r>
                      <m:r>
                        <a:rPr lang="zh-CN" altLang="en-US" sz="2400" b="1" i="1" smtClean="0">
                          <a:solidFill>
                            <a:schemeClr val="tx1"/>
                          </a:solidFill>
                          <a:latin typeface="Cambria Math" panose="02040503050406030204" pitchFamily="18" charset="0"/>
                        </a:rPr>
                        <m:t>𝒐</m:t>
                      </m:r>
                      <m:r>
                        <a:rPr lang="zh-CN" altLang="en-US" sz="2400" b="1" i="1" smtClean="0">
                          <a:solidFill>
                            <a:schemeClr val="tx1"/>
                          </a:solidFill>
                          <a:latin typeface="Cambria Math" panose="02040503050406030204" pitchFamily="18" charset="0"/>
                        </a:rPr>
                        <m:t>  </m:t>
                      </m:r>
                      <m:r>
                        <a:rPr lang="zh-CN" altLang="en-US" sz="2400" b="1" i="1" smtClean="0">
                          <a:solidFill>
                            <a:schemeClr val="tx1"/>
                          </a:solidFill>
                          <a:latin typeface="Cambria Math" panose="02040503050406030204" pitchFamily="18" charset="0"/>
                        </a:rPr>
                        <m:t>𝒂</m:t>
                      </m:r>
                      <m:r>
                        <a:rPr lang="zh-CN" altLang="en-US" sz="2400" b="1" i="1" smtClean="0">
                          <a:solidFill>
                            <a:schemeClr val="tx1"/>
                          </a:solidFill>
                          <a:latin typeface="Cambria Math" panose="02040503050406030204" pitchFamily="18" charset="0"/>
                        </a:rPr>
                        <m:t>  </m:t>
                      </m:r>
                      <m:r>
                        <a:rPr lang="en-US" altLang="zh-CN" sz="2400" b="1" i="1" baseline="30000" smtClean="0">
                          <a:solidFill>
                            <a:schemeClr val="tx1"/>
                          </a:solidFill>
                          <a:latin typeface="Cambria Math" panose="02040503050406030204" pitchFamily="18" charset="0"/>
                        </a:rPr>
                        <m:t>𝑨</m:t>
                      </m:r>
                      <m:r>
                        <a:rPr lang="zh-CN" altLang="en-US" sz="2400" b="1" i="1" smtClean="0">
                          <a:solidFill>
                            <a:schemeClr val="tx1"/>
                          </a:solidFill>
                          <a:latin typeface="Cambria Math" panose="02040503050406030204" pitchFamily="18" charset="0"/>
                        </a:rPr>
                        <m:t>𝑷</m:t>
                      </m:r>
                      <m:r>
                        <a:rPr lang="en-US" altLang="zh-CN" sz="2400" b="0" i="1" baseline="-25000" smtClean="0">
                          <a:solidFill>
                            <a:schemeClr val="tx1"/>
                          </a:solidFill>
                          <a:latin typeface="Cambria Math" panose="02040503050406030204" pitchFamily="18" charset="0"/>
                        </a:rPr>
                        <m:t>𝐵𝑂</m:t>
                      </m:r>
                      <m:r>
                        <a:rPr lang="zh-CN" altLang="en-US" sz="2400" i="1" smtClean="0">
                          <a:solidFill>
                            <a:schemeClr val="tx1"/>
                          </a:solidFill>
                          <a:latin typeface="Cambria Math" panose="02040503050406030204" pitchFamily="18" charset="0"/>
                        </a:rPr>
                        <m:t>]=</m:t>
                      </m:r>
                      <m:d>
                        <m:dPr>
                          <m:begChr m:val="["/>
                          <m:endChr m:val="]"/>
                          <m:ctrlPr>
                            <a:rPr lang="zh-CN" altLang="en-US" sz="2400" i="1">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𝑛</m:t>
                                  </m:r>
                                </m:e>
                                <m:sub>
                                  <m:r>
                                    <a:rPr lang="en-US" altLang="zh-CN" sz="2400" b="0" i="1" smtClean="0">
                                      <a:solidFill>
                                        <a:schemeClr val="tx1"/>
                                      </a:solidFill>
                                      <a:latin typeface="Cambria Math" panose="02040503050406030204" pitchFamily="18" charset="0"/>
                                    </a:rPr>
                                    <m:t>𝑥</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𝑜</m:t>
                                  </m:r>
                                </m:e>
                                <m:sub>
                                  <m:r>
                                    <a:rPr lang="en-US" altLang="zh-CN" sz="2400" b="0" i="1" smtClean="0">
                                      <a:solidFill>
                                        <a:schemeClr val="tx1"/>
                                      </a:solidFill>
                                      <a:latin typeface="Cambria Math" panose="02040503050406030204" pitchFamily="18" charset="0"/>
                                    </a:rPr>
                                    <m:t>𝑥</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𝑥</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𝑥</m:t>
                                  </m:r>
                                </m:e>
                                <m:sub>
                                  <m:r>
                                    <a:rPr lang="zh-CN" altLang="en-US" sz="2400" i="1">
                                      <a:solidFill>
                                        <a:schemeClr val="tx1"/>
                                      </a:solidFill>
                                      <a:latin typeface="Cambria Math" panose="02040503050406030204" pitchFamily="18" charset="0"/>
                                    </a:rPr>
                                    <m:t>0</m:t>
                                  </m:r>
                                </m:sub>
                              </m:sSub>
                            </m:e>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𝑛</m:t>
                                  </m:r>
                                </m:e>
                                <m:sub>
                                  <m:r>
                                    <a:rPr lang="en-US" altLang="zh-CN" sz="2400" b="0" i="1" smtClean="0">
                                      <a:solidFill>
                                        <a:schemeClr val="tx1"/>
                                      </a:solidFill>
                                      <a:latin typeface="Cambria Math" panose="02040503050406030204" pitchFamily="18" charset="0"/>
                                    </a:rPr>
                                    <m:t>𝑦</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𝑜</m:t>
                                  </m:r>
                                </m:e>
                                <m:sub>
                                  <m:r>
                                    <a:rPr lang="en-US" altLang="zh-CN" sz="2400" b="0" i="1" smtClean="0">
                                      <a:solidFill>
                                        <a:schemeClr val="tx1"/>
                                      </a:solidFill>
                                      <a:latin typeface="Cambria Math" panose="02040503050406030204" pitchFamily="18" charset="0"/>
                                    </a:rPr>
                                    <m:t>𝑦</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𝑦</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r>
                                <m:rPr>
                                  <m:nor/>
                                </m:rPr>
                                <a:rPr lang="en-US" altLang="zh-CN" sz="2400" b="0" i="1" smtClean="0">
                                  <a:solidFill>
                                    <a:schemeClr val="tx1"/>
                                  </a:solidFill>
                                  <a:latin typeface="Times New Roman" panose="02020603050405020304" pitchFamily="18" charset="0"/>
                                  <a:cs typeface="Times New Roman" panose="02020603050405020304" pitchFamily="18" charset="0"/>
                                </a:rPr>
                                <m:t> </m:t>
                              </m:r>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𝑦</m:t>
                                  </m:r>
                                </m:e>
                                <m:sub>
                                  <m:r>
                                    <a:rPr lang="zh-CN" altLang="en-US" sz="2400" i="1">
                                      <a:solidFill>
                                        <a:schemeClr val="tx1"/>
                                      </a:solidFill>
                                      <a:latin typeface="Cambria Math" panose="02040503050406030204" pitchFamily="18" charset="0"/>
                                    </a:rPr>
                                    <m:t>0</m:t>
                                  </m:r>
                                </m:sub>
                              </m:sSub>
                            </m:e>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𝑛</m:t>
                                  </m:r>
                                </m:e>
                                <m:sub>
                                  <m:r>
                                    <a:rPr lang="en-US" altLang="zh-CN" sz="2400" b="0" i="1" smtClean="0">
                                      <a:solidFill>
                                        <a:schemeClr val="tx1"/>
                                      </a:solidFill>
                                      <a:latin typeface="Cambria Math" panose="02040503050406030204" pitchFamily="18" charset="0"/>
                                    </a:rPr>
                                    <m:t>𝑧</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𝑜</m:t>
                                  </m:r>
                                </m:e>
                                <m:sub>
                                  <m:r>
                                    <a:rPr lang="en-US" altLang="zh-CN" sz="2400" b="0" i="1" smtClean="0">
                                      <a:solidFill>
                                        <a:schemeClr val="tx1"/>
                                      </a:solidFill>
                                      <a:latin typeface="Cambria Math" panose="02040503050406030204" pitchFamily="18" charset="0"/>
                                    </a:rPr>
                                    <m:t>𝑧</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𝑧</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𝑧</m:t>
                                  </m:r>
                                </m:e>
                                <m:sub>
                                  <m:r>
                                    <a:rPr lang="zh-CN" altLang="en-US" sz="2400" i="1">
                                      <a:solidFill>
                                        <a:schemeClr val="tx1"/>
                                      </a:solidFill>
                                      <a:latin typeface="Cambria Math" panose="02040503050406030204" pitchFamily="18" charset="0"/>
                                    </a:rPr>
                                    <m:t>0</m:t>
                                  </m:r>
                                </m:sub>
                              </m:sSub>
                            </m:e>
                            <m:e>
                              <m:r>
                                <a:rPr lang="zh-CN" altLang="en-US" sz="2400" i="1">
                                  <a:solidFill>
                                    <a:schemeClr val="tx1"/>
                                  </a:solidFill>
                                  <a:latin typeface="Cambria Math" panose="02040503050406030204" pitchFamily="18" charset="0"/>
                                </a:rPr>
                                <m:t>&amp;</m:t>
                              </m:r>
                              <m:r>
                                <a:rPr lang="zh-CN" altLang="en-US" sz="2400" i="0">
                                  <a:solidFill>
                                    <a:schemeClr val="tx1"/>
                                  </a:solidFill>
                                  <a:latin typeface="Cambria Math" panose="02040503050406030204" pitchFamily="18" charset="0"/>
                                </a:rPr>
                                <m:t>0</m:t>
                              </m:r>
                              <m:r>
                                <m:rPr>
                                  <m:nor/>
                                </m:rPr>
                                <a:rPr lang="zh-CN" altLang="en-US" sz="2400">
                                  <a:solidFill>
                                    <a:schemeClr val="tx1"/>
                                  </a:solidFill>
                                  <a:latin typeface="Times New Roman" panose="02020603050405020304" pitchFamily="18" charset="0"/>
                                  <a:cs typeface="Times New Roman" panose="02020603050405020304" pitchFamily="18" charset="0"/>
                                </a:rPr>
                                <m:t>      0      0     </m:t>
                              </m:r>
                              <m:r>
                                <a:rPr lang="zh-CN" altLang="en-US" sz="2400" i="1">
                                  <a:solidFill>
                                    <a:schemeClr val="tx1"/>
                                  </a:solidFill>
                                  <a:latin typeface="Cambria Math" panose="02040503050406030204" pitchFamily="18" charset="0"/>
                                </a:rPr>
                                <m:t>1</m:t>
                              </m:r>
                            </m:e>
                          </m:eqArr>
                        </m:e>
                      </m:d>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4" name="Object 121">
                <a:extLst>
                  <a:ext uri="{FF2B5EF4-FFF2-40B4-BE49-F238E27FC236}">
                    <a16:creationId xmlns:a16="http://schemas.microsoft.com/office/drawing/2014/main" id="{96705E50-8D3F-74DA-8926-140C07F753FA}"/>
                  </a:ext>
                </a:extLst>
              </p:cNvPr>
              <p:cNvSpPr txBox="1">
                <a:spLocks noRot="1" noChangeAspect="1" noMove="1" noResize="1" noEditPoints="1" noAdjustHandles="1" noChangeArrowheads="1" noChangeShapeType="1" noTextEdit="1"/>
              </p:cNvSpPr>
              <p:nvPr/>
            </p:nvSpPr>
            <p:spPr bwMode="auto">
              <a:xfrm>
                <a:off x="6813614" y="4469806"/>
                <a:ext cx="5175183" cy="1820862"/>
              </a:xfrm>
              <a:prstGeom prst="rect">
                <a:avLst/>
              </a:prstGeom>
              <a:blipFill>
                <a:blip r:embed="rId12"/>
                <a:stretch>
                  <a:fillRect/>
                </a:stretch>
              </a:blipFill>
            </p:spPr>
            <p:txBody>
              <a:bodyPr/>
              <a:lstStyle/>
              <a:p>
                <a:r>
                  <a:rPr lang="zh-CN" altLang="en-US">
                    <a:noFill/>
                  </a:rPr>
                  <a:t> </a:t>
                </a:r>
              </a:p>
            </p:txBody>
          </p:sp>
        </mc:Fallback>
      </mc:AlternateContent>
      <p:sp>
        <p:nvSpPr>
          <p:cNvPr id="14" name="Rectangle 27">
            <a:extLst>
              <a:ext uri="{FF2B5EF4-FFF2-40B4-BE49-F238E27FC236}">
                <a16:creationId xmlns:a16="http://schemas.microsoft.com/office/drawing/2014/main" id="{F071E0D8-DF07-482A-93BA-EF0A315F4EEE}"/>
              </a:ext>
            </a:extLst>
          </p:cNvPr>
          <p:cNvSpPr>
            <a:spLocks noChangeArrowheads="1"/>
          </p:cNvSpPr>
          <p:nvPr/>
        </p:nvSpPr>
        <p:spPr bwMode="auto">
          <a:xfrm>
            <a:off x="826387" y="6465434"/>
            <a:ext cx="1952625" cy="36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ctr"/>
            <a:r>
              <a:rPr lang="zh-CN" altLang="en-US" sz="1800" dirty="0"/>
              <a:t>图</a:t>
            </a:r>
            <a:r>
              <a:rPr lang="en-US" altLang="zh-CN" sz="1800" dirty="0"/>
              <a:t>2-3 </a:t>
            </a:r>
            <a:r>
              <a:rPr lang="zh-CN" altLang="en-US" sz="1800" dirty="0"/>
              <a:t>位姿描述</a:t>
            </a:r>
          </a:p>
        </p:txBody>
      </p:sp>
    </p:spTree>
    <p:extLst>
      <p:ext uri="{BB962C8B-B14F-4D97-AF65-F5344CB8AC3E}">
        <p14:creationId xmlns:p14="http://schemas.microsoft.com/office/powerpoint/2010/main" val="27987361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B12A688-277E-F771-169B-9D3FD9FB1E09}"/>
              </a:ext>
            </a:extLst>
          </p:cNvPr>
          <p:cNvGrpSpPr/>
          <p:nvPr/>
        </p:nvGrpSpPr>
        <p:grpSpPr>
          <a:xfrm>
            <a:off x="3" y="0"/>
            <a:ext cx="12191999" cy="6858000"/>
            <a:chOff x="3" y="0"/>
            <a:chExt cx="12191999" cy="6858000"/>
          </a:xfrm>
        </p:grpSpPr>
        <p:pic>
          <p:nvPicPr>
            <p:cNvPr id="4" name="Picture 2">
              <a:extLst>
                <a:ext uri="{FF2B5EF4-FFF2-40B4-BE49-F238E27FC236}">
                  <a16:creationId xmlns:a16="http://schemas.microsoft.com/office/drawing/2014/main" id="{9AF04084-2AED-805F-8250-42B6F442E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0D204616-389A-43D4-4C8A-1150D8998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20482" name="对象 2"/>
          <p:cNvGraphicFramePr>
            <a:graphicFrameLocks noChangeAspect="1"/>
          </p:cNvGraphicFramePr>
          <p:nvPr>
            <p:extLst>
              <p:ext uri="{D42A27DB-BD31-4B8C-83A1-F6EECF244321}">
                <p14:modId xmlns:p14="http://schemas.microsoft.com/office/powerpoint/2010/main" val="443342453"/>
              </p:ext>
            </p:extLst>
          </p:nvPr>
        </p:nvGraphicFramePr>
        <p:xfrm>
          <a:off x="4999038" y="2072236"/>
          <a:ext cx="2655184" cy="610456"/>
        </p:xfrm>
        <a:graphic>
          <a:graphicData uri="http://schemas.openxmlformats.org/presentationml/2006/ole">
            <mc:AlternateContent xmlns:mc="http://schemas.openxmlformats.org/markup-compatibility/2006">
              <mc:Choice xmlns:v="urn:schemas-microsoft-com:vml" Requires="v">
                <p:oleObj spid="_x0000_s31752" r:id="rId5" imgW="953135" imgH="215900" progId="Equation.3">
                  <p:embed/>
                </p:oleObj>
              </mc:Choice>
              <mc:Fallback>
                <p:oleObj r:id="rId5" imgW="953135" imgH="215900" progId="Equation.3">
                  <p:embed/>
                  <p:pic>
                    <p:nvPicPr>
                      <p:cNvPr id="20482" name="对象 2"/>
                      <p:cNvPicPr/>
                      <p:nvPr/>
                    </p:nvPicPr>
                    <p:blipFill>
                      <a:blip r:embed="rId6"/>
                      <a:stretch>
                        <a:fillRect/>
                      </a:stretch>
                    </p:blipFill>
                    <p:spPr>
                      <a:xfrm>
                        <a:off x="4999038" y="2072236"/>
                        <a:ext cx="2655184" cy="610456"/>
                      </a:xfrm>
                      <a:prstGeom prst="rect">
                        <a:avLst/>
                      </a:prstGeom>
                      <a:noFill/>
                      <a:ln w="38100">
                        <a:noFill/>
                        <a:miter/>
                      </a:ln>
                    </p:spPr>
                  </p:pic>
                </p:oleObj>
              </mc:Fallback>
            </mc:AlternateContent>
          </a:graphicData>
        </a:graphic>
      </p:graphicFrame>
      <p:sp>
        <p:nvSpPr>
          <p:cNvPr id="20483" name="矩形 3"/>
          <p:cNvSpPr/>
          <p:nvPr/>
        </p:nvSpPr>
        <p:spPr>
          <a:xfrm>
            <a:off x="1343472" y="2969177"/>
            <a:ext cx="9361040" cy="57304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defTabSz="457200" eaLnBrk="1" hangingPunct="1">
              <a:lnSpc>
                <a:spcPct val="130000"/>
              </a:lnSpc>
              <a:spcBef>
                <a:spcPct val="0"/>
              </a:spcBef>
              <a:buNone/>
            </a:pPr>
            <a:r>
              <a:rPr lang="zh-CN" altLang="en-US" dirty="0">
                <a:latin typeface="+mn-ea"/>
              </a:rPr>
              <a:t>利用齐次坐标，</a:t>
            </a:r>
            <a:r>
              <a:rPr lang="en-US" altLang="zh-CN" dirty="0">
                <a:latin typeface="+mn-ea"/>
              </a:rPr>
              <a:t>A</a:t>
            </a:r>
            <a:r>
              <a:rPr lang="zh-CN" altLang="en-US" dirty="0">
                <a:latin typeface="+mn-ea"/>
              </a:rPr>
              <a:t>、</a:t>
            </a:r>
            <a:r>
              <a:rPr lang="en-US" altLang="zh-CN" dirty="0">
                <a:latin typeface="+mn-ea"/>
              </a:rPr>
              <a:t>B</a:t>
            </a:r>
            <a:r>
              <a:rPr lang="zh-CN" altLang="en-US" dirty="0">
                <a:latin typeface="+mn-ea"/>
              </a:rPr>
              <a:t>两者之间的齐次坐标变换为：</a:t>
            </a:r>
          </a:p>
        </p:txBody>
      </p:sp>
      <mc:AlternateContent xmlns:mc="http://schemas.openxmlformats.org/markup-compatibility/2006" xmlns:a14="http://schemas.microsoft.com/office/drawing/2010/main">
        <mc:Choice Requires="a14">
          <p:sp>
            <p:nvSpPr>
              <p:cNvPr id="20484" name="对象 4"/>
              <p:cNvSpPr txBox="1"/>
              <p:nvPr/>
            </p:nvSpPr>
            <p:spPr>
              <a:xfrm>
                <a:off x="3192463" y="3825558"/>
                <a:ext cx="7872089" cy="13811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en-US" altLang="zh-CN" sz="2800" i="1" smtClean="0">
                              <a:solidFill>
                                <a:srgbClr val="000000"/>
                              </a:solidFill>
                              <a:latin typeface="Cambria Math" panose="02040503050406030204" pitchFamily="18" charset="0"/>
                            </a:rPr>
                          </m:ctrlPr>
                        </m:sSubPr>
                        <m:e>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sSub>
                                      <m:sSubPr>
                                        <m:ctrlPr>
                                          <a:rPr lang="zh-CN" altLang="en-US" sz="2800" i="1">
                                            <a:solidFill>
                                              <a:srgbClr val="000000"/>
                                            </a:solidFill>
                                            <a:latin typeface="Cambria Math" panose="02040503050406030204" pitchFamily="18" charset="0"/>
                                          </a:rPr>
                                        </m:ctrlPr>
                                      </m:sSubPr>
                                      <m:e>
                                        <m:sPre>
                                          <m:sPrePr>
                                            <m:ctrlPr>
                                              <a:rPr lang="zh-CN" altLang="en-US" sz="2800" i="1">
                                                <a:solidFill>
                                                  <a:srgbClr val="000000"/>
                                                </a:solidFill>
                                                <a:latin typeface="Cambria Math" panose="02040503050406030204" pitchFamily="18" charset="0"/>
                                              </a:rPr>
                                            </m:ctrlPr>
                                          </m:sPrePr>
                                          <m:sub/>
                                          <m:sup>
                                            <m:r>
                                              <a:rPr lang="zh-CN" altLang="en-US" sz="2800" i="1">
                                                <a:solidFill>
                                                  <a:srgbClr val="000000"/>
                                                </a:solidFill>
                                                <a:latin typeface="Cambria Math" panose="02040503050406030204" pitchFamily="18" charset="0"/>
                                              </a:rPr>
                                              <m:t>𝐴</m:t>
                                            </m:r>
                                          </m:sup>
                                          <m:e>
                                            <m:r>
                                              <m:rPr>
                                                <m:sty m:val="p"/>
                                              </m:rPr>
                                              <a:rPr lang="zh-CN" altLang="en-US" sz="2800">
                                                <a:solidFill>
                                                  <a:srgbClr val="000000"/>
                                                </a:solidFill>
                                                <a:latin typeface="Cambria Math" panose="02040503050406030204" pitchFamily="18" charset="0"/>
                                              </a:rPr>
                                              <m:t>r</m:t>
                                            </m:r>
                                          </m:e>
                                        </m:sPre>
                                      </m:e>
                                      <m:sub>
                                        <m:r>
                                          <a:rPr lang="zh-CN" altLang="en-US" sz="2800" i="1">
                                            <a:solidFill>
                                              <a:srgbClr val="000000"/>
                                            </a:solidFill>
                                            <a:latin typeface="Cambria Math" panose="02040503050406030204" pitchFamily="18" charset="0"/>
                                          </a:rPr>
                                          <m:t>𝑃</m:t>
                                        </m:r>
                                      </m:sub>
                                    </m:sSub>
                                  </m:e>
                                </m:mr>
                                <m:mr>
                                  <m:e>
                                    <m:r>
                                      <a:rPr lang="zh-CN" altLang="en-US" sz="2800" i="1">
                                        <a:solidFill>
                                          <a:srgbClr val="000000"/>
                                        </a:solidFill>
                                        <a:latin typeface="Cambria Math" panose="02040503050406030204" pitchFamily="18" charset="0"/>
                                      </a:rPr>
                                      <m:t>1</m:t>
                                    </m:r>
                                  </m:e>
                                </m:mr>
                              </m:m>
                            </m:e>
                          </m:d>
                        </m:e>
                        <m:sub>
                          <m:r>
                            <a:rPr lang="en-US" altLang="zh-CN" sz="2800" b="0" i="1" smtClean="0">
                              <a:solidFill>
                                <a:srgbClr val="000000"/>
                              </a:solidFill>
                              <a:latin typeface="Cambria Math" panose="02040503050406030204" pitchFamily="18" charset="0"/>
                            </a:rPr>
                            <m:t>4</m:t>
                          </m:r>
                          <m:r>
                            <m:rPr>
                              <m:sty m:val="p"/>
                            </m:rPr>
                            <a:rPr lang="en-US" altLang="zh-CN" sz="2800" i="1">
                              <a:solidFill>
                                <a:srgbClr val="000000"/>
                              </a:solidFill>
                              <a:latin typeface="Cambria Math" panose="02040503050406030204" pitchFamily="18" charset="0"/>
                            </a:rPr>
                            <m:t>x</m:t>
                          </m:r>
                          <m:r>
                            <a:rPr lang="en-US" altLang="zh-CN" sz="2800" b="0" i="1" smtClean="0">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en-US" altLang="zh-CN" sz="2800" i="1" smtClean="0">
                              <a:solidFill>
                                <a:srgbClr val="000000"/>
                              </a:solidFill>
                              <a:latin typeface="Cambria Math" panose="02040503050406030204" pitchFamily="18" charset="0"/>
                            </a:rPr>
                          </m:ctrlPr>
                        </m:sSubPr>
                        <m:e>
                          <m:d>
                            <m:dPr>
                              <m:begChr m:val="["/>
                              <m:endChr m:val="]"/>
                              <m:ctrlPr>
                                <a:rPr lang="zh-CN" altLang="en-US" sz="2800" i="1">
                                  <a:solidFill>
                                    <a:srgbClr val="000000"/>
                                  </a:solidFill>
                                  <a:latin typeface="Cambria Math" panose="02040503050406030204" pitchFamily="18" charset="0"/>
                                </a:rPr>
                              </m:ctrlPr>
                            </m:dPr>
                            <m:e>
                              <m:m>
                                <m:mPr>
                                  <m:plcHide m:val="on"/>
                                  <m:mcs>
                                    <m:mc>
                                      <m:mcPr>
                                        <m:count m:val="2"/>
                                        <m:mcJc m:val="center"/>
                                      </m:mcPr>
                                    </m:mc>
                                  </m:mcs>
                                  <m:ctrlPr>
                                    <a:rPr lang="zh-CN" altLang="en-US" sz="2800" i="1">
                                      <a:solidFill>
                                        <a:srgbClr val="000000"/>
                                      </a:solidFill>
                                      <a:latin typeface="Cambria Math" panose="02040503050406030204" pitchFamily="18" charset="0"/>
                                    </a:rPr>
                                  </m:ctrlPr>
                                </m:mPr>
                                <m:mr>
                                  <m:e>
                                    <m:sPre>
                                      <m:sPrePr>
                                        <m:ctrlPr>
                                          <a:rPr lang="zh-CN" altLang="en-US" sz="2800" i="1">
                                            <a:solidFill>
                                              <a:srgbClr val="000000"/>
                                            </a:solidFill>
                                            <a:latin typeface="Cambria Math" panose="02040503050406030204" pitchFamily="18" charset="0"/>
                                          </a:rPr>
                                        </m:ctrlPr>
                                      </m:sPrePr>
                                      <m:sub>
                                        <m:r>
                                          <a:rPr lang="zh-CN" altLang="en-US" sz="2800" i="1">
                                            <a:solidFill>
                                              <a:srgbClr val="000000"/>
                                            </a:solidFill>
                                            <a:latin typeface="Cambria Math" panose="02040503050406030204" pitchFamily="18" charset="0"/>
                                          </a:rPr>
                                          <m:t>𝐵</m:t>
                                        </m:r>
                                      </m:sub>
                                      <m:sup>
                                        <m:r>
                                          <a:rPr lang="zh-CN" altLang="en-US" sz="2800" i="1">
                                            <a:solidFill>
                                              <a:srgbClr val="000000"/>
                                            </a:solidFill>
                                            <a:latin typeface="Cambria Math" panose="02040503050406030204" pitchFamily="18" charset="0"/>
                                          </a:rPr>
                                          <m:t>𝐴</m:t>
                                        </m:r>
                                      </m:sup>
                                      <m:e>
                                        <m:r>
                                          <a:rPr lang="zh-CN" altLang="en-US" sz="2800" i="1">
                                            <a:solidFill>
                                              <a:srgbClr val="000000"/>
                                            </a:solidFill>
                                            <a:latin typeface="Cambria Math" panose="02040503050406030204" pitchFamily="18" charset="0"/>
                                          </a:rPr>
                                          <m:t>𝑅</m:t>
                                        </m:r>
                                      </m:e>
                                    </m:sPre>
                                  </m:e>
                                  <m:e>
                                    <m:sSub>
                                      <m:sSubPr>
                                        <m:ctrlPr>
                                          <a:rPr lang="zh-CN" altLang="en-US" sz="2800" i="1">
                                            <a:solidFill>
                                              <a:srgbClr val="000000"/>
                                            </a:solidFill>
                                            <a:latin typeface="Cambria Math" panose="02040503050406030204" pitchFamily="18" charset="0"/>
                                          </a:rPr>
                                        </m:ctrlPr>
                                      </m:sSubPr>
                                      <m:e>
                                        <m:sPre>
                                          <m:sPrePr>
                                            <m:ctrlPr>
                                              <a:rPr lang="zh-CN" altLang="en-US" sz="2800" i="1">
                                                <a:solidFill>
                                                  <a:srgbClr val="000000"/>
                                                </a:solidFill>
                                                <a:latin typeface="Cambria Math" panose="02040503050406030204" pitchFamily="18" charset="0"/>
                                              </a:rPr>
                                            </m:ctrlPr>
                                          </m:sPrePr>
                                          <m:sub/>
                                          <m:sup>
                                            <m:r>
                                              <a:rPr lang="zh-CN" altLang="en-US" sz="2800" i="1">
                                                <a:solidFill>
                                                  <a:srgbClr val="000000"/>
                                                </a:solidFill>
                                                <a:latin typeface="Cambria Math" panose="02040503050406030204" pitchFamily="18" charset="0"/>
                                              </a:rPr>
                                              <m:t>𝐴</m:t>
                                            </m:r>
                                          </m:sup>
                                          <m:e>
                                            <m:r>
                                              <m:rPr>
                                                <m:sty m:val="p"/>
                                              </m:rPr>
                                              <a:rPr lang="zh-CN" altLang="en-US" sz="2800">
                                                <a:solidFill>
                                                  <a:srgbClr val="000000"/>
                                                </a:solidFill>
                                                <a:latin typeface="Cambria Math" panose="02040503050406030204" pitchFamily="18" charset="0"/>
                                              </a:rPr>
                                              <m:t>r</m:t>
                                            </m:r>
                                          </m:e>
                                        </m:sPre>
                                      </m:e>
                                      <m:sub>
                                        <m:r>
                                          <a:rPr lang="zh-CN" altLang="en-US" sz="2800" i="1">
                                            <a:solidFill>
                                              <a:srgbClr val="000000"/>
                                            </a:solidFill>
                                            <a:latin typeface="Cambria Math" panose="02040503050406030204" pitchFamily="18" charset="0"/>
                                          </a:rPr>
                                          <m:t>𝐵𝑂</m:t>
                                        </m:r>
                                      </m:sub>
                                    </m:sSub>
                                  </m:e>
                                </m:mr>
                                <m:mr>
                                  <m:e>
                                    <m:m>
                                      <m:mPr>
                                        <m:plcHide m:val="on"/>
                                        <m:mcs>
                                          <m:mc>
                                            <m:mcPr>
                                              <m:count m:val="3"/>
                                              <m:mcJc m:val="center"/>
                                            </m:mcPr>
                                          </m:mc>
                                        </m:mcs>
                                        <m:ctrlPr>
                                          <a:rPr lang="zh-CN" altLang="en-US" sz="2800" i="1">
                                            <a:solidFill>
                                              <a:srgbClr val="000000"/>
                                            </a:solidFill>
                                            <a:latin typeface="Cambria Math" panose="02040503050406030204" pitchFamily="18" charset="0"/>
                                          </a:rPr>
                                        </m:ctrlPr>
                                      </m:mPr>
                                      <m:mr>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0</m:t>
                                          </m:r>
                                        </m:e>
                                      </m:mr>
                                    </m:m>
                                  </m:e>
                                  <m:e>
                                    <m:r>
                                      <a:rPr lang="zh-CN" altLang="en-US" sz="2800" i="1">
                                        <a:solidFill>
                                          <a:srgbClr val="000000"/>
                                        </a:solidFill>
                                        <a:latin typeface="Cambria Math" panose="02040503050406030204" pitchFamily="18" charset="0"/>
                                      </a:rPr>
                                      <m:t>1</m:t>
                                    </m:r>
                                  </m:e>
                                </m:mr>
                              </m:m>
                            </m:e>
                          </m:d>
                        </m:e>
                        <m:sub>
                          <m:r>
                            <a:rPr lang="en-US" altLang="zh-CN" sz="2800" b="0" i="1" smtClean="0">
                              <a:solidFill>
                                <a:srgbClr val="000000"/>
                              </a:solidFill>
                              <a:latin typeface="Cambria Math" panose="02040503050406030204" pitchFamily="18" charset="0"/>
                            </a:rPr>
                            <m:t>4</m:t>
                          </m:r>
                          <m:r>
                            <m:rPr>
                              <m:sty m:val="p"/>
                            </m:rPr>
                            <a:rPr lang="en-US" altLang="zh-CN" sz="2800" i="1">
                              <a:solidFill>
                                <a:srgbClr val="000000"/>
                              </a:solidFill>
                              <a:latin typeface="Cambria Math" panose="02040503050406030204" pitchFamily="18" charset="0"/>
                            </a:rPr>
                            <m:t>x</m:t>
                          </m:r>
                          <m:r>
                            <a:rPr lang="en-US" altLang="zh-CN" sz="2800" b="0" i="1" smtClean="0">
                              <a:solidFill>
                                <a:srgbClr val="000000"/>
                              </a:solidFill>
                              <a:latin typeface="Cambria Math" panose="02040503050406030204" pitchFamily="18" charset="0"/>
                            </a:rPr>
                            <m:t>4</m:t>
                          </m:r>
                        </m:sub>
                      </m:sSub>
                      <m:sSub>
                        <m:sSubPr>
                          <m:ctrlPr>
                            <a:rPr lang="en-US" altLang="zh-CN" sz="2800" i="1" smtClean="0">
                              <a:solidFill>
                                <a:srgbClr val="000000"/>
                              </a:solidFill>
                              <a:latin typeface="Cambria Math" panose="02040503050406030204" pitchFamily="18" charset="0"/>
                            </a:rPr>
                          </m:ctrlPr>
                        </m:sSubPr>
                        <m:e>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sSub>
                                      <m:sSubPr>
                                        <m:ctrlPr>
                                          <a:rPr lang="zh-CN" altLang="en-US" sz="2800" i="1">
                                            <a:solidFill>
                                              <a:srgbClr val="000000"/>
                                            </a:solidFill>
                                            <a:latin typeface="Cambria Math" panose="02040503050406030204" pitchFamily="18" charset="0"/>
                                          </a:rPr>
                                        </m:ctrlPr>
                                      </m:sSubPr>
                                      <m:e>
                                        <m:sPre>
                                          <m:sPrePr>
                                            <m:ctrlPr>
                                              <a:rPr lang="zh-CN" altLang="en-US" sz="2800" i="1">
                                                <a:solidFill>
                                                  <a:srgbClr val="000000"/>
                                                </a:solidFill>
                                                <a:latin typeface="Cambria Math" panose="02040503050406030204" pitchFamily="18" charset="0"/>
                                              </a:rPr>
                                            </m:ctrlPr>
                                          </m:sPrePr>
                                          <m:sub/>
                                          <m:sup>
                                            <m:r>
                                              <a:rPr lang="zh-CN" altLang="en-US" sz="2800" i="1">
                                                <a:solidFill>
                                                  <a:srgbClr val="000000"/>
                                                </a:solidFill>
                                                <a:latin typeface="Cambria Math" panose="02040503050406030204" pitchFamily="18" charset="0"/>
                                              </a:rPr>
                                              <m:t>𝐵</m:t>
                                            </m:r>
                                          </m:sup>
                                          <m:e>
                                            <m:r>
                                              <m:rPr>
                                                <m:sty m:val="p"/>
                                              </m:rPr>
                                              <a:rPr lang="zh-CN" altLang="en-US" sz="2800">
                                                <a:solidFill>
                                                  <a:srgbClr val="000000"/>
                                                </a:solidFill>
                                                <a:latin typeface="Cambria Math" panose="02040503050406030204" pitchFamily="18" charset="0"/>
                                              </a:rPr>
                                              <m:t>r</m:t>
                                            </m:r>
                                          </m:e>
                                        </m:sPre>
                                      </m:e>
                                      <m:sub>
                                        <m:r>
                                          <a:rPr lang="zh-CN" altLang="en-US" sz="2800" i="1">
                                            <a:solidFill>
                                              <a:srgbClr val="000000"/>
                                            </a:solidFill>
                                            <a:latin typeface="Cambria Math" panose="02040503050406030204" pitchFamily="18" charset="0"/>
                                          </a:rPr>
                                          <m:t>𝑃</m:t>
                                        </m:r>
                                      </m:sub>
                                    </m:sSub>
                                  </m:e>
                                </m:mr>
                                <m:mr>
                                  <m:e>
                                    <m:r>
                                      <a:rPr lang="zh-CN" altLang="en-US" sz="2800" i="1">
                                        <a:solidFill>
                                          <a:srgbClr val="000000"/>
                                        </a:solidFill>
                                        <a:latin typeface="Cambria Math" panose="02040503050406030204" pitchFamily="18" charset="0"/>
                                      </a:rPr>
                                      <m:t>1</m:t>
                                    </m:r>
                                  </m:e>
                                </m:mr>
                              </m:m>
                            </m:e>
                          </m:d>
                        </m:e>
                        <m:sub>
                          <m:r>
                            <a:rPr lang="en-US" altLang="zh-CN" sz="2800" b="0" i="1" smtClean="0">
                              <a:solidFill>
                                <a:srgbClr val="000000"/>
                              </a:solidFill>
                              <a:latin typeface="Cambria Math" panose="02040503050406030204" pitchFamily="18" charset="0"/>
                            </a:rPr>
                            <m:t>4</m:t>
                          </m:r>
                          <m:r>
                            <m:rPr>
                              <m:sty m:val="p"/>
                            </m:rPr>
                            <a:rPr lang="en-US" altLang="zh-CN" sz="2800" i="1">
                              <a:solidFill>
                                <a:srgbClr val="000000"/>
                              </a:solidFill>
                              <a:latin typeface="Cambria Math" panose="02040503050406030204" pitchFamily="18" charset="0"/>
                            </a:rPr>
                            <m:t>x</m:t>
                          </m:r>
                          <m:r>
                            <a:rPr lang="en-US" altLang="zh-CN" sz="2800" b="0" i="1" smtClean="0">
                              <a:solidFill>
                                <a:srgbClr val="000000"/>
                              </a:solidFill>
                              <a:latin typeface="Cambria Math" panose="02040503050406030204" pitchFamily="18" charset="0"/>
                            </a:rPr>
                            <m:t>1</m:t>
                          </m:r>
                        </m:sub>
                      </m:sSub>
                    </m:oMath>
                  </m:oMathPara>
                </a14:m>
                <a:endParaRPr lang="zh-CN" altLang="en-US" sz="2800" dirty="0">
                  <a:latin typeface="+mn-ea"/>
                </a:endParaRPr>
              </a:p>
            </p:txBody>
          </p:sp>
        </mc:Choice>
        <mc:Fallback xmlns="">
          <p:sp>
            <p:nvSpPr>
              <p:cNvPr id="20484" name="对象 4"/>
              <p:cNvSpPr txBox="1">
                <a:spLocks noRot="1" noChangeAspect="1" noMove="1" noResize="1" noEditPoints="1" noAdjustHandles="1" noChangeArrowheads="1" noChangeShapeType="1" noTextEdit="1"/>
              </p:cNvSpPr>
              <p:nvPr/>
            </p:nvSpPr>
            <p:spPr>
              <a:xfrm>
                <a:off x="3192463" y="3825558"/>
                <a:ext cx="7872089" cy="1381125"/>
              </a:xfrm>
              <a:prstGeom prst="rect">
                <a:avLst/>
              </a:prstGeom>
              <a:blipFill>
                <a:blip r:embed="rId7"/>
                <a:stretch>
                  <a:fillRect/>
                </a:stretch>
              </a:blipFill>
              <a:ln w="38100">
                <a:noFill/>
                <a:miter/>
              </a:ln>
            </p:spPr>
            <p:txBody>
              <a:bodyPr/>
              <a:lstStyle/>
              <a:p>
                <a:r>
                  <a:rPr lang="zh-CN" altLang="en-US">
                    <a:noFill/>
                  </a:rPr>
                  <a:t> </a:t>
                </a:r>
              </a:p>
            </p:txBody>
          </p:sp>
        </mc:Fallback>
      </mc:AlternateContent>
      <p:graphicFrame>
        <p:nvGraphicFramePr>
          <p:cNvPr id="20485" name="对象 5"/>
          <p:cNvGraphicFramePr>
            <a:graphicFrameLocks noChangeAspect="1"/>
          </p:cNvGraphicFramePr>
          <p:nvPr>
            <p:extLst>
              <p:ext uri="{D42A27DB-BD31-4B8C-83A1-F6EECF244321}">
                <p14:modId xmlns:p14="http://schemas.microsoft.com/office/powerpoint/2010/main" val="3755093482"/>
              </p:ext>
            </p:extLst>
          </p:nvPr>
        </p:nvGraphicFramePr>
        <p:xfrm>
          <a:off x="10416381" y="5084205"/>
          <a:ext cx="628009" cy="722640"/>
        </p:xfrm>
        <a:graphic>
          <a:graphicData uri="http://schemas.openxmlformats.org/presentationml/2006/ole">
            <mc:AlternateContent xmlns:mc="http://schemas.openxmlformats.org/markup-compatibility/2006">
              <mc:Choice xmlns:v="urn:schemas-microsoft-com:vml" Requires="v">
                <p:oleObj spid="_x0000_s31753" r:id="rId8" imgW="191135" imgH="216535" progId="Equation.3">
                  <p:embed/>
                </p:oleObj>
              </mc:Choice>
              <mc:Fallback>
                <p:oleObj r:id="rId8" imgW="191135" imgH="216535" progId="Equation.3">
                  <p:embed/>
                  <p:pic>
                    <p:nvPicPr>
                      <p:cNvPr id="20485" name="对象 5"/>
                      <p:cNvPicPr/>
                      <p:nvPr/>
                    </p:nvPicPr>
                    <p:blipFill>
                      <a:blip r:embed="rId9"/>
                      <a:stretch>
                        <a:fillRect/>
                      </a:stretch>
                    </p:blipFill>
                    <p:spPr>
                      <a:xfrm>
                        <a:off x="10416381" y="5084205"/>
                        <a:ext cx="628009" cy="722640"/>
                      </a:xfrm>
                      <a:prstGeom prst="rect">
                        <a:avLst/>
                      </a:prstGeom>
                      <a:noFill/>
                      <a:ln w="38100">
                        <a:noFill/>
                        <a:miter/>
                      </a:ln>
                    </p:spPr>
                  </p:pic>
                </p:oleObj>
              </mc:Fallback>
            </mc:AlternateContent>
          </a:graphicData>
        </a:graphic>
      </p:graphicFrame>
      <p:graphicFrame>
        <p:nvGraphicFramePr>
          <p:cNvPr id="20488" name="对象 8"/>
          <p:cNvGraphicFramePr>
            <a:graphicFrameLocks noChangeAspect="1"/>
          </p:cNvGraphicFramePr>
          <p:nvPr>
            <p:extLst>
              <p:ext uri="{D42A27DB-BD31-4B8C-83A1-F6EECF244321}">
                <p14:modId xmlns:p14="http://schemas.microsoft.com/office/powerpoint/2010/main" val="3151021596"/>
              </p:ext>
            </p:extLst>
          </p:nvPr>
        </p:nvGraphicFramePr>
        <p:xfrm>
          <a:off x="5353289" y="5784850"/>
          <a:ext cx="2104390" cy="724535"/>
        </p:xfrm>
        <a:graphic>
          <a:graphicData uri="http://schemas.openxmlformats.org/presentationml/2006/ole">
            <mc:AlternateContent xmlns:mc="http://schemas.openxmlformats.org/markup-compatibility/2006">
              <mc:Choice xmlns:v="urn:schemas-microsoft-com:vml" Requires="v">
                <p:oleObj spid="_x0000_s31754" r:id="rId10" imgW="673100" imgH="228600" progId="Equation.3">
                  <p:embed/>
                </p:oleObj>
              </mc:Choice>
              <mc:Fallback>
                <p:oleObj r:id="rId10" imgW="673100" imgH="228600" progId="Equation.3">
                  <p:embed/>
                  <p:pic>
                    <p:nvPicPr>
                      <p:cNvPr id="20488" name="对象 8"/>
                      <p:cNvPicPr/>
                      <p:nvPr/>
                    </p:nvPicPr>
                    <p:blipFill>
                      <a:blip r:embed="rId11"/>
                      <a:stretch>
                        <a:fillRect/>
                      </a:stretch>
                    </p:blipFill>
                    <p:spPr>
                      <a:xfrm>
                        <a:off x="5353289" y="5784850"/>
                        <a:ext cx="2104390" cy="724535"/>
                      </a:xfrm>
                      <a:prstGeom prst="rect">
                        <a:avLst/>
                      </a:prstGeom>
                      <a:noFill/>
                      <a:ln w="38100">
                        <a:noFill/>
                        <a:miter/>
                      </a:ln>
                    </p:spPr>
                  </p:pic>
                </p:oleObj>
              </mc:Fallback>
            </mc:AlternateContent>
          </a:graphicData>
        </a:graphic>
      </p:graphicFrame>
      <p:sp>
        <p:nvSpPr>
          <p:cNvPr id="6" name="文本框 5"/>
          <p:cNvSpPr txBox="1"/>
          <p:nvPr/>
        </p:nvSpPr>
        <p:spPr>
          <a:xfrm>
            <a:off x="1343472" y="1484784"/>
            <a:ext cx="8568952" cy="523220"/>
          </a:xfrm>
          <a:prstGeom prst="rect">
            <a:avLst/>
          </a:prstGeom>
          <a:noFill/>
        </p:spPr>
        <p:txBody>
          <a:bodyPr wrap="square" rtlCol="0">
            <a:spAutoFit/>
          </a:bodyPr>
          <a:lstStyle/>
          <a:p>
            <a:r>
              <a:rPr lang="zh-CN" altLang="en-US" sz="2800" dirty="0">
                <a:latin typeface="+mn-ea"/>
              </a:rPr>
              <a:t>坐标系</a:t>
            </a:r>
            <a:r>
              <a:rPr lang="en-US" altLang="zh-CN" sz="2800" dirty="0">
                <a:latin typeface="+mn-ea"/>
              </a:rPr>
              <a:t>A</a:t>
            </a:r>
            <a:r>
              <a:rPr lang="zh-CN" altLang="en-US" sz="2800" dirty="0">
                <a:latin typeface="+mn-ea"/>
              </a:rPr>
              <a:t>和坐标系</a:t>
            </a:r>
            <a:r>
              <a:rPr lang="en-US" altLang="zh-CN" sz="2800" dirty="0">
                <a:latin typeface="+mn-ea"/>
              </a:rPr>
              <a:t>B</a:t>
            </a:r>
            <a:r>
              <a:rPr lang="zh-CN" altLang="en-US" sz="2800" dirty="0">
                <a:latin typeface="+mn-ea"/>
              </a:rPr>
              <a:t>之间的坐标变换为：</a:t>
            </a:r>
          </a:p>
        </p:txBody>
      </p:sp>
      <p:sp>
        <p:nvSpPr>
          <p:cNvPr id="7" name="箭头: 下 4"/>
          <p:cNvSpPr/>
          <p:nvPr/>
        </p:nvSpPr>
        <p:spPr>
          <a:xfrm>
            <a:off x="6326630" y="5158532"/>
            <a:ext cx="20141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 name="标注: 线形 7"/>
          <p:cNvSpPr/>
          <p:nvPr/>
        </p:nvSpPr>
        <p:spPr>
          <a:xfrm>
            <a:off x="4999038" y="3825558"/>
            <a:ext cx="2825154" cy="1149576"/>
          </a:xfrm>
          <a:prstGeom prst="borderCallout1">
            <a:avLst>
              <a:gd name="adj1" fmla="val 105046"/>
              <a:gd name="adj2" fmla="val 91514"/>
              <a:gd name="adj3" fmla="val 136513"/>
              <a:gd name="adj4" fmla="val 119835"/>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9" name="直接连接符 8"/>
          <p:cNvCxnSpPr/>
          <p:nvPr/>
        </p:nvCxnSpPr>
        <p:spPr>
          <a:xfrm flipV="1">
            <a:off x="5236210" y="4395470"/>
            <a:ext cx="2352040" cy="9525"/>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6600190" y="3844925"/>
            <a:ext cx="0" cy="1080135"/>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472805" y="5227955"/>
            <a:ext cx="2065020" cy="460375"/>
          </a:xfrm>
          <a:prstGeom prst="rect">
            <a:avLst/>
          </a:prstGeom>
          <a:noFill/>
        </p:spPr>
        <p:txBody>
          <a:bodyPr wrap="square" rtlCol="0">
            <a:spAutoFit/>
          </a:bodyPr>
          <a:lstStyle/>
          <a:p>
            <a:r>
              <a:rPr lang="zh-CN" altLang="en-US" sz="2400">
                <a:latin typeface="+mn-ea"/>
              </a:rPr>
              <a:t>齐次变换矩阵</a:t>
            </a:r>
          </a:p>
        </p:txBody>
      </p:sp>
      <p:cxnSp>
        <p:nvCxnSpPr>
          <p:cNvPr id="16" name="直接连接符 15"/>
          <p:cNvCxnSpPr/>
          <p:nvPr/>
        </p:nvCxnSpPr>
        <p:spPr>
          <a:xfrm>
            <a:off x="3401105" y="4404995"/>
            <a:ext cx="609874" cy="0"/>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400256" y="4399338"/>
            <a:ext cx="609874" cy="0"/>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DBE6A011-5911-BB49-370E-65B52DFDBF07}"/>
              </a:ext>
            </a:extLst>
          </p:cNvPr>
          <p:cNvGrpSpPr/>
          <p:nvPr/>
        </p:nvGrpSpPr>
        <p:grpSpPr>
          <a:xfrm>
            <a:off x="3629631" y="492396"/>
            <a:ext cx="4381249" cy="648000"/>
            <a:chOff x="2050612" y="516364"/>
            <a:chExt cx="4381249" cy="648000"/>
          </a:xfrm>
        </p:grpSpPr>
        <p:grpSp>
          <p:nvGrpSpPr>
            <p:cNvPr id="12" name="组合 11">
              <a:extLst>
                <a:ext uri="{FF2B5EF4-FFF2-40B4-BE49-F238E27FC236}">
                  <a16:creationId xmlns:a16="http://schemas.microsoft.com/office/drawing/2014/main" id="{42C520AA-2ED9-A552-1CBD-6AE31CDFDD5A}"/>
                </a:ext>
              </a:extLst>
            </p:cNvPr>
            <p:cNvGrpSpPr/>
            <p:nvPr/>
          </p:nvGrpSpPr>
          <p:grpSpPr>
            <a:xfrm>
              <a:off x="2050612" y="516364"/>
              <a:ext cx="4178911" cy="648000"/>
              <a:chOff x="2050612" y="516364"/>
              <a:chExt cx="4178911" cy="648000"/>
            </a:xfrm>
          </p:grpSpPr>
          <p:grpSp>
            <p:nvGrpSpPr>
              <p:cNvPr id="19" name="Group 2">
                <a:extLst>
                  <a:ext uri="{FF2B5EF4-FFF2-40B4-BE49-F238E27FC236}">
                    <a16:creationId xmlns:a16="http://schemas.microsoft.com/office/drawing/2014/main" id="{50D7D8F2-1943-769C-2B12-DFBD3713D611}"/>
                  </a:ext>
                </a:extLst>
              </p:cNvPr>
              <p:cNvGrpSpPr>
                <a:grpSpLocks noChangeAspect="1"/>
              </p:cNvGrpSpPr>
              <p:nvPr/>
            </p:nvGrpSpPr>
            <p:grpSpPr bwMode="auto">
              <a:xfrm>
                <a:off x="2050612" y="546621"/>
                <a:ext cx="1491751" cy="612000"/>
                <a:chOff x="2379" y="2486"/>
                <a:chExt cx="1267" cy="520"/>
              </a:xfrm>
            </p:grpSpPr>
            <p:sp>
              <p:nvSpPr>
                <p:cNvPr id="23" name="AutoShape 3">
                  <a:extLst>
                    <a:ext uri="{FF2B5EF4-FFF2-40B4-BE49-F238E27FC236}">
                      <a16:creationId xmlns:a16="http://schemas.microsoft.com/office/drawing/2014/main" id="{D35C4BA0-FC52-B05C-D059-445B151F65D4}"/>
                    </a:ext>
                  </a:extLst>
                </p:cNvPr>
                <p:cNvSpPr>
                  <a:spLocks noChangeArrowheads="1"/>
                </p:cNvSpPr>
                <p:nvPr/>
              </p:nvSpPr>
              <p:spPr bwMode="auto">
                <a:xfrm>
                  <a:off x="2379" y="2486"/>
                  <a:ext cx="1267" cy="520"/>
                </a:xfrm>
                <a:prstGeom prst="roundRect">
                  <a:avLst>
                    <a:gd name="adj" fmla="val 48653"/>
                  </a:avLst>
                </a:prstGeom>
                <a:solidFill>
                  <a:srgbClr val="00A0E9"/>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endParaRPr lang="zh-CN" altLang="en-US"/>
                </a:p>
              </p:txBody>
            </p:sp>
            <p:sp>
              <p:nvSpPr>
                <p:cNvPr id="24" name="Oval 4">
                  <a:extLst>
                    <a:ext uri="{FF2B5EF4-FFF2-40B4-BE49-F238E27FC236}">
                      <a16:creationId xmlns:a16="http://schemas.microsoft.com/office/drawing/2014/main" id="{3B60A601-26B8-825E-A675-368B11500C98}"/>
                    </a:ext>
                  </a:extLst>
                </p:cNvPr>
                <p:cNvSpPr>
                  <a:spLocks noChangeArrowheads="1"/>
                </p:cNvSpPr>
                <p:nvPr/>
              </p:nvSpPr>
              <p:spPr bwMode="auto">
                <a:xfrm>
                  <a:off x="2491" y="2526"/>
                  <a:ext cx="1044" cy="440"/>
                </a:xfrm>
                <a:prstGeom prst="ellipse">
                  <a:avLst/>
                </a:prstGeom>
                <a:solidFill>
                  <a:srgbClr val="FFFFFF"/>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endParaRPr lang="zh-CN" altLang="en-US"/>
                </a:p>
              </p:txBody>
            </p:sp>
          </p:grpSp>
          <p:grpSp>
            <p:nvGrpSpPr>
              <p:cNvPr id="20" name="Group 5">
                <a:extLst>
                  <a:ext uri="{FF2B5EF4-FFF2-40B4-BE49-F238E27FC236}">
                    <a16:creationId xmlns:a16="http://schemas.microsoft.com/office/drawing/2014/main" id="{3CCD7FC2-ED68-C564-0A13-5AC1D0F44C5B}"/>
                  </a:ext>
                </a:extLst>
              </p:cNvPr>
              <p:cNvGrpSpPr>
                <a:grpSpLocks noChangeAspect="1"/>
              </p:cNvGrpSpPr>
              <p:nvPr/>
            </p:nvGrpSpPr>
            <p:grpSpPr bwMode="auto">
              <a:xfrm>
                <a:off x="3744701" y="516364"/>
                <a:ext cx="2484822" cy="648000"/>
                <a:chOff x="3023" y="2453"/>
                <a:chExt cx="2220" cy="520"/>
              </a:xfrm>
            </p:grpSpPr>
            <p:cxnSp>
              <p:nvCxnSpPr>
                <p:cNvPr id="21" name="AutoShape 6">
                  <a:extLst>
                    <a:ext uri="{FF2B5EF4-FFF2-40B4-BE49-F238E27FC236}">
                      <a16:creationId xmlns:a16="http://schemas.microsoft.com/office/drawing/2014/main" id="{154F6DFF-F1E6-A15D-6958-77562AF4E246}"/>
                    </a:ext>
                  </a:extLst>
                </p:cNvPr>
                <p:cNvCxnSpPr>
                  <a:cxnSpLocks noChangeShapeType="1"/>
                </p:cNvCxnSpPr>
                <p:nvPr/>
              </p:nvCxnSpPr>
              <p:spPr bwMode="auto">
                <a:xfrm>
                  <a:off x="3030" y="2453"/>
                  <a:ext cx="2213" cy="0"/>
                </a:xfrm>
                <a:prstGeom prst="straightConnector1">
                  <a:avLst/>
                </a:prstGeom>
                <a:noFill/>
                <a:ln w="12700">
                  <a:solidFill>
                    <a:srgbClr val="00A0E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AutoShape 7">
                  <a:extLst>
                    <a:ext uri="{FF2B5EF4-FFF2-40B4-BE49-F238E27FC236}">
                      <a16:creationId xmlns:a16="http://schemas.microsoft.com/office/drawing/2014/main" id="{D77D700F-981F-3C63-9197-99953988697C}"/>
                    </a:ext>
                  </a:extLst>
                </p:cNvPr>
                <p:cNvCxnSpPr>
                  <a:cxnSpLocks noChangeShapeType="1"/>
                </p:cNvCxnSpPr>
                <p:nvPr/>
              </p:nvCxnSpPr>
              <p:spPr bwMode="auto">
                <a:xfrm flipV="1">
                  <a:off x="3023" y="2968"/>
                  <a:ext cx="2220" cy="5"/>
                </a:xfrm>
                <a:prstGeom prst="straightConnector1">
                  <a:avLst/>
                </a:prstGeom>
                <a:noFill/>
                <a:ln w="19050">
                  <a:solidFill>
                    <a:srgbClr val="00A0E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sp>
          <p:nvSpPr>
            <p:cNvPr id="14" name="矩形 13">
              <a:extLst>
                <a:ext uri="{FF2B5EF4-FFF2-40B4-BE49-F238E27FC236}">
                  <a16:creationId xmlns:a16="http://schemas.microsoft.com/office/drawing/2014/main" id="{9716DD79-8FD4-E846-1FE1-53B3CB472345}"/>
                </a:ext>
              </a:extLst>
            </p:cNvPr>
            <p:cNvSpPr/>
            <p:nvPr/>
          </p:nvSpPr>
          <p:spPr>
            <a:xfrm>
              <a:off x="2452763" y="595385"/>
              <a:ext cx="641522" cy="523220"/>
            </a:xfrm>
            <a:prstGeom prst="rect">
              <a:avLst/>
            </a:prstGeom>
          </p:spPr>
          <p:txBody>
            <a:bodyPr wrap="none">
              <a:spAutoFit/>
            </a:bodyPr>
            <a:lstStyle/>
            <a:p>
              <a:r>
                <a:rPr lang="en-US" altLang="zh-CN" sz="2800" dirty="0"/>
                <a:t>3.4</a:t>
              </a:r>
              <a:endParaRPr lang="zh-CN" altLang="en-US" sz="2800" dirty="0"/>
            </a:p>
          </p:txBody>
        </p:sp>
        <p:sp>
          <p:nvSpPr>
            <p:cNvPr id="17" name="矩形 16">
              <a:extLst>
                <a:ext uri="{FF2B5EF4-FFF2-40B4-BE49-F238E27FC236}">
                  <a16:creationId xmlns:a16="http://schemas.microsoft.com/office/drawing/2014/main" id="{1BCD7827-B340-D1C8-95F0-3AE9FC64B215}"/>
                </a:ext>
              </a:extLst>
            </p:cNvPr>
            <p:cNvSpPr/>
            <p:nvPr/>
          </p:nvSpPr>
          <p:spPr>
            <a:xfrm>
              <a:off x="3674230" y="553695"/>
              <a:ext cx="2757631" cy="584775"/>
            </a:xfrm>
            <a:prstGeom prst="rect">
              <a:avLst/>
            </a:prstGeom>
          </p:spPr>
          <p:txBody>
            <a:bodyPr wrap="square">
              <a:spAutoFit/>
            </a:bodyPr>
            <a:lstStyle/>
            <a:p>
              <a:r>
                <a:rPr lang="zh-CN" altLang="en-US" sz="3200" dirty="0">
                  <a:latin typeface="宋体" panose="02010600030101010101" pitchFamily="2" charset="-122"/>
                  <a:ea typeface="宋体" panose="02010600030101010101" pitchFamily="2" charset="-122"/>
                </a:rPr>
                <a:t>齐次坐标变换</a:t>
              </a:r>
              <a:endParaRPr lang="zh-CN" altLang="zh-CN" sz="3200" dirty="0">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down)">
                                      <p:cBhvr>
                                        <p:cTn id="16" dur="500"/>
                                        <p:tgtEl>
                                          <p:spTgt spid="7"/>
                                        </p:tgtEl>
                                      </p:cBhvr>
                                    </p:animEffect>
                                  </p:childTnLst>
                                </p:cTn>
                              </p:par>
                              <p:par>
                                <p:cTn id="17" presetID="12" presetClass="entr" presetSubtype="1" fill="hold" nodeType="withEffect">
                                  <p:stCondLst>
                                    <p:cond delay="0"/>
                                  </p:stCondLst>
                                  <p:childTnLst>
                                    <p:set>
                                      <p:cBhvr>
                                        <p:cTn id="18" dur="1" fill="hold">
                                          <p:stCondLst>
                                            <p:cond delay="0"/>
                                          </p:stCondLst>
                                        </p:cTn>
                                        <p:tgtEl>
                                          <p:spTgt spid="20488"/>
                                        </p:tgtEl>
                                        <p:attrNameLst>
                                          <p:attrName>style.visibility</p:attrName>
                                        </p:attrNameLst>
                                      </p:cBhvr>
                                      <p:to>
                                        <p:strVal val="visible"/>
                                      </p:to>
                                    </p:set>
                                    <p:anim calcmode="lin" valueType="num">
                                      <p:cBhvr additive="base">
                                        <p:cTn id="19" dur="500"/>
                                        <p:tgtEl>
                                          <p:spTgt spid="20488"/>
                                        </p:tgtEl>
                                        <p:attrNameLst>
                                          <p:attrName>ppt_y</p:attrName>
                                        </p:attrNameLst>
                                      </p:cBhvr>
                                      <p:tavLst>
                                        <p:tav tm="0">
                                          <p:val>
                                            <p:strVal val="#ppt_y-#ppt_h*1.125000"/>
                                          </p:val>
                                        </p:tav>
                                        <p:tav tm="100000">
                                          <p:val>
                                            <p:strVal val="#ppt_y"/>
                                          </p:val>
                                        </p:tav>
                                      </p:tavLst>
                                    </p:anim>
                                    <p:animEffect transition="in" filter="wipe(down)">
                                      <p:cBhvr>
                                        <p:cTn id="20"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5" grpId="0"/>
      <p:bldP spid="1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69929CC-21EE-349B-426B-1AED6A278B92}"/>
              </a:ext>
            </a:extLst>
          </p:cNvPr>
          <p:cNvGrpSpPr/>
          <p:nvPr/>
        </p:nvGrpSpPr>
        <p:grpSpPr>
          <a:xfrm>
            <a:off x="3" y="0"/>
            <a:ext cx="12191999" cy="6858000"/>
            <a:chOff x="3" y="0"/>
            <a:chExt cx="12191999" cy="6858000"/>
          </a:xfrm>
        </p:grpSpPr>
        <p:pic>
          <p:nvPicPr>
            <p:cNvPr id="11" name="Picture 2">
              <a:extLst>
                <a:ext uri="{FF2B5EF4-FFF2-40B4-BE49-F238E27FC236}">
                  <a16:creationId xmlns:a16="http://schemas.microsoft.com/office/drawing/2014/main" id="{2ADDCBA7-5DBE-8A3F-D66E-9BE1A871A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D8A5D900-A119-3629-4205-E47FEA781A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mc:AlternateContent xmlns:mc="http://schemas.openxmlformats.org/markup-compatibility/2006" xmlns:a14="http://schemas.microsoft.com/office/drawing/2010/main">
        <mc:Choice Requires="a14">
          <p:sp>
            <p:nvSpPr>
              <p:cNvPr id="22530" name="对象 2"/>
              <p:cNvSpPr txBox="1"/>
              <p:nvPr/>
            </p:nvSpPr>
            <p:spPr>
              <a:xfrm>
                <a:off x="2493827" y="2053503"/>
                <a:ext cx="5616624" cy="2305224"/>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800" i="0" smtClean="0">
                          <a:solidFill>
                            <a:srgbClr val="000000"/>
                          </a:solidFill>
                          <a:latin typeface="Cambria Math" panose="02040503050406030204" pitchFamily="18" charset="0"/>
                        </a:rPr>
                        <m:t>Trans</m:t>
                      </m:r>
                      <m:r>
                        <m:rPr>
                          <m:nor/>
                        </m:rPr>
                        <a:rPr lang="zh-CN" altLang="en-US" sz="2800" i="0"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m:t>
                      </m:r>
                      <m:r>
                        <m:rPr>
                          <m:nor/>
                        </m:rPr>
                        <a:rPr lang="zh-CN" altLang="en-US" sz="2800" i="0" smtClean="0">
                          <a:solidFill>
                            <a:srgbClr val="000000"/>
                          </a:solidFill>
                          <a:latin typeface="Cambria Math" panose="02040503050406030204" pitchFamily="18" charset="0"/>
                        </a:rPr>
                        <m:t>a</m:t>
                      </m:r>
                      <m:r>
                        <m:rPr>
                          <m:nor/>
                        </m:rPr>
                        <a:rPr lang="en-US" altLang="zh-CN" sz="2800" i="0">
                          <a:solidFill>
                            <a:srgbClr val="000000"/>
                          </a:solidFill>
                          <a:latin typeface="Cambria Math" panose="02040503050406030204" pitchFamily="18" charset="0"/>
                        </a:rPr>
                        <m:t>,</m:t>
                      </m:r>
                      <m:r>
                        <m:rPr>
                          <m:nor/>
                        </m:rPr>
                        <a:rPr lang="zh-CN" altLang="en-US" sz="2800" i="0" smtClean="0">
                          <a:solidFill>
                            <a:srgbClr val="000000"/>
                          </a:solidFill>
                          <a:latin typeface="Cambria Math" panose="02040503050406030204" pitchFamily="18" charset="0"/>
                        </a:rPr>
                        <m:t>b</m:t>
                      </m:r>
                      <m:r>
                        <m:rPr>
                          <m:nor/>
                        </m:rPr>
                        <a:rPr lang="en-US" altLang="zh-CN" sz="2800" i="0">
                          <a:solidFill>
                            <a:srgbClr val="000000"/>
                          </a:solidFill>
                          <a:latin typeface="Cambria Math" panose="02040503050406030204" pitchFamily="18" charset="0"/>
                        </a:rPr>
                        <m:t>,</m:t>
                      </m:r>
                      <m:r>
                        <m:rPr>
                          <m:nor/>
                        </m:rPr>
                        <a:rPr lang="zh-CN" altLang="en-US" sz="2800" i="0">
                          <a:solidFill>
                            <a:srgbClr val="000000"/>
                          </a:solidFill>
                          <a:latin typeface="Cambria Math" panose="02040503050406030204" pitchFamily="18" charset="0"/>
                        </a:rPr>
                        <m:t>c</m:t>
                      </m:r>
                      <m:r>
                        <a:rPr lang="zh-CN" altLang="en-US" sz="2800" i="1">
                          <a:solidFill>
                            <a:srgbClr val="000000"/>
                          </a:solidFill>
                          <a:latin typeface="Cambria Math" panose="02040503050406030204" pitchFamily="18" charset="0"/>
                        </a:rPr>
                        <m:t>)=</m:t>
                      </m:r>
                      <m:d>
                        <m:dPr>
                          <m:begChr m:val="["/>
                          <m:endChr m:val="]"/>
                          <m:ctrlPr>
                            <a:rPr lang="zh-CN" altLang="en-US" sz="2800" i="1">
                              <a:solidFill>
                                <a:srgbClr val="000000"/>
                              </a:solidFill>
                              <a:latin typeface="Cambria Math" panose="02040503050406030204" pitchFamily="18" charset="0"/>
                            </a:rPr>
                          </m:ctrlPr>
                        </m:dPr>
                        <m:e>
                          <m:m>
                            <m:mPr>
                              <m:plcHide m:val="on"/>
                              <m:mcs>
                                <m:mc>
                                  <m:mcPr>
                                    <m:count m:val="4"/>
                                    <m:mcJc m:val="center"/>
                                  </m:mcPr>
                                </m:mc>
                              </m:mcs>
                              <m:ctrlPr>
                                <a:rPr lang="zh-CN" altLang="en-US" sz="2800" i="1">
                                  <a:solidFill>
                                    <a:srgbClr val="000000"/>
                                  </a:solidFill>
                                  <a:latin typeface="Cambria Math" panose="02040503050406030204" pitchFamily="18" charset="0"/>
                                </a:rPr>
                              </m:ctrlPr>
                            </m:mPr>
                            <m:mr>
                              <m:e>
                                <m:r>
                                  <a:rPr lang="zh-CN" altLang="en-US" sz="2800" i="1">
                                    <a:solidFill>
                                      <a:srgbClr val="000000"/>
                                    </a:solidFill>
                                    <a:latin typeface="Cambria Math" panose="02040503050406030204" pitchFamily="18" charset="0"/>
                                  </a:rPr>
                                  <m:t>1</m:t>
                                </m:r>
                              </m:e>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𝑎</m:t>
                                </m:r>
                              </m:e>
                            </m:mr>
                            <m:mr>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1</m:t>
                                </m:r>
                              </m:e>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𝑏</m:t>
                                </m:r>
                              </m:e>
                            </m:mr>
                            <m:mr>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1</m:t>
                                </m:r>
                              </m:e>
                              <m:e>
                                <m:r>
                                  <a:rPr lang="zh-CN" altLang="en-US" sz="2800" i="1">
                                    <a:solidFill>
                                      <a:srgbClr val="000000"/>
                                    </a:solidFill>
                                    <a:latin typeface="Cambria Math" panose="02040503050406030204" pitchFamily="18" charset="0"/>
                                  </a:rPr>
                                  <m:t>𝑐</m:t>
                                </m:r>
                              </m:e>
                            </m:mr>
                            <m:mr>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1</m:t>
                                </m:r>
                              </m:e>
                            </m:mr>
                          </m:m>
                        </m:e>
                      </m:d>
                    </m:oMath>
                  </m:oMathPara>
                </a14:m>
                <a:endParaRPr lang="zh-CN" altLang="en-US" sz="2000" dirty="0"/>
              </a:p>
            </p:txBody>
          </p:sp>
        </mc:Choice>
        <mc:Fallback xmlns="">
          <p:sp>
            <p:nvSpPr>
              <p:cNvPr id="22530" name="对象 2"/>
              <p:cNvSpPr txBox="1">
                <a:spLocks noRot="1" noChangeAspect="1" noMove="1" noResize="1" noEditPoints="1" noAdjustHandles="1" noChangeArrowheads="1" noChangeShapeType="1" noTextEdit="1"/>
              </p:cNvSpPr>
              <p:nvPr/>
            </p:nvSpPr>
            <p:spPr>
              <a:xfrm>
                <a:off x="2493827" y="2053503"/>
                <a:ext cx="5616624" cy="2305224"/>
              </a:xfrm>
              <a:prstGeom prst="rect">
                <a:avLst/>
              </a:prstGeom>
              <a:blipFill rotWithShape="1">
                <a:blip r:embed="rId6"/>
                <a:stretch>
                  <a:fillRect l="-3" t="-24" r="4" b="4"/>
                </a:stretch>
              </a:blipFill>
              <a:ln w="38100">
                <a:noFill/>
                <a:miter/>
              </a:ln>
            </p:spPr>
            <p:txBody>
              <a:bodyPr/>
              <a:lstStyle/>
              <a:p>
                <a:r>
                  <a:rPr lang="zh-CN" altLang="en-US">
                    <a:noFill/>
                  </a:rPr>
                  <a:t> </a:t>
                </a:r>
              </a:p>
            </p:txBody>
          </p:sp>
        </mc:Fallback>
      </mc:AlternateContent>
      <p:graphicFrame>
        <p:nvGraphicFramePr>
          <p:cNvPr id="22532" name="对象 4"/>
          <p:cNvGraphicFramePr>
            <a:graphicFrameLocks noChangeAspect="1"/>
          </p:cNvGraphicFramePr>
          <p:nvPr/>
        </p:nvGraphicFramePr>
        <p:xfrm>
          <a:off x="8904288" y="1197253"/>
          <a:ext cx="3200400" cy="4381500"/>
        </p:xfrm>
        <a:graphic>
          <a:graphicData uri="http://schemas.openxmlformats.org/presentationml/2006/ole">
            <mc:AlternateContent xmlns:mc="http://schemas.openxmlformats.org/markup-compatibility/2006">
              <mc:Choice xmlns:v="urn:schemas-microsoft-com:vml" Requires="v">
                <p:oleObj spid="_x0000_s32774" r:id="rId7" imgW="1862455" imgH="2549525" progId="Visio.Drawing.11">
                  <p:embed/>
                </p:oleObj>
              </mc:Choice>
              <mc:Fallback>
                <p:oleObj r:id="rId7" imgW="1862455" imgH="2549525" progId="Visio.Drawing.11">
                  <p:embed/>
                  <p:pic>
                    <p:nvPicPr>
                      <p:cNvPr id="22532" name="对象 4"/>
                      <p:cNvPicPr/>
                      <p:nvPr/>
                    </p:nvPicPr>
                    <p:blipFill>
                      <a:blip r:embed="rId8"/>
                      <a:stretch>
                        <a:fillRect/>
                      </a:stretch>
                    </p:blipFill>
                    <p:spPr>
                      <a:xfrm>
                        <a:off x="8904288" y="1197253"/>
                        <a:ext cx="3200400" cy="4381500"/>
                      </a:xfrm>
                      <a:prstGeom prst="rect">
                        <a:avLst/>
                      </a:prstGeom>
                      <a:noFill/>
                      <a:ln w="38100">
                        <a:noFill/>
                        <a:miter/>
                      </a:ln>
                    </p:spPr>
                  </p:pic>
                </p:oleObj>
              </mc:Fallback>
            </mc:AlternateContent>
          </a:graphicData>
        </a:graphic>
      </p:graphicFrame>
      <p:sp>
        <p:nvSpPr>
          <p:cNvPr id="3" name="文本框 2"/>
          <p:cNvSpPr txBox="1"/>
          <p:nvPr/>
        </p:nvSpPr>
        <p:spPr>
          <a:xfrm>
            <a:off x="1416050" y="1484630"/>
            <a:ext cx="536892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平移齐次坐标变换 </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8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dirty="0" err="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800" b="1" i="1"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800" b="1" dirty="0" err="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800" b="1" i="1" dirty="0" err="1">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b="1" dirty="0">
                <a:latin typeface="微软雅黑" panose="020B0503020204020204" pitchFamily="34" charset="-122"/>
                <a:ea typeface="微软雅黑" panose="020B0503020204020204" pitchFamily="34" charset="-122"/>
              </a:rPr>
              <a:t>：</a:t>
            </a:r>
          </a:p>
        </p:txBody>
      </p:sp>
      <p:sp>
        <p:nvSpPr>
          <p:cNvPr id="4" name="文本框 3"/>
          <p:cNvSpPr txBox="1"/>
          <p:nvPr/>
        </p:nvSpPr>
        <p:spPr>
          <a:xfrm>
            <a:off x="1527175" y="4118610"/>
            <a:ext cx="7809865" cy="521970"/>
          </a:xfrm>
          <a:prstGeom prst="rect">
            <a:avLst/>
          </a:prstGeom>
          <a:noFill/>
        </p:spPr>
        <p:txBody>
          <a:bodyPr wrap="square" rtlCol="0">
            <a:sp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点</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v </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err="1">
                <a:latin typeface="微软雅黑" panose="020B0503020204020204" pitchFamily="34" charset="-122"/>
                <a:ea typeface="微软雅黑" panose="020B0503020204020204" pitchFamily="34" charset="-122"/>
                <a:cs typeface="微软雅黑" panose="020B0503020204020204" pitchFamily="34" charset="-122"/>
              </a:rPr>
              <a:t>x y z w</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aseline="30000" dirty="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进行上述平移齐次坐标变换后：</a:t>
            </a:r>
          </a:p>
        </p:txBody>
      </p:sp>
      <p:graphicFrame>
        <p:nvGraphicFramePr>
          <p:cNvPr id="5" name="对象 4"/>
          <p:cNvGraphicFramePr>
            <a:graphicFrameLocks noChangeAspect="1"/>
          </p:cNvGraphicFramePr>
          <p:nvPr/>
        </p:nvGraphicFramePr>
        <p:xfrm>
          <a:off x="2451434" y="4798898"/>
          <a:ext cx="5723890" cy="1885950"/>
        </p:xfrm>
        <a:graphic>
          <a:graphicData uri="http://schemas.openxmlformats.org/presentationml/2006/ole">
            <mc:AlternateContent xmlns:mc="http://schemas.openxmlformats.org/markup-compatibility/2006">
              <mc:Choice xmlns:v="urn:schemas-microsoft-com:vml" Requires="v">
                <p:oleObj spid="_x0000_s32775" r:id="rId9" imgW="2794000" imgH="914400" progId="Equation.3">
                  <p:embed/>
                </p:oleObj>
              </mc:Choice>
              <mc:Fallback>
                <p:oleObj r:id="rId9" imgW="2794000" imgH="914400" progId="Equation.3">
                  <p:embed/>
                  <p:pic>
                    <p:nvPicPr>
                      <p:cNvPr id="5" name="对象 4"/>
                      <p:cNvPicPr/>
                      <p:nvPr/>
                    </p:nvPicPr>
                    <p:blipFill>
                      <a:blip r:embed="rId10"/>
                      <a:stretch>
                        <a:fillRect/>
                      </a:stretch>
                    </p:blipFill>
                    <p:spPr>
                      <a:xfrm>
                        <a:off x="2451434" y="4798898"/>
                        <a:ext cx="5723890" cy="1885950"/>
                      </a:xfrm>
                      <a:prstGeom prst="rect">
                        <a:avLst/>
                      </a:prstGeom>
                      <a:noFill/>
                      <a:ln w="38100">
                        <a:noFill/>
                        <a:miter/>
                      </a:ln>
                    </p:spPr>
                  </p:pic>
                </p:oleObj>
              </mc:Fallback>
            </mc:AlternateContent>
          </a:graphicData>
        </a:graphic>
      </p:graphicFrame>
      <p:cxnSp>
        <p:nvCxnSpPr>
          <p:cNvPr id="7" name="直接箭头连接符 6"/>
          <p:cNvCxnSpPr/>
          <p:nvPr/>
        </p:nvCxnSpPr>
        <p:spPr>
          <a:xfrm flipH="1">
            <a:off x="10056495" y="3914140"/>
            <a:ext cx="1049020" cy="102679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9336405" y="4940935"/>
            <a:ext cx="74422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9373235" y="3105785"/>
            <a:ext cx="635" cy="187198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defPPr>
              <a:defRPr lang="en-US"/>
            </a:defPPr>
            <a:lvl1pPr marL="0" lvl="0" indent="0" algn="r" defTabSz="457200" rtl="0" eaLnBrk="0" fontAlgn="base" latinLnBrk="0" hangingPunct="0">
              <a:lnSpc>
                <a:spcPct val="100000"/>
              </a:lnSpc>
              <a:spcBef>
                <a:spcPct val="0"/>
              </a:spcBef>
              <a:spcAft>
                <a:spcPct val="0"/>
              </a:spcAft>
              <a:buNone/>
              <a:defRPr sz="1200" b="0" i="0" u="none" kern="1200" baseline="0">
                <a:solidFill>
                  <a:srgbClr val="898989"/>
                </a:solidFill>
                <a:latin typeface="Calibri" panose="020F0502020204030204" pitchFamily="34" charset="0"/>
                <a:ea typeface="等线" panose="02010600030101010101" pitchFamily="2" charset="-122"/>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algn="r" eaLnBrk="1" hangingPunct="1">
              <a:buNone/>
            </a:pPr>
            <a:fld id="{9A0DB2DC-4C9A-4742-B13C-FB6460FD3503}" type="slidenum">
              <a:rPr lang="en-US" altLang="zh-CN" smtClean="0"/>
              <a:pPr algn="r" eaLnBrk="1" hangingPunct="1">
                <a:buNone/>
              </a:pPr>
              <a:t>45</a:t>
            </a:fld>
            <a:endParaRPr lang="en-US" altLang="zh-CN" dirty="0">
              <a:ea typeface="等线" panose="02010600030101010101" pitchFamily="2" charset="-122"/>
            </a:endParaRPr>
          </a:p>
        </p:txBody>
      </p:sp>
      <p:sp>
        <p:nvSpPr>
          <p:cNvPr id="13" name="矩形 12">
            <a:extLst>
              <a:ext uri="{FF2B5EF4-FFF2-40B4-BE49-F238E27FC236}">
                <a16:creationId xmlns:a16="http://schemas.microsoft.com/office/drawing/2014/main" id="{AA5EA9DE-ACBD-5C40-9ABC-2C1D4D4257D5}"/>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3.4.1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平移齐次坐标变换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2" name="对象 1"/>
          <p:cNvGraphicFramePr>
            <a:graphicFrameLocks noChangeAspect="1"/>
          </p:cNvGraphicFramePr>
          <p:nvPr>
            <p:extLst>
              <p:ext uri="{D42A27DB-BD31-4B8C-83A1-F6EECF244321}">
                <p14:modId xmlns:p14="http://schemas.microsoft.com/office/powerpoint/2010/main" val="1788719890"/>
              </p:ext>
            </p:extLst>
          </p:nvPr>
        </p:nvGraphicFramePr>
        <p:xfrm>
          <a:off x="987014" y="1020839"/>
          <a:ext cx="13767958" cy="3198208"/>
        </p:xfrm>
        <a:graphic>
          <a:graphicData uri="http://schemas.openxmlformats.org/presentationml/2006/ole">
            <mc:AlternateContent xmlns:mc="http://schemas.openxmlformats.org/markup-compatibility/2006">
              <mc:Choice xmlns:v="urn:schemas-microsoft-com:vml" Requires="v">
                <p:oleObj spid="_x0000_s33798" name="Macro-Enabled Template" r:id="rId5" imgW="8104896" imgH="1884191" progId="Word.DocumentMacroEnabled.12">
                  <p:embed/>
                </p:oleObj>
              </mc:Choice>
              <mc:Fallback>
                <p:oleObj name="Macro-Enabled Template" r:id="rId5" imgW="8104896" imgH="1884191" progId="Word.DocumentMacroEnabled.12">
                  <p:embed/>
                  <p:pic>
                    <p:nvPicPr>
                      <p:cNvPr id="2" name="对象 1"/>
                      <p:cNvPicPr/>
                      <p:nvPr/>
                    </p:nvPicPr>
                    <p:blipFill>
                      <a:blip r:embed="rId6"/>
                      <a:stretch>
                        <a:fillRect/>
                      </a:stretch>
                    </p:blipFill>
                    <p:spPr>
                      <a:xfrm>
                        <a:off x="987014" y="1020839"/>
                        <a:ext cx="13767958" cy="319820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289570307"/>
              </p:ext>
            </p:extLst>
          </p:nvPr>
        </p:nvGraphicFramePr>
        <p:xfrm>
          <a:off x="925286" y="3784600"/>
          <a:ext cx="14021934" cy="2476394"/>
        </p:xfrm>
        <a:graphic>
          <a:graphicData uri="http://schemas.openxmlformats.org/presentationml/2006/ole">
            <mc:AlternateContent xmlns:mc="http://schemas.openxmlformats.org/markup-compatibility/2006">
              <mc:Choice xmlns:v="urn:schemas-microsoft-com:vml" Requires="v">
                <p:oleObj spid="_x0000_s33799" name="Macro-Enabled Template" r:id="rId7" imgW="8130813" imgH="1436722" progId="Word.DocumentMacroEnabled.12">
                  <p:embed/>
                </p:oleObj>
              </mc:Choice>
              <mc:Fallback>
                <p:oleObj name="Macro-Enabled Template" r:id="rId7" imgW="8130813" imgH="1436722" progId="Word.DocumentMacroEnabled.12">
                  <p:embed/>
                  <p:pic>
                    <p:nvPicPr>
                      <p:cNvPr id="3" name="对象 2"/>
                      <p:cNvPicPr/>
                      <p:nvPr/>
                    </p:nvPicPr>
                    <p:blipFill>
                      <a:blip r:embed="rId8"/>
                      <a:stretch>
                        <a:fillRect/>
                      </a:stretch>
                    </p:blipFill>
                    <p:spPr>
                      <a:xfrm>
                        <a:off x="925286" y="3784600"/>
                        <a:ext cx="14021934" cy="2476394"/>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01DC23C9-B6A8-BE0F-0FD8-047177FDEC50}"/>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3.4.1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平移齐次坐标变换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94492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60835" y="1141607"/>
          <a:ext cx="15670224" cy="1648850"/>
        </p:xfrm>
        <a:graphic>
          <a:graphicData uri="http://schemas.openxmlformats.org/presentationml/2006/ole">
            <mc:AlternateContent xmlns:mc="http://schemas.openxmlformats.org/markup-compatibility/2006">
              <mc:Choice xmlns:v="urn:schemas-microsoft-com:vml" Requires="v">
                <p:oleObj spid="_x0000_s34820" name="启用了宏的模板" r:id="rId4" imgW="8133715" imgH="856615" progId="Word.DocumentMacroEnabled.12">
                  <p:embed/>
                </p:oleObj>
              </mc:Choice>
              <mc:Fallback>
                <p:oleObj name="启用了宏的模板" r:id="rId4" imgW="8133715" imgH="856615" progId="Word.DocumentMacroEnabled.12">
                  <p:embed/>
                  <p:pic>
                    <p:nvPicPr>
                      <p:cNvPr id="3" name="对象 2"/>
                      <p:cNvPicPr/>
                      <p:nvPr/>
                    </p:nvPicPr>
                    <p:blipFill>
                      <a:blip r:embed="rId5"/>
                      <a:stretch>
                        <a:fillRect/>
                      </a:stretch>
                    </p:blipFill>
                    <p:spPr>
                      <a:xfrm>
                        <a:off x="560835" y="1141607"/>
                        <a:ext cx="15670224" cy="1648850"/>
                      </a:xfrm>
                      <a:prstGeom prst="rect">
                        <a:avLst/>
                      </a:prstGeom>
                    </p:spPr>
                  </p:pic>
                </p:oleObj>
              </mc:Fallback>
            </mc:AlternateContent>
          </a:graphicData>
        </a:graphic>
      </p:graphicFrame>
      <p:grpSp>
        <p:nvGrpSpPr>
          <p:cNvPr id="10" name="组合 9"/>
          <p:cNvGrpSpPr/>
          <p:nvPr/>
        </p:nvGrpSpPr>
        <p:grpSpPr>
          <a:xfrm>
            <a:off x="2808561" y="2668753"/>
            <a:ext cx="5234942" cy="3685768"/>
            <a:chOff x="2907029" y="2755838"/>
            <a:chExt cx="5234942" cy="3685768"/>
          </a:xfrm>
        </p:grpSpPr>
        <p:pic>
          <p:nvPicPr>
            <p:cNvPr id="35842" name="Picture 2" descr="2-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7029" y="2755838"/>
              <a:ext cx="5234942" cy="269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76231" y="6072274"/>
              <a:ext cx="2480166" cy="369332"/>
            </a:xfrm>
            <a:prstGeom prst="rect">
              <a:avLst/>
            </a:prstGeom>
          </p:spPr>
          <p:txBody>
            <a:bodyPr wrap="none">
              <a:spAutoFit/>
            </a:bodyPr>
            <a:lstStyle/>
            <a:p>
              <a:r>
                <a:rPr lang="x-none" altLang="zh-CN" dirty="0">
                  <a:latin typeface="Times New Roman" panose="02020603050405020304" pitchFamily="18" charset="0"/>
                  <a:ea typeface="黑体" panose="02010609060101010101" pitchFamily="2" charset="-122"/>
                  <a:cs typeface="Times New Roman" panose="02020603050405020304" pitchFamily="18" charset="0"/>
                </a:rPr>
                <a:t>图2-12  绕Z轴旋转过程</a:t>
              </a:r>
              <a:endParaRPr lang="zh-CN" altLang="zh-CN"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矩形 4"/>
            <p:cNvSpPr/>
            <p:nvPr/>
          </p:nvSpPr>
          <p:spPr>
            <a:xfrm>
              <a:off x="3398614" y="5442858"/>
              <a:ext cx="1555234" cy="369332"/>
            </a:xfrm>
            <a:prstGeom prst="rect">
              <a:avLst/>
            </a:prstGeom>
          </p:spPr>
          <p:txBody>
            <a:bodyPr wrap="none">
              <a:spAutoFit/>
            </a:bodyPr>
            <a:lstStyle/>
            <a:p>
              <a:r>
                <a:rPr lang="zh-CN" altLang="zh-CN"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dirty="0">
                  <a:latin typeface="Times New Roman" panose="02020603050405020304" pitchFamily="18" charset="0"/>
                  <a:ea typeface="黑体" panose="02010609060101010101" pitchFamily="2" charset="-122"/>
                  <a:cs typeface="Times New Roman" panose="02020603050405020304" pitchFamily="18" charset="0"/>
                </a:rPr>
                <a:t>）旋转前</a:t>
              </a:r>
              <a:r>
                <a:rPr lang="en-US" altLang="zh-CN" dirty="0">
                  <a:latin typeface="Times New Roman" panose="02020603050405020304" pitchFamily="18" charset="0"/>
                  <a:ea typeface="黑体" panose="02010609060101010101" pitchFamily="2"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6" name="矩形 5"/>
            <p:cNvSpPr/>
            <p:nvPr/>
          </p:nvSpPr>
          <p:spPr>
            <a:xfrm>
              <a:off x="5926069" y="5464629"/>
              <a:ext cx="1460656" cy="369332"/>
            </a:xfrm>
            <a:prstGeom prst="rect">
              <a:avLst/>
            </a:prstGeom>
          </p:spPr>
          <p:txBody>
            <a:bodyPr wrap="none">
              <a:spAutoFit/>
            </a:bodyPr>
            <a:lstStyle/>
            <a:p>
              <a:r>
                <a:rPr lang="zh-CN" altLang="zh-CN"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b</a:t>
              </a:r>
              <a:r>
                <a:rPr lang="zh-CN" altLang="zh-CN" dirty="0">
                  <a:latin typeface="Times New Roman" panose="02020603050405020304" pitchFamily="18" charset="0"/>
                  <a:ea typeface="黑体" panose="02010609060101010101" pitchFamily="2" charset="-122"/>
                  <a:cs typeface="Times New Roman" panose="02020603050405020304" pitchFamily="18" charset="0"/>
                </a:rPr>
                <a:t>）旋转后</a:t>
              </a:r>
            </a:p>
          </p:txBody>
        </p:sp>
      </p:grpSp>
      <p:sp>
        <p:nvSpPr>
          <p:cNvPr id="7" name="矩形 6">
            <a:extLst>
              <a:ext uri="{FF2B5EF4-FFF2-40B4-BE49-F238E27FC236}">
                <a16:creationId xmlns:a16="http://schemas.microsoft.com/office/drawing/2014/main" id="{2E4E5946-CD2D-77EC-2AF1-9D0D880618E4}"/>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3.4.2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旋转齐次坐标变换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761120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37172E7-A9C4-B37A-5B20-8891557B0DA3}"/>
              </a:ext>
            </a:extLst>
          </p:cNvPr>
          <p:cNvGrpSpPr/>
          <p:nvPr/>
        </p:nvGrpSpPr>
        <p:grpSpPr>
          <a:xfrm>
            <a:off x="3" y="0"/>
            <a:ext cx="12191999" cy="6858000"/>
            <a:chOff x="3" y="0"/>
            <a:chExt cx="12191999" cy="6858000"/>
          </a:xfrm>
        </p:grpSpPr>
        <p:pic>
          <p:nvPicPr>
            <p:cNvPr id="10" name="Picture 2">
              <a:extLst>
                <a:ext uri="{FF2B5EF4-FFF2-40B4-BE49-F238E27FC236}">
                  <a16:creationId xmlns:a16="http://schemas.microsoft.com/office/drawing/2014/main" id="{D34CC7C2-E613-1880-3D69-A4F06383F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4C5EA6FF-7B1E-EB28-6DEA-D4DFDDE0F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554" name="矩形 2"/>
          <p:cNvSpPr/>
          <p:nvPr/>
        </p:nvSpPr>
        <p:spPr>
          <a:xfrm>
            <a:off x="956310" y="1412875"/>
            <a:ext cx="11371580" cy="108140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eaLnBrk="1" hangingPunct="1">
              <a:lnSpc>
                <a:spcPct val="100000"/>
              </a:lnSpc>
              <a:spcBef>
                <a:spcPct val="0"/>
              </a:spcBef>
              <a:buNone/>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三个基本旋转：</a:t>
            </a:r>
          </a:p>
          <a:p>
            <a:pPr marL="0" lvl="0" indent="0" defTabSz="457200" eaLnBrk="1" hangingPunct="1">
              <a:lnSpc>
                <a:spcPct val="100000"/>
              </a:lnSpc>
              <a:spcAft>
                <a:spcPts val="0"/>
              </a:spcAft>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绕</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轴旋转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角</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绕</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y</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轴旋转Φ角</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如图</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 和绕</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z</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轴旋转</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θ</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角</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如图</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5608" name="对象 7"/>
          <p:cNvGraphicFramePr>
            <a:graphicFrameLocks noChangeAspect="1"/>
          </p:cNvGraphicFramePr>
          <p:nvPr/>
        </p:nvGraphicFramePr>
        <p:xfrm>
          <a:off x="4944110" y="2621915"/>
          <a:ext cx="3200400" cy="3642360"/>
        </p:xfrm>
        <a:graphic>
          <a:graphicData uri="http://schemas.openxmlformats.org/presentationml/2006/ole">
            <mc:AlternateContent xmlns:mc="http://schemas.openxmlformats.org/markup-compatibility/2006">
              <mc:Choice xmlns:v="urn:schemas-microsoft-com:vml" Requires="v">
                <p:oleObj spid="_x0000_s35848" r:id="rId5" imgW="2903220" imgH="3302000" progId="Visio.Drawing.11">
                  <p:embed/>
                </p:oleObj>
              </mc:Choice>
              <mc:Fallback>
                <p:oleObj r:id="rId5" imgW="2903220" imgH="3302000" progId="Visio.Drawing.11">
                  <p:embed/>
                  <p:pic>
                    <p:nvPicPr>
                      <p:cNvPr id="25608" name="对象 7"/>
                      <p:cNvPicPr/>
                      <p:nvPr/>
                    </p:nvPicPr>
                    <p:blipFill>
                      <a:blip r:embed="rId6"/>
                      <a:stretch>
                        <a:fillRect/>
                      </a:stretch>
                    </p:blipFill>
                    <p:spPr>
                      <a:xfrm>
                        <a:off x="4944110" y="2621915"/>
                        <a:ext cx="3200400" cy="3642360"/>
                      </a:xfrm>
                      <a:prstGeom prst="rect">
                        <a:avLst/>
                      </a:prstGeom>
                      <a:noFill/>
                      <a:ln w="38100">
                        <a:noFill/>
                        <a:miter/>
                      </a:ln>
                    </p:spPr>
                  </p:pic>
                </p:oleObj>
              </mc:Fallback>
            </mc:AlternateContent>
          </a:graphicData>
        </a:graphic>
      </p:graphicFrame>
      <p:graphicFrame>
        <p:nvGraphicFramePr>
          <p:cNvPr id="11" name="对象 10"/>
          <p:cNvGraphicFramePr>
            <a:graphicFrameLocks noChangeAspect="1"/>
          </p:cNvGraphicFramePr>
          <p:nvPr/>
        </p:nvGraphicFramePr>
        <p:xfrm>
          <a:off x="8688705" y="2680335"/>
          <a:ext cx="3016885" cy="3427095"/>
        </p:xfrm>
        <a:graphic>
          <a:graphicData uri="http://schemas.openxmlformats.org/presentationml/2006/ole">
            <mc:AlternateContent xmlns:mc="http://schemas.openxmlformats.org/markup-compatibility/2006">
              <mc:Choice xmlns:v="urn:schemas-microsoft-com:vml" Requires="v">
                <p:oleObj spid="_x0000_s35849" r:id="rId7" imgW="2909570" imgH="3302000" progId="Visio.Drawing.11">
                  <p:embed/>
                </p:oleObj>
              </mc:Choice>
              <mc:Fallback>
                <p:oleObj r:id="rId7" imgW="2909570" imgH="3302000" progId="Visio.Drawing.11">
                  <p:embed/>
                  <p:pic>
                    <p:nvPicPr>
                      <p:cNvPr id="11" name="对象 10"/>
                      <p:cNvPicPr/>
                      <p:nvPr/>
                    </p:nvPicPr>
                    <p:blipFill>
                      <a:blip r:embed="rId8"/>
                      <a:stretch>
                        <a:fillRect/>
                      </a:stretch>
                    </p:blipFill>
                    <p:spPr>
                      <a:xfrm>
                        <a:off x="8688705" y="2680335"/>
                        <a:ext cx="3016885" cy="3427095"/>
                      </a:xfrm>
                      <a:prstGeom prst="rect">
                        <a:avLst/>
                      </a:prstGeom>
                      <a:noFill/>
                      <a:ln w="38100">
                        <a:noFill/>
                        <a:miter/>
                      </a:ln>
                    </p:spPr>
                  </p:pic>
                </p:oleObj>
              </mc:Fallback>
            </mc:AlternateContent>
          </a:graphicData>
        </a:graphic>
      </p:graphicFrame>
      <p:sp>
        <p:nvSpPr>
          <p:cNvPr id="9" name="矩形 8"/>
          <p:cNvSpPr/>
          <p:nvPr/>
        </p:nvSpPr>
        <p:spPr>
          <a:xfrm>
            <a:off x="1703705" y="5835650"/>
            <a:ext cx="1298575" cy="504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3" name="矩形 12"/>
          <p:cNvSpPr/>
          <p:nvPr/>
        </p:nvSpPr>
        <p:spPr>
          <a:xfrm>
            <a:off x="6240145" y="5835650"/>
            <a:ext cx="1497965" cy="504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4" name="矩形 13"/>
          <p:cNvSpPr/>
          <p:nvPr/>
        </p:nvSpPr>
        <p:spPr>
          <a:xfrm>
            <a:off x="9839960" y="5835650"/>
            <a:ext cx="1298575" cy="504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任意多边形 2"/>
          <p:cNvSpPr/>
          <p:nvPr/>
        </p:nvSpPr>
        <p:spPr>
          <a:xfrm rot="8640000">
            <a:off x="9163050" y="5441950"/>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43CD32BD-97DB-478B-B355-7E7BF0156598}"/>
              </a:ext>
            </a:extLst>
          </p:cNvPr>
          <p:cNvGrpSpPr/>
          <p:nvPr/>
        </p:nvGrpSpPr>
        <p:grpSpPr>
          <a:xfrm>
            <a:off x="958850" y="2797175"/>
            <a:ext cx="3162300" cy="3192463"/>
            <a:chOff x="958850" y="2797175"/>
            <a:chExt cx="3162300" cy="3192463"/>
          </a:xfrm>
        </p:grpSpPr>
        <p:sp>
          <p:nvSpPr>
            <p:cNvPr id="4" name="任意多边形 3"/>
            <p:cNvSpPr/>
            <p:nvPr/>
          </p:nvSpPr>
          <p:spPr>
            <a:xfrm>
              <a:off x="3359785" y="4293235"/>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78DCB0F-9B76-45D4-A9D6-9A218B3815DB}"/>
                </a:ext>
              </a:extLst>
            </p:cNvPr>
            <p:cNvGrpSpPr/>
            <p:nvPr/>
          </p:nvGrpSpPr>
          <p:grpSpPr>
            <a:xfrm>
              <a:off x="958850" y="2797175"/>
              <a:ext cx="3162300" cy="3192463"/>
              <a:chOff x="958850" y="2797175"/>
              <a:chExt cx="3162300" cy="3192463"/>
            </a:xfrm>
          </p:grpSpPr>
          <p:graphicFrame>
            <p:nvGraphicFramePr>
              <p:cNvPr id="24587" name="对象 10"/>
              <p:cNvGraphicFramePr>
                <a:graphicFrameLocks noChangeAspect="1"/>
              </p:cNvGraphicFramePr>
              <p:nvPr>
                <p:extLst>
                  <p:ext uri="{D42A27DB-BD31-4B8C-83A1-F6EECF244321}">
                    <p14:modId xmlns:p14="http://schemas.microsoft.com/office/powerpoint/2010/main" val="2754994411"/>
                  </p:ext>
                </p:extLst>
              </p:nvPr>
            </p:nvGraphicFramePr>
            <p:xfrm>
              <a:off x="958850" y="2797175"/>
              <a:ext cx="3162300" cy="3192463"/>
            </p:xfrm>
            <a:graphic>
              <a:graphicData uri="http://schemas.openxmlformats.org/presentationml/2006/ole">
                <mc:AlternateContent xmlns:mc="http://schemas.openxmlformats.org/markup-compatibility/2006">
                  <mc:Choice xmlns:v="urn:schemas-microsoft-com:vml" Requires="v">
                    <p:oleObj spid="_x0000_s35850" name="Visio" r:id="rId9" imgW="2790938" imgH="2819270" progId="Visio.Drawing.11">
                      <p:embed/>
                    </p:oleObj>
                  </mc:Choice>
                  <mc:Fallback>
                    <p:oleObj name="Visio" r:id="rId9" imgW="2790938" imgH="2819270" progId="Visio.Drawing.11">
                      <p:embed/>
                      <p:pic>
                        <p:nvPicPr>
                          <p:cNvPr id="24587" name="对象 10"/>
                          <p:cNvPicPr/>
                          <p:nvPr/>
                        </p:nvPicPr>
                        <p:blipFill>
                          <a:blip r:embed="rId10"/>
                          <a:stretch>
                            <a:fillRect/>
                          </a:stretch>
                        </p:blipFill>
                        <p:spPr>
                          <a:xfrm>
                            <a:off x="958850" y="2797175"/>
                            <a:ext cx="3162300" cy="3192463"/>
                          </a:xfrm>
                          <a:prstGeom prst="rect">
                            <a:avLst/>
                          </a:prstGeom>
                          <a:noFill/>
                          <a:ln w="38100">
                            <a:noFill/>
                            <a:miter/>
                          </a:ln>
                        </p:spPr>
                      </p:pic>
                    </p:oleObj>
                  </mc:Fallback>
                </mc:AlternateContent>
              </a:graphicData>
            </a:graphic>
          </p:graphicFrame>
          <p:sp>
            <p:nvSpPr>
              <p:cNvPr id="5" name="任意多边形 4"/>
              <p:cNvSpPr/>
              <p:nvPr/>
            </p:nvSpPr>
            <p:spPr>
              <a:xfrm rot="15480000">
                <a:off x="1846129" y="3564415"/>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任意多边形 5"/>
          <p:cNvSpPr/>
          <p:nvPr/>
        </p:nvSpPr>
        <p:spPr>
          <a:xfrm rot="15360000">
            <a:off x="5735955" y="3571240"/>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rot="9060000">
            <a:off x="5632450" y="5309235"/>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600000">
            <a:off x="11040745" y="4298950"/>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defPPr>
              <a:defRPr lang="en-US"/>
            </a:defPPr>
            <a:lvl1pPr marL="0" lvl="0" indent="0" algn="r" defTabSz="457200" rtl="0" eaLnBrk="0" fontAlgn="base" latinLnBrk="0" hangingPunct="0">
              <a:lnSpc>
                <a:spcPct val="100000"/>
              </a:lnSpc>
              <a:spcBef>
                <a:spcPct val="0"/>
              </a:spcBef>
              <a:spcAft>
                <a:spcPct val="0"/>
              </a:spcAft>
              <a:buNone/>
              <a:defRPr sz="1200" b="0" i="0" u="none" kern="1200" baseline="0">
                <a:solidFill>
                  <a:srgbClr val="898989"/>
                </a:solidFill>
                <a:latin typeface="Calibri" panose="020F0502020204030204" pitchFamily="34" charset="0"/>
                <a:ea typeface="等线" panose="02010600030101010101" pitchFamily="2" charset="-122"/>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algn="r" eaLnBrk="1" hangingPunct="1">
              <a:buNone/>
            </a:pPr>
            <a:fld id="{9A0DB2DC-4C9A-4742-B13C-FB6460FD3503}" type="slidenum">
              <a:rPr lang="en-US" altLang="zh-CN" smtClean="0"/>
              <a:pPr algn="r" eaLnBrk="1" hangingPunct="1">
                <a:buNone/>
              </a:pPr>
              <a:t>48</a:t>
            </a:fld>
            <a:endParaRPr lang="en-US" altLang="zh-CN" dirty="0">
              <a:ea typeface="等线" panose="02010600030101010101" pitchFamily="2" charset="-122"/>
            </a:endParaRPr>
          </a:p>
        </p:txBody>
      </p:sp>
      <p:sp>
        <p:nvSpPr>
          <p:cNvPr id="17" name="矩形 16">
            <a:extLst>
              <a:ext uri="{FF2B5EF4-FFF2-40B4-BE49-F238E27FC236}">
                <a16:creationId xmlns:a16="http://schemas.microsoft.com/office/drawing/2014/main" id="{BF706B25-ACFB-E339-5341-321D48489ACB}"/>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3.4.2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旋转齐次坐标变换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4A1AFE7-A197-5125-313F-650A0F8EA7FF}"/>
              </a:ext>
            </a:extLst>
          </p:cNvPr>
          <p:cNvGrpSpPr/>
          <p:nvPr/>
        </p:nvGrpSpPr>
        <p:grpSpPr>
          <a:xfrm>
            <a:off x="3" y="0"/>
            <a:ext cx="12191999" cy="6858000"/>
            <a:chOff x="3" y="0"/>
            <a:chExt cx="12191999" cy="6858000"/>
          </a:xfrm>
        </p:grpSpPr>
        <p:pic>
          <p:nvPicPr>
            <p:cNvPr id="6" name="Picture 2">
              <a:extLst>
                <a:ext uri="{FF2B5EF4-FFF2-40B4-BE49-F238E27FC236}">
                  <a16:creationId xmlns:a16="http://schemas.microsoft.com/office/drawing/2014/main" id="{B377BC2C-379C-086B-BF86-7B2F0AC74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50AAD78F-9D52-704B-9B38-B0DAD753E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578" name="矩形 1"/>
          <p:cNvSpPr/>
          <p:nvPr/>
        </p:nvSpPr>
        <p:spPr>
          <a:xfrm>
            <a:off x="1246505" y="1265555"/>
            <a:ext cx="10828655" cy="177038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eaLnBrk="1" hangingPunct="1">
              <a:lnSpc>
                <a:spcPct val="130000"/>
              </a:lnSpc>
              <a:spcBef>
                <a:spcPct val="0"/>
              </a:spcBef>
              <a:buNone/>
            </a:pPr>
            <a:r>
              <a:rPr lang="zh-CN" altLang="en-US" b="1" dirty="0">
                <a:latin typeface="黑体" panose="02010609060101010101" pitchFamily="49" charset="-122"/>
                <a:ea typeface="黑体" panose="02010609060101010101" pitchFamily="49" charset="-122"/>
              </a:rPr>
              <a:t>由图（</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）可知，  在</a:t>
            </a:r>
            <a:r>
              <a:rPr lang="en-US" altLang="zh-CN" b="1" dirty="0">
                <a:latin typeface="黑体" panose="02010609060101010101" pitchFamily="49" charset="-122"/>
                <a:ea typeface="黑体" panose="02010609060101010101" pitchFamily="49" charset="-122"/>
              </a:rPr>
              <a:t>y</a:t>
            </a:r>
            <a:r>
              <a:rPr lang="zh-CN" altLang="en-US" b="1" dirty="0">
                <a:latin typeface="黑体" panose="02010609060101010101" pitchFamily="49" charset="-122"/>
                <a:ea typeface="黑体" panose="02010609060101010101" pitchFamily="49" charset="-122"/>
              </a:rPr>
              <a:t>轴上的投影为      ，  在</a:t>
            </a:r>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轴上的投影为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在</a:t>
            </a:r>
            <a:r>
              <a:rPr lang="en-US" altLang="zh-CN" b="1" dirty="0">
                <a:latin typeface="黑体" panose="02010609060101010101" pitchFamily="49" charset="-122"/>
                <a:ea typeface="黑体" panose="02010609060101010101" pitchFamily="49" charset="-122"/>
              </a:rPr>
              <a:t>y</a:t>
            </a:r>
            <a:r>
              <a:rPr lang="zh-CN" altLang="en-US" b="1" dirty="0">
                <a:latin typeface="黑体" panose="02010609060101010101" pitchFamily="49" charset="-122"/>
                <a:ea typeface="黑体" panose="02010609060101010101" pitchFamily="49" charset="-122"/>
              </a:rPr>
              <a:t>轴上的投影为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 ， 在</a:t>
            </a:r>
            <a:r>
              <a:rPr lang="en-US" altLang="zh-CN" b="1" dirty="0">
                <a:latin typeface="黑体" panose="02010609060101010101" pitchFamily="49" charset="-122"/>
                <a:ea typeface="黑体" panose="02010609060101010101" pitchFamily="49" charset="-122"/>
              </a:rPr>
              <a:t>z</a:t>
            </a:r>
            <a:r>
              <a:rPr lang="zh-CN" altLang="en-US" b="1" dirty="0">
                <a:latin typeface="黑体" panose="02010609060101010101" pitchFamily="49" charset="-122"/>
                <a:ea typeface="黑体" panose="02010609060101010101" pitchFamily="49" charset="-122"/>
              </a:rPr>
              <a:t>轴上的投影为</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，所以有： </a:t>
            </a:r>
          </a:p>
        </p:txBody>
      </p:sp>
      <p:graphicFrame>
        <p:nvGraphicFramePr>
          <p:cNvPr id="24591" name="对象 14"/>
          <p:cNvGraphicFramePr>
            <a:graphicFrameLocks noChangeAspect="1"/>
          </p:cNvGraphicFramePr>
          <p:nvPr/>
        </p:nvGraphicFramePr>
        <p:xfrm>
          <a:off x="1782128" y="2754630"/>
          <a:ext cx="5140960" cy="1718945"/>
        </p:xfrm>
        <a:graphic>
          <a:graphicData uri="http://schemas.openxmlformats.org/presentationml/2006/ole">
            <mc:AlternateContent xmlns:mc="http://schemas.openxmlformats.org/markup-compatibility/2006">
              <mc:Choice xmlns:v="urn:schemas-microsoft-com:vml" Requires="v">
                <p:oleObj spid="_x0000_s36888" r:id="rId5" imgW="2133600" imgH="711200" progId="Equation.3">
                  <p:embed/>
                </p:oleObj>
              </mc:Choice>
              <mc:Fallback>
                <p:oleObj r:id="rId5" imgW="2133600" imgH="711200" progId="Equation.3">
                  <p:embed/>
                  <p:pic>
                    <p:nvPicPr>
                      <p:cNvPr id="24591" name="对象 14"/>
                      <p:cNvPicPr/>
                      <p:nvPr/>
                    </p:nvPicPr>
                    <p:blipFill>
                      <a:blip r:embed="rId6"/>
                      <a:stretch>
                        <a:fillRect/>
                      </a:stretch>
                    </p:blipFill>
                    <p:spPr>
                      <a:xfrm>
                        <a:off x="1782128" y="2754630"/>
                        <a:ext cx="5140960" cy="1718945"/>
                      </a:xfrm>
                      <a:prstGeom prst="rect">
                        <a:avLst/>
                      </a:prstGeom>
                      <a:noFill/>
                      <a:ln w="38100">
                        <a:noFill/>
                        <a:miter/>
                      </a:ln>
                    </p:spPr>
                  </p:pic>
                </p:oleObj>
              </mc:Fallback>
            </mc:AlternateContent>
          </a:graphicData>
        </a:graphic>
      </p:graphicFrame>
      <p:graphicFrame>
        <p:nvGraphicFramePr>
          <p:cNvPr id="24593" name="对象 16"/>
          <p:cNvGraphicFramePr>
            <a:graphicFrameLocks noChangeAspect="1"/>
          </p:cNvGraphicFramePr>
          <p:nvPr/>
        </p:nvGraphicFramePr>
        <p:xfrm>
          <a:off x="2423795" y="4580890"/>
          <a:ext cx="4169410" cy="1808480"/>
        </p:xfrm>
        <a:graphic>
          <a:graphicData uri="http://schemas.openxmlformats.org/presentationml/2006/ole">
            <mc:AlternateContent xmlns:mc="http://schemas.openxmlformats.org/markup-compatibility/2006">
              <mc:Choice xmlns:v="urn:schemas-microsoft-com:vml" Requires="v">
                <p:oleObj spid="_x0000_s36889" r:id="rId7" imgW="1651635" imgH="711200" progId="Equation.3">
                  <p:embed/>
                </p:oleObj>
              </mc:Choice>
              <mc:Fallback>
                <p:oleObj r:id="rId7" imgW="1651635" imgH="711200" progId="Equation.3">
                  <p:embed/>
                  <p:pic>
                    <p:nvPicPr>
                      <p:cNvPr id="24593" name="对象 16"/>
                      <p:cNvPicPr/>
                      <p:nvPr/>
                    </p:nvPicPr>
                    <p:blipFill>
                      <a:blip r:embed="rId8"/>
                      <a:stretch>
                        <a:fillRect/>
                      </a:stretch>
                    </p:blipFill>
                    <p:spPr>
                      <a:xfrm>
                        <a:off x="2423795" y="4580890"/>
                        <a:ext cx="4169410" cy="1808480"/>
                      </a:xfrm>
                      <a:prstGeom prst="rect">
                        <a:avLst/>
                      </a:prstGeom>
                      <a:noFill/>
                      <a:ln w="38100">
                        <a:noFill/>
                        <a:miter/>
                      </a:ln>
                    </p:spPr>
                  </p:pic>
                </p:oleObj>
              </mc:Fallback>
            </mc:AlternateContent>
          </a:graphicData>
        </a:graphic>
      </p:graphicFrame>
      <p:sp>
        <p:nvSpPr>
          <p:cNvPr id="9" name="矩形 8"/>
          <p:cNvSpPr/>
          <p:nvPr/>
        </p:nvSpPr>
        <p:spPr>
          <a:xfrm>
            <a:off x="9408795" y="6238875"/>
            <a:ext cx="1298575" cy="504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4579" name="对象 2"/>
          <p:cNvGraphicFramePr>
            <a:graphicFrameLocks noChangeAspect="1"/>
          </p:cNvGraphicFramePr>
          <p:nvPr/>
        </p:nvGraphicFramePr>
        <p:xfrm>
          <a:off x="3863975" y="1341120"/>
          <a:ext cx="440690" cy="622300"/>
        </p:xfrm>
        <a:graphic>
          <a:graphicData uri="http://schemas.openxmlformats.org/presentationml/2006/ole">
            <mc:AlternateContent xmlns:mc="http://schemas.openxmlformats.org/markup-compatibility/2006">
              <mc:Choice xmlns:v="urn:schemas-microsoft-com:vml" Requires="v">
                <p:oleObj spid="_x0000_s36890" r:id="rId9" imgW="165100" imgH="228600" progId="Equation.3">
                  <p:embed/>
                </p:oleObj>
              </mc:Choice>
              <mc:Fallback>
                <p:oleObj r:id="rId9" imgW="165100" imgH="228600" progId="Equation.3">
                  <p:embed/>
                  <p:pic>
                    <p:nvPicPr>
                      <p:cNvPr id="24579" name="对象 2"/>
                      <p:cNvPicPr/>
                      <p:nvPr/>
                    </p:nvPicPr>
                    <p:blipFill>
                      <a:blip r:embed="rId10"/>
                      <a:stretch>
                        <a:fillRect/>
                      </a:stretch>
                    </p:blipFill>
                    <p:spPr>
                      <a:xfrm>
                        <a:off x="3863975" y="1341120"/>
                        <a:ext cx="440690" cy="622300"/>
                      </a:xfrm>
                      <a:prstGeom prst="rect">
                        <a:avLst/>
                      </a:prstGeom>
                      <a:noFill/>
                      <a:ln w="38100">
                        <a:noFill/>
                        <a:miter/>
                      </a:ln>
                    </p:spPr>
                  </p:pic>
                </p:oleObj>
              </mc:Fallback>
            </mc:AlternateContent>
          </a:graphicData>
        </a:graphic>
      </p:graphicFrame>
      <p:graphicFrame>
        <p:nvGraphicFramePr>
          <p:cNvPr id="24580" name="对象 3"/>
          <p:cNvGraphicFramePr>
            <a:graphicFrameLocks noChangeAspect="1"/>
          </p:cNvGraphicFramePr>
          <p:nvPr/>
        </p:nvGraphicFramePr>
        <p:xfrm>
          <a:off x="7052945" y="1407160"/>
          <a:ext cx="1219835" cy="511810"/>
        </p:xfrm>
        <a:graphic>
          <a:graphicData uri="http://schemas.openxmlformats.org/presentationml/2006/ole">
            <mc:AlternateContent xmlns:mc="http://schemas.openxmlformats.org/markup-compatibility/2006">
              <mc:Choice xmlns:v="urn:schemas-microsoft-com:vml" Requires="v">
                <p:oleObj spid="_x0000_s36891" r:id="rId11" imgW="520700" imgH="228600" progId="Equation.3">
                  <p:embed/>
                </p:oleObj>
              </mc:Choice>
              <mc:Fallback>
                <p:oleObj r:id="rId11" imgW="520700" imgH="228600" progId="Equation.3">
                  <p:embed/>
                  <p:pic>
                    <p:nvPicPr>
                      <p:cNvPr id="24580" name="对象 3"/>
                      <p:cNvPicPr/>
                      <p:nvPr/>
                    </p:nvPicPr>
                    <p:blipFill>
                      <a:blip r:embed="rId12"/>
                      <a:stretch>
                        <a:fillRect/>
                      </a:stretch>
                    </p:blipFill>
                    <p:spPr>
                      <a:xfrm>
                        <a:off x="7052945" y="1407160"/>
                        <a:ext cx="1219835" cy="511810"/>
                      </a:xfrm>
                      <a:prstGeom prst="rect">
                        <a:avLst/>
                      </a:prstGeom>
                      <a:noFill/>
                      <a:ln w="38100">
                        <a:noFill/>
                        <a:miter/>
                      </a:ln>
                    </p:spPr>
                  </p:pic>
                </p:oleObj>
              </mc:Fallback>
            </mc:AlternateContent>
          </a:graphicData>
        </a:graphic>
      </p:graphicFrame>
      <p:graphicFrame>
        <p:nvGraphicFramePr>
          <p:cNvPr id="24585" name="对象 8"/>
          <p:cNvGraphicFramePr>
            <a:graphicFrameLocks noChangeAspect="1"/>
          </p:cNvGraphicFramePr>
          <p:nvPr/>
        </p:nvGraphicFramePr>
        <p:xfrm>
          <a:off x="8328660" y="1340485"/>
          <a:ext cx="419735" cy="592455"/>
        </p:xfrm>
        <a:graphic>
          <a:graphicData uri="http://schemas.openxmlformats.org/presentationml/2006/ole">
            <mc:AlternateContent xmlns:mc="http://schemas.openxmlformats.org/markup-compatibility/2006">
              <mc:Choice xmlns:v="urn:schemas-microsoft-com:vml" Requires="v">
                <p:oleObj spid="_x0000_s36892" r:id="rId13" imgW="165735" imgH="229235" progId="Equation.3">
                  <p:embed/>
                </p:oleObj>
              </mc:Choice>
              <mc:Fallback>
                <p:oleObj r:id="rId13" imgW="165735" imgH="229235" progId="Equation.3">
                  <p:embed/>
                  <p:pic>
                    <p:nvPicPr>
                      <p:cNvPr id="24585" name="对象 8"/>
                      <p:cNvPicPr/>
                      <p:nvPr/>
                    </p:nvPicPr>
                    <p:blipFill>
                      <a:blip r:embed="rId14"/>
                      <a:stretch>
                        <a:fillRect/>
                      </a:stretch>
                    </p:blipFill>
                    <p:spPr>
                      <a:xfrm>
                        <a:off x="8328660" y="1340485"/>
                        <a:ext cx="419735" cy="592455"/>
                      </a:xfrm>
                      <a:prstGeom prst="rect">
                        <a:avLst/>
                      </a:prstGeom>
                      <a:noFill/>
                      <a:ln w="38100">
                        <a:noFill/>
                        <a:miter/>
                      </a:ln>
                    </p:spPr>
                  </p:pic>
                </p:oleObj>
              </mc:Fallback>
            </mc:AlternateContent>
          </a:graphicData>
        </a:graphic>
      </p:graphicFrame>
      <p:sp>
        <p:nvSpPr>
          <p:cNvPr id="4" name="文本框 3"/>
          <p:cNvSpPr txBox="1"/>
          <p:nvPr/>
        </p:nvSpPr>
        <p:spPr>
          <a:xfrm>
            <a:off x="10248265" y="4260933"/>
            <a:ext cx="459105" cy="398780"/>
          </a:xfrm>
          <a:prstGeom prst="rect">
            <a:avLst/>
          </a:prstGeom>
          <a:noFill/>
        </p:spPr>
        <p:txBody>
          <a:bodyPr wrap="square" rtlCol="0">
            <a:spAutoFit/>
          </a:bodyPr>
          <a:lstStyle/>
          <a:p>
            <a:r>
              <a:rPr lang="en-US" altLang="zh-CN" sz="2000" dirty="0" err="1"/>
              <a:t>j</a:t>
            </a:r>
            <a:r>
              <a:rPr lang="en-US" altLang="zh-CN" sz="2000" baseline="-25000" dirty="0" err="1">
                <a:solidFill>
                  <a:schemeClr val="tx1"/>
                </a:solidFill>
                <a:uFillTx/>
              </a:rPr>
              <a:t>v</a:t>
            </a:r>
            <a:endParaRPr lang="en-US" altLang="zh-CN" sz="2000" baseline="-25000" dirty="0">
              <a:solidFill>
                <a:schemeClr val="tx1"/>
              </a:solidFill>
              <a:uFillTx/>
            </a:endParaRPr>
          </a:p>
        </p:txBody>
      </p:sp>
      <p:sp>
        <p:nvSpPr>
          <p:cNvPr id="5" name="文本框 4"/>
          <p:cNvSpPr txBox="1"/>
          <p:nvPr/>
        </p:nvSpPr>
        <p:spPr>
          <a:xfrm>
            <a:off x="7813675" y="3622676"/>
            <a:ext cx="459105" cy="398780"/>
          </a:xfrm>
          <a:prstGeom prst="rect">
            <a:avLst/>
          </a:prstGeom>
          <a:noFill/>
        </p:spPr>
        <p:txBody>
          <a:bodyPr wrap="square" rtlCol="0">
            <a:spAutoFit/>
          </a:bodyPr>
          <a:lstStyle/>
          <a:p>
            <a:r>
              <a:rPr lang="en-US" altLang="zh-CN" sz="2000" dirty="0"/>
              <a:t>k</a:t>
            </a:r>
            <a:r>
              <a:rPr lang="en-US" altLang="zh-CN" sz="2000" baseline="-25000" dirty="0">
                <a:solidFill>
                  <a:schemeClr val="tx1"/>
                </a:solidFill>
                <a:uFillTx/>
              </a:rPr>
              <a:t>w</a:t>
            </a:r>
          </a:p>
        </p:txBody>
      </p:sp>
      <p:graphicFrame>
        <p:nvGraphicFramePr>
          <p:cNvPr id="24581" name="对象 4"/>
          <p:cNvGraphicFramePr>
            <a:graphicFrameLocks noChangeAspect="1"/>
          </p:cNvGraphicFramePr>
          <p:nvPr/>
        </p:nvGraphicFramePr>
        <p:xfrm>
          <a:off x="1646873" y="1899603"/>
          <a:ext cx="1174115" cy="552450"/>
        </p:xfrm>
        <a:graphic>
          <a:graphicData uri="http://schemas.openxmlformats.org/presentationml/2006/ole">
            <mc:AlternateContent xmlns:mc="http://schemas.openxmlformats.org/markup-compatibility/2006">
              <mc:Choice xmlns:v="urn:schemas-microsoft-com:vml" Requires="v">
                <p:oleObj spid="_x0000_s36893" r:id="rId15" imgW="495300" imgH="228600" progId="Equation.3">
                  <p:embed/>
                </p:oleObj>
              </mc:Choice>
              <mc:Fallback>
                <p:oleObj r:id="rId15" imgW="495300" imgH="228600" progId="Equation.3">
                  <p:embed/>
                  <p:pic>
                    <p:nvPicPr>
                      <p:cNvPr id="24581" name="对象 4"/>
                      <p:cNvPicPr/>
                      <p:nvPr/>
                    </p:nvPicPr>
                    <p:blipFill>
                      <a:blip r:embed="rId16"/>
                      <a:stretch>
                        <a:fillRect/>
                      </a:stretch>
                    </p:blipFill>
                    <p:spPr>
                      <a:xfrm>
                        <a:off x="1646873" y="1899603"/>
                        <a:ext cx="1174115" cy="552450"/>
                      </a:xfrm>
                      <a:prstGeom prst="rect">
                        <a:avLst/>
                      </a:prstGeom>
                      <a:noFill/>
                      <a:ln w="38100">
                        <a:noFill/>
                        <a:miter/>
                      </a:ln>
                    </p:spPr>
                  </p:pic>
                </p:oleObj>
              </mc:Fallback>
            </mc:AlternateContent>
          </a:graphicData>
        </a:graphic>
      </p:graphicFrame>
      <p:graphicFrame>
        <p:nvGraphicFramePr>
          <p:cNvPr id="24583" name="对象 6"/>
          <p:cNvGraphicFramePr>
            <a:graphicFrameLocks noChangeAspect="1"/>
          </p:cNvGraphicFramePr>
          <p:nvPr/>
        </p:nvGraphicFramePr>
        <p:xfrm>
          <a:off x="2856230" y="1856740"/>
          <a:ext cx="466090" cy="588645"/>
        </p:xfrm>
        <a:graphic>
          <a:graphicData uri="http://schemas.openxmlformats.org/presentationml/2006/ole">
            <mc:AlternateContent xmlns:mc="http://schemas.openxmlformats.org/markup-compatibility/2006">
              <mc:Choice xmlns:v="urn:schemas-microsoft-com:vml" Requires="v">
                <p:oleObj spid="_x0000_s36894" r:id="rId17" imgW="178435" imgH="229235" progId="Equation.3">
                  <p:embed/>
                </p:oleObj>
              </mc:Choice>
              <mc:Fallback>
                <p:oleObj r:id="rId17" imgW="178435" imgH="229235" progId="Equation.3">
                  <p:embed/>
                  <p:pic>
                    <p:nvPicPr>
                      <p:cNvPr id="24583" name="对象 6"/>
                      <p:cNvPicPr/>
                      <p:nvPr/>
                    </p:nvPicPr>
                    <p:blipFill>
                      <a:blip r:embed="rId18"/>
                      <a:stretch>
                        <a:fillRect/>
                      </a:stretch>
                    </p:blipFill>
                    <p:spPr>
                      <a:xfrm>
                        <a:off x="2856230" y="1856740"/>
                        <a:ext cx="466090" cy="588645"/>
                      </a:xfrm>
                      <a:prstGeom prst="rect">
                        <a:avLst/>
                      </a:prstGeom>
                      <a:noFill/>
                      <a:ln w="38100">
                        <a:noFill/>
                        <a:miter/>
                      </a:ln>
                    </p:spPr>
                  </p:pic>
                </p:oleObj>
              </mc:Fallback>
            </mc:AlternateContent>
          </a:graphicData>
        </a:graphic>
      </p:graphicFrame>
      <p:graphicFrame>
        <p:nvGraphicFramePr>
          <p:cNvPr id="24582" name="对象 5"/>
          <p:cNvGraphicFramePr>
            <a:graphicFrameLocks noChangeAspect="1"/>
          </p:cNvGraphicFramePr>
          <p:nvPr/>
        </p:nvGraphicFramePr>
        <p:xfrm>
          <a:off x="5880735" y="1907223"/>
          <a:ext cx="1408430" cy="514985"/>
        </p:xfrm>
        <a:graphic>
          <a:graphicData uri="http://schemas.openxmlformats.org/presentationml/2006/ole">
            <mc:AlternateContent xmlns:mc="http://schemas.openxmlformats.org/markup-compatibility/2006">
              <mc:Choice xmlns:v="urn:schemas-microsoft-com:vml" Requires="v">
                <p:oleObj spid="_x0000_s36895" r:id="rId19" imgW="622300" imgH="228600" progId="Equation.3">
                  <p:embed/>
                </p:oleObj>
              </mc:Choice>
              <mc:Fallback>
                <p:oleObj r:id="rId19" imgW="622300" imgH="228600" progId="Equation.3">
                  <p:embed/>
                  <p:pic>
                    <p:nvPicPr>
                      <p:cNvPr id="24582" name="对象 5"/>
                      <p:cNvPicPr/>
                      <p:nvPr/>
                    </p:nvPicPr>
                    <p:blipFill>
                      <a:blip r:embed="rId20"/>
                      <a:stretch>
                        <a:fillRect/>
                      </a:stretch>
                    </p:blipFill>
                    <p:spPr>
                      <a:xfrm>
                        <a:off x="5880735" y="1907223"/>
                        <a:ext cx="1408430" cy="514985"/>
                      </a:xfrm>
                      <a:prstGeom prst="rect">
                        <a:avLst/>
                      </a:prstGeom>
                      <a:noFill/>
                      <a:ln w="38100">
                        <a:noFill/>
                        <a:miter/>
                      </a:ln>
                    </p:spPr>
                  </p:pic>
                </p:oleObj>
              </mc:Fallback>
            </mc:AlternateContent>
          </a:graphicData>
        </a:graphic>
      </p:graphicFrame>
      <p:graphicFrame>
        <p:nvGraphicFramePr>
          <p:cNvPr id="24586" name="对象 9"/>
          <p:cNvGraphicFramePr>
            <a:graphicFrameLocks noChangeAspect="1"/>
          </p:cNvGraphicFramePr>
          <p:nvPr/>
        </p:nvGraphicFramePr>
        <p:xfrm>
          <a:off x="7320915" y="1835150"/>
          <a:ext cx="490855" cy="619760"/>
        </p:xfrm>
        <a:graphic>
          <a:graphicData uri="http://schemas.openxmlformats.org/presentationml/2006/ole">
            <mc:AlternateContent xmlns:mc="http://schemas.openxmlformats.org/markup-compatibility/2006">
              <mc:Choice xmlns:v="urn:schemas-microsoft-com:vml" Requires="v">
                <p:oleObj spid="_x0000_s36896" r:id="rId21" imgW="178435" imgH="229235" progId="Equation.3">
                  <p:embed/>
                </p:oleObj>
              </mc:Choice>
              <mc:Fallback>
                <p:oleObj r:id="rId21" imgW="178435" imgH="229235" progId="Equation.3">
                  <p:embed/>
                  <p:pic>
                    <p:nvPicPr>
                      <p:cNvPr id="24586" name="对象 9"/>
                      <p:cNvPicPr/>
                      <p:nvPr/>
                    </p:nvPicPr>
                    <p:blipFill>
                      <a:blip r:embed="rId18"/>
                      <a:stretch>
                        <a:fillRect/>
                      </a:stretch>
                    </p:blipFill>
                    <p:spPr>
                      <a:xfrm>
                        <a:off x="7320915" y="1835150"/>
                        <a:ext cx="490855" cy="619760"/>
                      </a:xfrm>
                      <a:prstGeom prst="rect">
                        <a:avLst/>
                      </a:prstGeom>
                      <a:noFill/>
                      <a:ln w="38100">
                        <a:noFill/>
                        <a:miter/>
                      </a:ln>
                    </p:spPr>
                  </p:pic>
                </p:oleObj>
              </mc:Fallback>
            </mc:AlternateContent>
          </a:graphicData>
        </a:graphic>
      </p:graphicFrame>
      <p:graphicFrame>
        <p:nvGraphicFramePr>
          <p:cNvPr id="24584" name="对象 7"/>
          <p:cNvGraphicFramePr>
            <a:graphicFrameLocks noChangeAspect="1"/>
          </p:cNvGraphicFramePr>
          <p:nvPr/>
        </p:nvGraphicFramePr>
        <p:xfrm>
          <a:off x="10404475" y="1920558"/>
          <a:ext cx="1201420" cy="511175"/>
        </p:xfrm>
        <a:graphic>
          <a:graphicData uri="http://schemas.openxmlformats.org/presentationml/2006/ole">
            <mc:AlternateContent xmlns:mc="http://schemas.openxmlformats.org/markup-compatibility/2006">
              <mc:Choice xmlns:v="urn:schemas-microsoft-com:vml" Requires="v">
                <p:oleObj spid="_x0000_s36897" r:id="rId22" imgW="545465" imgH="228600" progId="Equation.3">
                  <p:embed/>
                </p:oleObj>
              </mc:Choice>
              <mc:Fallback>
                <p:oleObj r:id="rId22" imgW="545465" imgH="228600" progId="Equation.3">
                  <p:embed/>
                  <p:pic>
                    <p:nvPicPr>
                      <p:cNvPr id="24584" name="对象 7"/>
                      <p:cNvPicPr/>
                      <p:nvPr/>
                    </p:nvPicPr>
                    <p:blipFill>
                      <a:blip r:embed="rId23"/>
                      <a:stretch>
                        <a:fillRect/>
                      </a:stretch>
                    </p:blipFill>
                    <p:spPr>
                      <a:xfrm>
                        <a:off x="10404475" y="1920558"/>
                        <a:ext cx="1201420" cy="511175"/>
                      </a:xfrm>
                      <a:prstGeom prst="rect">
                        <a:avLst/>
                      </a:prstGeom>
                      <a:noFill/>
                      <a:ln w="38100">
                        <a:noFill/>
                        <a:miter/>
                      </a:ln>
                    </p:spPr>
                  </p:pic>
                </p:oleObj>
              </mc:Fallback>
            </mc:AlternateContent>
          </a:graphicData>
        </a:graphic>
      </p:graphicFrame>
      <p:sp>
        <p:nvSpPr>
          <p:cNvPr id="10" name="矩形 9">
            <a:extLst>
              <a:ext uri="{FF2B5EF4-FFF2-40B4-BE49-F238E27FC236}">
                <a16:creationId xmlns:a16="http://schemas.microsoft.com/office/drawing/2014/main" id="{8BDDC15E-8C4D-F023-DF70-05A8AF2739BD}"/>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3.4.2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旋转齐次坐标变换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8" name="组合 27">
            <a:extLst>
              <a:ext uri="{FF2B5EF4-FFF2-40B4-BE49-F238E27FC236}">
                <a16:creationId xmlns:a16="http://schemas.microsoft.com/office/drawing/2014/main" id="{B52E690B-4E10-400E-B32F-46D105AB52C0}"/>
              </a:ext>
            </a:extLst>
          </p:cNvPr>
          <p:cNvGrpSpPr/>
          <p:nvPr/>
        </p:nvGrpSpPr>
        <p:grpSpPr>
          <a:xfrm>
            <a:off x="7759092" y="3281347"/>
            <a:ext cx="3162300" cy="3192463"/>
            <a:chOff x="958850" y="2797175"/>
            <a:chExt cx="3162300" cy="3192463"/>
          </a:xfrm>
        </p:grpSpPr>
        <p:sp>
          <p:nvSpPr>
            <p:cNvPr id="29" name="任意多边形 3">
              <a:extLst>
                <a:ext uri="{FF2B5EF4-FFF2-40B4-BE49-F238E27FC236}">
                  <a16:creationId xmlns:a16="http://schemas.microsoft.com/office/drawing/2014/main" id="{D223FDD4-2C90-4E23-A434-F8F8A2B53116}"/>
                </a:ext>
              </a:extLst>
            </p:cNvPr>
            <p:cNvSpPr/>
            <p:nvPr/>
          </p:nvSpPr>
          <p:spPr>
            <a:xfrm>
              <a:off x="3359785" y="4293235"/>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ABA97EA6-4D78-4B8F-AE62-DDA19507B861}"/>
                </a:ext>
              </a:extLst>
            </p:cNvPr>
            <p:cNvGrpSpPr/>
            <p:nvPr/>
          </p:nvGrpSpPr>
          <p:grpSpPr>
            <a:xfrm>
              <a:off x="958850" y="2797175"/>
              <a:ext cx="3162300" cy="3192463"/>
              <a:chOff x="958850" y="2797175"/>
              <a:chExt cx="3162300" cy="3192463"/>
            </a:xfrm>
          </p:grpSpPr>
          <p:graphicFrame>
            <p:nvGraphicFramePr>
              <p:cNvPr id="31" name="对象 10">
                <a:extLst>
                  <a:ext uri="{FF2B5EF4-FFF2-40B4-BE49-F238E27FC236}">
                    <a16:creationId xmlns:a16="http://schemas.microsoft.com/office/drawing/2014/main" id="{B75683DD-913F-490D-9605-92D45754A816}"/>
                  </a:ext>
                </a:extLst>
              </p:cNvPr>
              <p:cNvGraphicFramePr>
                <a:graphicFrameLocks noChangeAspect="1"/>
              </p:cNvGraphicFramePr>
              <p:nvPr>
                <p:extLst>
                  <p:ext uri="{D42A27DB-BD31-4B8C-83A1-F6EECF244321}">
                    <p14:modId xmlns:p14="http://schemas.microsoft.com/office/powerpoint/2010/main" val="109112310"/>
                  </p:ext>
                </p:extLst>
              </p:nvPr>
            </p:nvGraphicFramePr>
            <p:xfrm>
              <a:off x="958850" y="2797175"/>
              <a:ext cx="3162300" cy="3192463"/>
            </p:xfrm>
            <a:graphic>
              <a:graphicData uri="http://schemas.openxmlformats.org/presentationml/2006/ole">
                <mc:AlternateContent xmlns:mc="http://schemas.openxmlformats.org/markup-compatibility/2006">
                  <mc:Choice xmlns:v="urn:schemas-microsoft-com:vml" Requires="v">
                    <p:oleObj spid="_x0000_s36898" name="Visio" r:id="rId24" imgW="2790938" imgH="2819270" progId="Visio.Drawing.11">
                      <p:embed/>
                    </p:oleObj>
                  </mc:Choice>
                  <mc:Fallback>
                    <p:oleObj name="Visio" r:id="rId24" imgW="2790938" imgH="2819270" progId="Visio.Drawing.11">
                      <p:embed/>
                      <p:pic>
                        <p:nvPicPr>
                          <p:cNvPr id="24587" name="对象 10"/>
                          <p:cNvPicPr/>
                          <p:nvPr/>
                        </p:nvPicPr>
                        <p:blipFill>
                          <a:blip r:embed="rId25"/>
                          <a:stretch>
                            <a:fillRect/>
                          </a:stretch>
                        </p:blipFill>
                        <p:spPr>
                          <a:xfrm>
                            <a:off x="958850" y="2797175"/>
                            <a:ext cx="3162300" cy="3192463"/>
                          </a:xfrm>
                          <a:prstGeom prst="rect">
                            <a:avLst/>
                          </a:prstGeom>
                          <a:noFill/>
                          <a:ln w="38100">
                            <a:noFill/>
                            <a:miter/>
                          </a:ln>
                        </p:spPr>
                      </p:pic>
                    </p:oleObj>
                  </mc:Fallback>
                </mc:AlternateContent>
              </a:graphicData>
            </a:graphic>
          </p:graphicFrame>
          <p:sp>
            <p:nvSpPr>
              <p:cNvPr id="32" name="任意多边形 4">
                <a:extLst>
                  <a:ext uri="{FF2B5EF4-FFF2-40B4-BE49-F238E27FC236}">
                    <a16:creationId xmlns:a16="http://schemas.microsoft.com/office/drawing/2014/main" id="{F5D90E45-075D-48E6-8CED-F70E7B50FA31}"/>
                  </a:ext>
                </a:extLst>
              </p:cNvPr>
              <p:cNvSpPr/>
              <p:nvPr/>
            </p:nvSpPr>
            <p:spPr>
              <a:xfrm rot="15480000">
                <a:off x="1846129" y="3564415"/>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6" name="对象 5"/>
          <p:cNvGraphicFramePr>
            <a:graphicFrameLocks noChangeAspect="1"/>
          </p:cNvGraphicFramePr>
          <p:nvPr/>
        </p:nvGraphicFramePr>
        <p:xfrm>
          <a:off x="377371" y="472725"/>
          <a:ext cx="16540400" cy="2431844"/>
        </p:xfrm>
        <a:graphic>
          <a:graphicData uri="http://schemas.openxmlformats.org/presentationml/2006/ole">
            <mc:AlternateContent xmlns:mc="http://schemas.openxmlformats.org/markup-compatibility/2006">
              <mc:Choice xmlns:v="urn:schemas-microsoft-com:vml" Requires="v">
                <p:oleObj spid="_x0000_s2054" name="启用了宏的模板" r:id="rId5" imgW="8177530" imgH="1202690" progId="Word.DocumentMacroEnabled.12">
                  <p:embed/>
                </p:oleObj>
              </mc:Choice>
              <mc:Fallback>
                <p:oleObj name="启用了宏的模板" r:id="rId5" imgW="8177530" imgH="1202690" progId="Word.DocumentMacroEnabled.12">
                  <p:embed/>
                  <p:pic>
                    <p:nvPicPr>
                      <p:cNvPr id="0" name="图片 6173"/>
                      <p:cNvPicPr/>
                      <p:nvPr/>
                    </p:nvPicPr>
                    <p:blipFill>
                      <a:blip r:embed="rId6"/>
                      <a:stretch>
                        <a:fillRect/>
                      </a:stretch>
                    </p:blipFill>
                    <p:spPr>
                      <a:xfrm>
                        <a:off x="377371" y="472725"/>
                        <a:ext cx="16540400" cy="2431844"/>
                      </a:xfrm>
                      <a:prstGeom prst="rect">
                        <a:avLst/>
                      </a:prstGeom>
                    </p:spPr>
                  </p:pic>
                </p:oleObj>
              </mc:Fallback>
            </mc:AlternateContent>
          </a:graphicData>
        </a:graphic>
      </p:graphicFrame>
      <p:sp>
        <p:nvSpPr>
          <p:cNvPr id="10" name="矩形 9"/>
          <p:cNvSpPr/>
          <p:nvPr/>
        </p:nvSpPr>
        <p:spPr>
          <a:xfrm>
            <a:off x="922180" y="2729727"/>
            <a:ext cx="3701654" cy="492443"/>
          </a:xfrm>
          <a:prstGeom prst="rect">
            <a:avLst/>
          </a:prstGeom>
        </p:spPr>
        <p:txBody>
          <a:bodyPr wrap="none">
            <a:spAutoFit/>
          </a:bodyPr>
          <a:lstStyle/>
          <a:p>
            <a:r>
              <a:rPr lang="x-none"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2．几种特殊形式的矩阵</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922180" y="3429000"/>
            <a:ext cx="157607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1）行矩阵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7" name="对象 16"/>
          <p:cNvGraphicFramePr>
            <a:graphicFrameLocks noChangeAspect="1"/>
          </p:cNvGraphicFramePr>
          <p:nvPr/>
        </p:nvGraphicFramePr>
        <p:xfrm>
          <a:off x="565831" y="3947659"/>
          <a:ext cx="18186400" cy="1292225"/>
        </p:xfrm>
        <a:graphic>
          <a:graphicData uri="http://schemas.openxmlformats.org/presentationml/2006/ole">
            <mc:AlternateContent xmlns:mc="http://schemas.openxmlformats.org/markup-compatibility/2006">
              <mc:Choice xmlns:v="urn:schemas-microsoft-com:vml" Requires="v">
                <p:oleObj spid="_x0000_s2055" name="启用了宏的模板" r:id="rId7" imgW="8177530" imgH="588010" progId="Word.DocumentMacroEnabled.12">
                  <p:embed/>
                </p:oleObj>
              </mc:Choice>
              <mc:Fallback>
                <p:oleObj name="启用了宏的模板" r:id="rId7" imgW="8177530" imgH="588010" progId="Word.DocumentMacroEnabled.12">
                  <p:embed/>
                  <p:pic>
                    <p:nvPicPr>
                      <p:cNvPr id="0" name="图片 6174"/>
                      <p:cNvPicPr/>
                      <p:nvPr/>
                    </p:nvPicPr>
                    <p:blipFill>
                      <a:blip r:embed="rId8"/>
                      <a:stretch>
                        <a:fillRect/>
                      </a:stretch>
                    </p:blipFill>
                    <p:spPr>
                      <a:xfrm>
                        <a:off x="565831" y="3947659"/>
                        <a:ext cx="18186400" cy="129222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15A29F7-8A66-2A27-8B4E-D4DE6739C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870536833"/>
              </p:ext>
            </p:extLst>
          </p:nvPr>
        </p:nvGraphicFramePr>
        <p:xfrm>
          <a:off x="4368181" y="2300122"/>
          <a:ext cx="3695065" cy="1457325"/>
        </p:xfrm>
        <a:graphic>
          <a:graphicData uri="http://schemas.openxmlformats.org/presentationml/2006/ole">
            <mc:AlternateContent xmlns:mc="http://schemas.openxmlformats.org/markup-compatibility/2006">
              <mc:Choice xmlns:v="urn:schemas-microsoft-com:vml" Requires="v">
                <p:oleObj spid="_x0000_s37902" r:id="rId4" imgW="1816100" imgH="711200" progId="Equation.3">
                  <p:embed/>
                </p:oleObj>
              </mc:Choice>
              <mc:Fallback>
                <p:oleObj r:id="rId4" imgW="1816100" imgH="711200" progId="Equation.3">
                  <p:embed/>
                  <p:pic>
                    <p:nvPicPr>
                      <p:cNvPr id="3" name="对象 2"/>
                      <p:cNvPicPr/>
                      <p:nvPr/>
                    </p:nvPicPr>
                    <p:blipFill>
                      <a:blip r:embed="rId5"/>
                      <a:stretch>
                        <a:fillRect/>
                      </a:stretch>
                    </p:blipFill>
                    <p:spPr>
                      <a:xfrm>
                        <a:off x="4368181" y="2300122"/>
                        <a:ext cx="3695065" cy="1457325"/>
                      </a:xfrm>
                      <a:prstGeom prst="rect">
                        <a:avLst/>
                      </a:prstGeom>
                      <a:noFill/>
                      <a:ln w="38100">
                        <a:noFill/>
                        <a:miter/>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19607394"/>
              </p:ext>
            </p:extLst>
          </p:nvPr>
        </p:nvGraphicFramePr>
        <p:xfrm>
          <a:off x="8322009" y="2300122"/>
          <a:ext cx="3657600" cy="1429385"/>
        </p:xfrm>
        <a:graphic>
          <a:graphicData uri="http://schemas.openxmlformats.org/presentationml/2006/ole">
            <mc:AlternateContent xmlns:mc="http://schemas.openxmlformats.org/markup-compatibility/2006">
              <mc:Choice xmlns:v="urn:schemas-microsoft-com:vml" Requires="v">
                <p:oleObj spid="_x0000_s37903" r:id="rId6" imgW="1828800" imgH="711200" progId="Equation.3">
                  <p:embed/>
                </p:oleObj>
              </mc:Choice>
              <mc:Fallback>
                <p:oleObj r:id="rId6" imgW="1828800" imgH="711200" progId="Equation.3">
                  <p:embed/>
                  <p:pic>
                    <p:nvPicPr>
                      <p:cNvPr id="4" name="对象 3"/>
                      <p:cNvPicPr/>
                      <p:nvPr/>
                    </p:nvPicPr>
                    <p:blipFill>
                      <a:blip r:embed="rId7"/>
                      <a:stretch>
                        <a:fillRect/>
                      </a:stretch>
                    </p:blipFill>
                    <p:spPr>
                      <a:xfrm>
                        <a:off x="8322009" y="2300122"/>
                        <a:ext cx="3657600" cy="1429385"/>
                      </a:xfrm>
                      <a:prstGeom prst="rect">
                        <a:avLst/>
                      </a:prstGeom>
                      <a:noFill/>
                      <a:ln w="38100">
                        <a:noFill/>
                        <a:miter/>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5473734"/>
              </p:ext>
            </p:extLst>
          </p:nvPr>
        </p:nvGraphicFramePr>
        <p:xfrm>
          <a:off x="251159" y="2300122"/>
          <a:ext cx="3764915" cy="1443355"/>
        </p:xfrm>
        <a:graphic>
          <a:graphicData uri="http://schemas.openxmlformats.org/presentationml/2006/ole">
            <mc:AlternateContent xmlns:mc="http://schemas.openxmlformats.org/markup-compatibility/2006">
              <mc:Choice xmlns:v="urn:schemas-microsoft-com:vml" Requires="v">
                <p:oleObj spid="_x0000_s37904" r:id="rId8" imgW="1866900" imgH="711200" progId="Equation.3">
                  <p:embed/>
                </p:oleObj>
              </mc:Choice>
              <mc:Fallback>
                <p:oleObj r:id="rId8" imgW="1866900" imgH="711200" progId="Equation.3">
                  <p:embed/>
                  <p:pic>
                    <p:nvPicPr>
                      <p:cNvPr id="6" name="对象 5"/>
                      <p:cNvPicPr/>
                      <p:nvPr/>
                    </p:nvPicPr>
                    <p:blipFill>
                      <a:blip r:embed="rId9"/>
                      <a:stretch>
                        <a:fillRect/>
                      </a:stretch>
                    </p:blipFill>
                    <p:spPr>
                      <a:xfrm>
                        <a:off x="251159" y="2300122"/>
                        <a:ext cx="3764915" cy="1443355"/>
                      </a:xfrm>
                      <a:prstGeom prst="rect">
                        <a:avLst/>
                      </a:prstGeom>
                      <a:noFill/>
                      <a:ln w="38100">
                        <a:noFill/>
                        <a:miter/>
                      </a:ln>
                    </p:spPr>
                  </p:pic>
                </p:oleObj>
              </mc:Fallback>
            </mc:AlternateContent>
          </a:graphicData>
        </a:graphic>
      </p:graphicFrame>
      <p:graphicFrame>
        <p:nvGraphicFramePr>
          <p:cNvPr id="25608" name="对象 7"/>
          <p:cNvGraphicFramePr>
            <a:graphicFrameLocks noChangeAspect="1"/>
          </p:cNvGraphicFramePr>
          <p:nvPr>
            <p:extLst>
              <p:ext uri="{D42A27DB-BD31-4B8C-83A1-F6EECF244321}">
                <p14:modId xmlns:p14="http://schemas.microsoft.com/office/powerpoint/2010/main" val="594266622"/>
              </p:ext>
            </p:extLst>
          </p:nvPr>
        </p:nvGraphicFramePr>
        <p:xfrm>
          <a:off x="5613416" y="3629177"/>
          <a:ext cx="2299970" cy="2475865"/>
        </p:xfrm>
        <a:graphic>
          <a:graphicData uri="http://schemas.openxmlformats.org/presentationml/2006/ole">
            <mc:AlternateContent xmlns:mc="http://schemas.openxmlformats.org/markup-compatibility/2006">
              <mc:Choice xmlns:v="urn:schemas-microsoft-com:vml" Requires="v">
                <p:oleObj spid="_x0000_s37905" r:id="rId10" imgW="2903220" imgH="3302000" progId="Visio.Drawing.11">
                  <p:embed/>
                </p:oleObj>
              </mc:Choice>
              <mc:Fallback>
                <p:oleObj r:id="rId10" imgW="2903220" imgH="3302000" progId="Visio.Drawing.11">
                  <p:embed/>
                  <p:pic>
                    <p:nvPicPr>
                      <p:cNvPr id="25608" name="对象 7"/>
                      <p:cNvPicPr/>
                      <p:nvPr/>
                    </p:nvPicPr>
                    <p:blipFill>
                      <a:blip r:embed="rId11"/>
                      <a:stretch>
                        <a:fillRect/>
                      </a:stretch>
                    </p:blipFill>
                    <p:spPr>
                      <a:xfrm>
                        <a:off x="5613416" y="3629177"/>
                        <a:ext cx="2299970" cy="2475865"/>
                      </a:xfrm>
                      <a:prstGeom prst="rect">
                        <a:avLst/>
                      </a:prstGeom>
                      <a:noFill/>
                      <a:ln w="38100">
                        <a:noFill/>
                        <a:miter/>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73134853"/>
              </p:ext>
            </p:extLst>
          </p:nvPr>
        </p:nvGraphicFramePr>
        <p:xfrm>
          <a:off x="9709801" y="3828567"/>
          <a:ext cx="2071370" cy="2282190"/>
        </p:xfrm>
        <a:graphic>
          <a:graphicData uri="http://schemas.openxmlformats.org/presentationml/2006/ole">
            <mc:AlternateContent xmlns:mc="http://schemas.openxmlformats.org/markup-compatibility/2006">
              <mc:Choice xmlns:v="urn:schemas-microsoft-com:vml" Requires="v">
                <p:oleObj spid="_x0000_s37906" r:id="rId12" imgW="2909570" imgH="3302000" progId="Visio.Drawing.11">
                  <p:embed/>
                </p:oleObj>
              </mc:Choice>
              <mc:Fallback>
                <p:oleObj r:id="rId12" imgW="2909570" imgH="3302000" progId="Visio.Drawing.11">
                  <p:embed/>
                  <p:pic>
                    <p:nvPicPr>
                      <p:cNvPr id="11" name="对象 10"/>
                      <p:cNvPicPr/>
                      <p:nvPr/>
                    </p:nvPicPr>
                    <p:blipFill>
                      <a:blip r:embed="rId13"/>
                      <a:stretch>
                        <a:fillRect/>
                      </a:stretch>
                    </p:blipFill>
                    <p:spPr>
                      <a:xfrm>
                        <a:off x="9709801" y="3828567"/>
                        <a:ext cx="2071370" cy="2282190"/>
                      </a:xfrm>
                      <a:prstGeom prst="rect">
                        <a:avLst/>
                      </a:prstGeom>
                      <a:noFill/>
                      <a:ln w="38100">
                        <a:noFill/>
                        <a:miter/>
                      </a:ln>
                    </p:spPr>
                  </p:pic>
                </p:oleObj>
              </mc:Fallback>
            </mc:AlternateContent>
          </a:graphicData>
        </a:graphic>
      </p:graphicFrame>
      <p:sp>
        <p:nvSpPr>
          <p:cNvPr id="14" name="文本框 13"/>
          <p:cNvSpPr txBox="1"/>
          <p:nvPr/>
        </p:nvSpPr>
        <p:spPr>
          <a:xfrm>
            <a:off x="781066" y="1524787"/>
            <a:ext cx="2378075" cy="521970"/>
          </a:xfrm>
          <a:prstGeom prst="rect">
            <a:avLst/>
          </a:prstGeom>
          <a:noFill/>
        </p:spPr>
        <p:txBody>
          <a:bodyPr wrap="none" rtlCol="0" anchor="t">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绕</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轴旋转</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α</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角</a:t>
            </a:r>
          </a:p>
        </p:txBody>
      </p:sp>
      <p:sp>
        <p:nvSpPr>
          <p:cNvPr id="15" name="文本框 14"/>
          <p:cNvSpPr txBox="1"/>
          <p:nvPr/>
        </p:nvSpPr>
        <p:spPr>
          <a:xfrm>
            <a:off x="5101606" y="1524787"/>
            <a:ext cx="2440940" cy="521970"/>
          </a:xfrm>
          <a:prstGeom prst="rect">
            <a:avLst/>
          </a:prstGeom>
          <a:noFill/>
        </p:spPr>
        <p:txBody>
          <a:bodyPr wrap="none" rtlCol="0" anchor="t">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绕</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y</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轴旋转Φ角</a:t>
            </a:r>
          </a:p>
        </p:txBody>
      </p:sp>
      <p:sp>
        <p:nvSpPr>
          <p:cNvPr id="16" name="文本框 15"/>
          <p:cNvSpPr txBox="1"/>
          <p:nvPr/>
        </p:nvSpPr>
        <p:spPr>
          <a:xfrm>
            <a:off x="9133856" y="1524787"/>
            <a:ext cx="2361565" cy="521970"/>
          </a:xfrm>
          <a:prstGeom prst="rect">
            <a:avLst/>
          </a:prstGeom>
          <a:noFill/>
        </p:spPr>
        <p:txBody>
          <a:bodyPr wrap="none" rtlCol="0" anchor="t">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绕</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z</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轴旋转</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θ</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角</a:t>
            </a:r>
          </a:p>
        </p:txBody>
      </p:sp>
      <p:sp>
        <p:nvSpPr>
          <p:cNvPr id="27" name="任意多边形 26"/>
          <p:cNvSpPr/>
          <p:nvPr/>
        </p:nvSpPr>
        <p:spPr>
          <a:xfrm rot="15180000">
            <a:off x="6124591" y="3937152"/>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7980000">
            <a:off x="5909326" y="5609742"/>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21180000">
            <a:off x="11525901" y="4817897"/>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8400000">
            <a:off x="10017141" y="5680862"/>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1071A85-39FD-0368-69C7-51A392F2DF9C}"/>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3.4.2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旋转齐次坐标变换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6" name="组合 35">
            <a:extLst>
              <a:ext uri="{FF2B5EF4-FFF2-40B4-BE49-F238E27FC236}">
                <a16:creationId xmlns:a16="http://schemas.microsoft.com/office/drawing/2014/main" id="{831FC8CB-8A64-4748-945F-AC3E8B3BD3EA}"/>
              </a:ext>
            </a:extLst>
          </p:cNvPr>
          <p:cNvGrpSpPr/>
          <p:nvPr/>
        </p:nvGrpSpPr>
        <p:grpSpPr>
          <a:xfrm>
            <a:off x="1200727" y="3437247"/>
            <a:ext cx="2898419" cy="2834244"/>
            <a:chOff x="958850" y="2797175"/>
            <a:chExt cx="3162300" cy="3192463"/>
          </a:xfrm>
        </p:grpSpPr>
        <p:sp>
          <p:nvSpPr>
            <p:cNvPr id="37" name="任意多边形 3">
              <a:extLst>
                <a:ext uri="{FF2B5EF4-FFF2-40B4-BE49-F238E27FC236}">
                  <a16:creationId xmlns:a16="http://schemas.microsoft.com/office/drawing/2014/main" id="{387A19A5-E652-4C26-B1F3-6A12E561C5AA}"/>
                </a:ext>
              </a:extLst>
            </p:cNvPr>
            <p:cNvSpPr/>
            <p:nvPr/>
          </p:nvSpPr>
          <p:spPr>
            <a:xfrm>
              <a:off x="3359785" y="4293235"/>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D625A83C-E4D0-4E92-B7F2-C3CBBE273D71}"/>
                </a:ext>
              </a:extLst>
            </p:cNvPr>
            <p:cNvGrpSpPr/>
            <p:nvPr/>
          </p:nvGrpSpPr>
          <p:grpSpPr>
            <a:xfrm>
              <a:off x="958850" y="2797175"/>
              <a:ext cx="3162300" cy="3192463"/>
              <a:chOff x="958850" y="2797175"/>
              <a:chExt cx="3162300" cy="3192463"/>
            </a:xfrm>
          </p:grpSpPr>
          <p:graphicFrame>
            <p:nvGraphicFramePr>
              <p:cNvPr id="39" name="对象 10">
                <a:extLst>
                  <a:ext uri="{FF2B5EF4-FFF2-40B4-BE49-F238E27FC236}">
                    <a16:creationId xmlns:a16="http://schemas.microsoft.com/office/drawing/2014/main" id="{9118CC93-95D1-4E60-8E7A-6F932E786AC7}"/>
                  </a:ext>
                </a:extLst>
              </p:cNvPr>
              <p:cNvGraphicFramePr>
                <a:graphicFrameLocks noChangeAspect="1"/>
              </p:cNvGraphicFramePr>
              <p:nvPr>
                <p:extLst>
                  <p:ext uri="{D42A27DB-BD31-4B8C-83A1-F6EECF244321}">
                    <p14:modId xmlns:p14="http://schemas.microsoft.com/office/powerpoint/2010/main" val="2259619845"/>
                  </p:ext>
                </p:extLst>
              </p:nvPr>
            </p:nvGraphicFramePr>
            <p:xfrm>
              <a:off x="958850" y="2797175"/>
              <a:ext cx="3162300" cy="3192463"/>
            </p:xfrm>
            <a:graphic>
              <a:graphicData uri="http://schemas.openxmlformats.org/presentationml/2006/ole">
                <mc:AlternateContent xmlns:mc="http://schemas.openxmlformats.org/markup-compatibility/2006">
                  <mc:Choice xmlns:v="urn:schemas-microsoft-com:vml" Requires="v">
                    <p:oleObj spid="_x0000_s37907" name="Visio" r:id="rId14" imgW="2790938" imgH="2819270" progId="Visio.Drawing.11">
                      <p:embed/>
                    </p:oleObj>
                  </mc:Choice>
                  <mc:Fallback>
                    <p:oleObj name="Visio" r:id="rId14" imgW="2790938" imgH="2819270" progId="Visio.Drawing.11">
                      <p:embed/>
                      <p:pic>
                        <p:nvPicPr>
                          <p:cNvPr id="24587" name="对象 10"/>
                          <p:cNvPicPr/>
                          <p:nvPr/>
                        </p:nvPicPr>
                        <p:blipFill>
                          <a:blip r:embed="rId15"/>
                          <a:stretch>
                            <a:fillRect/>
                          </a:stretch>
                        </p:blipFill>
                        <p:spPr>
                          <a:xfrm>
                            <a:off x="958850" y="2797175"/>
                            <a:ext cx="3162300" cy="3192463"/>
                          </a:xfrm>
                          <a:prstGeom prst="rect">
                            <a:avLst/>
                          </a:prstGeom>
                          <a:noFill/>
                          <a:ln w="38100">
                            <a:noFill/>
                            <a:miter/>
                          </a:ln>
                        </p:spPr>
                      </p:pic>
                    </p:oleObj>
                  </mc:Fallback>
                </mc:AlternateContent>
              </a:graphicData>
            </a:graphic>
          </p:graphicFrame>
          <p:sp>
            <p:nvSpPr>
              <p:cNvPr id="40" name="任意多边形 4">
                <a:extLst>
                  <a:ext uri="{FF2B5EF4-FFF2-40B4-BE49-F238E27FC236}">
                    <a16:creationId xmlns:a16="http://schemas.microsoft.com/office/drawing/2014/main" id="{F5CF0097-FA8D-4FA8-A32D-AD3A0CC2DF7F}"/>
                  </a:ext>
                </a:extLst>
              </p:cNvPr>
              <p:cNvSpPr/>
              <p:nvPr/>
            </p:nvSpPr>
            <p:spPr>
              <a:xfrm rot="15480000">
                <a:off x="1846129" y="3564415"/>
                <a:ext cx="129540" cy="431165"/>
              </a:xfrm>
              <a:custGeom>
                <a:avLst/>
                <a:gdLst>
                  <a:gd name="connisteX0" fmla="*/ 118745 w 129774"/>
                  <a:gd name="connsiteY0" fmla="*/ 431165 h 431165"/>
                  <a:gd name="connisteX1" fmla="*/ 118745 w 129774"/>
                  <a:gd name="connsiteY1" fmla="*/ 182880 h 431165"/>
                  <a:gd name="connisteX2" fmla="*/ 0 w 129774"/>
                  <a:gd name="connsiteY2" fmla="*/ 0 h 431165"/>
                  <a:gd name="connisteX3" fmla="*/ -85725 w 129774"/>
                  <a:gd name="connsiteY3" fmla="*/ -43180 h 431165"/>
                </a:gdLst>
                <a:ahLst/>
                <a:cxnLst>
                  <a:cxn ang="0">
                    <a:pos x="connisteX0" y="connsiteY0"/>
                  </a:cxn>
                  <a:cxn ang="0">
                    <a:pos x="connisteX1" y="connsiteY1"/>
                  </a:cxn>
                  <a:cxn ang="0">
                    <a:pos x="connisteX2" y="connsiteY2"/>
                  </a:cxn>
                  <a:cxn ang="0">
                    <a:pos x="connisteX3" y="connsiteY3"/>
                  </a:cxn>
                </a:cxnLst>
                <a:rect l="l" t="t" r="r" b="b"/>
                <a:pathLst>
                  <a:path w="129775" h="431165">
                    <a:moveTo>
                      <a:pt x="118745" y="431165"/>
                    </a:moveTo>
                    <a:cubicBezTo>
                      <a:pt x="121285" y="385445"/>
                      <a:pt x="142240" y="269240"/>
                      <a:pt x="118745" y="182880"/>
                    </a:cubicBezTo>
                    <a:cubicBezTo>
                      <a:pt x="95250" y="96520"/>
                      <a:pt x="40640" y="45085"/>
                      <a:pt x="0" y="0"/>
                    </a:cubicBezTo>
                  </a:path>
                </a:pathLst>
              </a:custGeom>
              <a:noFill/>
              <a:ln>
                <a:solidFill>
                  <a:schemeClr val="tx1"/>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27" grpId="0" animBg="1"/>
      <p:bldP spid="27" grpId="1" animBg="1"/>
      <p:bldP spid="28" grpId="0" animBg="1"/>
      <p:bldP spid="28" grpId="1" animBg="1"/>
      <p:bldP spid="29" grpId="0" animBg="1"/>
      <p:bldP spid="29" grpId="1" animBg="1"/>
      <p:bldP spid="32" grpId="0" animBg="1"/>
      <p:bldP spid="32"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D9F6ECB-ED34-20C8-F4C5-18FD80700588}"/>
              </a:ext>
            </a:extLst>
          </p:cNvPr>
          <p:cNvGrpSpPr/>
          <p:nvPr/>
        </p:nvGrpSpPr>
        <p:grpSpPr>
          <a:xfrm>
            <a:off x="3" y="0"/>
            <a:ext cx="12191999" cy="6858000"/>
            <a:chOff x="3" y="0"/>
            <a:chExt cx="12191999" cy="6858000"/>
          </a:xfrm>
        </p:grpSpPr>
        <p:pic>
          <p:nvPicPr>
            <p:cNvPr id="10" name="Picture 2">
              <a:extLst>
                <a:ext uri="{FF2B5EF4-FFF2-40B4-BE49-F238E27FC236}">
                  <a16:creationId xmlns:a16="http://schemas.microsoft.com/office/drawing/2014/main" id="{AB34CF0E-D77D-117B-7C36-009AB5AD6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DE5E4D7F-5DD8-2253-E015-27D1F670B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626" name="矩形 1"/>
          <p:cNvSpPr/>
          <p:nvPr/>
        </p:nvSpPr>
        <p:spPr>
          <a:xfrm>
            <a:off x="1416050" y="1341120"/>
            <a:ext cx="415734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457200" eaLnBrk="1" hangingPunct="1">
              <a:lnSpc>
                <a:spcPct val="100000"/>
              </a:lnSpc>
              <a:spcBef>
                <a:spcPct val="0"/>
              </a:spcBef>
              <a:buNone/>
            </a:pPr>
            <a:r>
              <a:rPr lang="zh-CN" altLang="en-US" b="1" dirty="0">
                <a:latin typeface="黑体" panose="02010609060101010101" pitchFamily="49" charset="-122"/>
                <a:ea typeface="黑体" panose="02010609060101010101" pitchFamily="49" charset="-122"/>
              </a:rPr>
              <a:t>旋转齐次坐标变换</a:t>
            </a:r>
            <a:r>
              <a:rPr lang="zh-CN" altLang="en-US" dirty="0">
                <a:latin typeface="黑体" panose="02010609060101010101" pitchFamily="49" charset="-122"/>
                <a:ea typeface="黑体" panose="02010609060101010101" pitchFamily="49" charset="-122"/>
              </a:rPr>
              <a:t> </a:t>
            </a:r>
          </a:p>
        </p:txBody>
      </p:sp>
      <p:graphicFrame>
        <p:nvGraphicFramePr>
          <p:cNvPr id="8" name="对象 7"/>
          <p:cNvGraphicFramePr>
            <a:graphicFrameLocks noChangeAspect="1"/>
          </p:cNvGraphicFramePr>
          <p:nvPr/>
        </p:nvGraphicFramePr>
        <p:xfrm>
          <a:off x="4608212" y="3120593"/>
          <a:ext cx="7023735" cy="1885950"/>
        </p:xfrm>
        <a:graphic>
          <a:graphicData uri="http://schemas.openxmlformats.org/presentationml/2006/ole">
            <mc:AlternateContent xmlns:mc="http://schemas.openxmlformats.org/markup-compatibility/2006">
              <mc:Choice xmlns:v="urn:schemas-microsoft-com:vml" Requires="v">
                <p:oleObj spid="_x0000_s38920" r:id="rId5" imgW="3429000" imgH="914400" progId="Equation.3">
                  <p:embed/>
                </p:oleObj>
              </mc:Choice>
              <mc:Fallback>
                <p:oleObj r:id="rId5" imgW="3429000" imgH="914400" progId="Equation.3">
                  <p:embed/>
                  <p:pic>
                    <p:nvPicPr>
                      <p:cNvPr id="8" name="对象 7"/>
                      <p:cNvPicPr/>
                      <p:nvPr/>
                    </p:nvPicPr>
                    <p:blipFill>
                      <a:blip r:embed="rId6"/>
                      <a:stretch>
                        <a:fillRect/>
                      </a:stretch>
                    </p:blipFill>
                    <p:spPr>
                      <a:xfrm>
                        <a:off x="4608212" y="3120593"/>
                        <a:ext cx="7023735" cy="1885950"/>
                      </a:xfrm>
                      <a:prstGeom prst="rect">
                        <a:avLst/>
                      </a:prstGeom>
                      <a:noFill/>
                      <a:ln w="38100">
                        <a:noFill/>
                        <a:miter/>
                      </a:ln>
                    </p:spPr>
                  </p:pic>
                </p:oleObj>
              </mc:Fallback>
            </mc:AlternateContent>
          </a:graphicData>
        </a:graphic>
      </p:graphicFrame>
      <p:graphicFrame>
        <p:nvGraphicFramePr>
          <p:cNvPr id="9" name="对象 8"/>
          <p:cNvGraphicFramePr>
            <a:graphicFrameLocks noChangeAspect="1"/>
          </p:cNvGraphicFramePr>
          <p:nvPr/>
        </p:nvGraphicFramePr>
        <p:xfrm>
          <a:off x="4452319" y="5002098"/>
          <a:ext cx="7198995" cy="1873885"/>
        </p:xfrm>
        <a:graphic>
          <a:graphicData uri="http://schemas.openxmlformats.org/presentationml/2006/ole">
            <mc:AlternateContent xmlns:mc="http://schemas.openxmlformats.org/markup-compatibility/2006">
              <mc:Choice xmlns:v="urn:schemas-microsoft-com:vml" Requires="v">
                <p:oleObj spid="_x0000_s38921" r:id="rId7" imgW="3530600" imgH="914400" progId="Equation.3">
                  <p:embed/>
                </p:oleObj>
              </mc:Choice>
              <mc:Fallback>
                <p:oleObj r:id="rId7" imgW="3530600" imgH="914400" progId="Equation.3">
                  <p:embed/>
                  <p:pic>
                    <p:nvPicPr>
                      <p:cNvPr id="9" name="对象 8"/>
                      <p:cNvPicPr/>
                      <p:nvPr/>
                    </p:nvPicPr>
                    <p:blipFill>
                      <a:blip r:embed="rId8"/>
                      <a:stretch>
                        <a:fillRect/>
                      </a:stretch>
                    </p:blipFill>
                    <p:spPr>
                      <a:xfrm>
                        <a:off x="4452319" y="5002098"/>
                        <a:ext cx="7198995" cy="1873885"/>
                      </a:xfrm>
                      <a:prstGeom prst="rect">
                        <a:avLst/>
                      </a:prstGeom>
                      <a:noFill/>
                      <a:ln w="38100">
                        <a:noFill/>
                        <a:miter/>
                      </a:ln>
                    </p:spPr>
                  </p:pic>
                </p:oleObj>
              </mc:Fallback>
            </mc:AlternateContent>
          </a:graphicData>
        </a:graphic>
      </p:graphicFrame>
      <p:sp>
        <p:nvSpPr>
          <p:cNvPr id="4" name="左大括号 3"/>
          <p:cNvSpPr/>
          <p:nvPr/>
        </p:nvSpPr>
        <p:spPr>
          <a:xfrm>
            <a:off x="4152265" y="2132965"/>
            <a:ext cx="360045" cy="439229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5" name="对象 4"/>
          <p:cNvGraphicFramePr>
            <a:graphicFrameLocks noChangeAspect="1"/>
          </p:cNvGraphicFramePr>
          <p:nvPr/>
        </p:nvGraphicFramePr>
        <p:xfrm>
          <a:off x="4583430" y="1282065"/>
          <a:ext cx="7048500" cy="1849120"/>
        </p:xfrm>
        <a:graphic>
          <a:graphicData uri="http://schemas.openxmlformats.org/presentationml/2006/ole">
            <mc:AlternateContent xmlns:mc="http://schemas.openxmlformats.org/markup-compatibility/2006">
              <mc:Choice xmlns:v="urn:schemas-microsoft-com:vml" Requires="v">
                <p:oleObj spid="_x0000_s38922" r:id="rId9" imgW="2971800" imgH="774065" progId="Equation.3">
                  <p:embed/>
                </p:oleObj>
              </mc:Choice>
              <mc:Fallback>
                <p:oleObj r:id="rId9" imgW="2971800" imgH="774065" progId="Equation.3">
                  <p:embed/>
                  <p:pic>
                    <p:nvPicPr>
                      <p:cNvPr id="5" name="对象 4"/>
                      <p:cNvPicPr/>
                      <p:nvPr/>
                    </p:nvPicPr>
                    <p:blipFill>
                      <a:blip r:embed="rId10"/>
                      <a:stretch>
                        <a:fillRect/>
                      </a:stretch>
                    </p:blipFill>
                    <p:spPr>
                      <a:xfrm>
                        <a:off x="4583430" y="1282065"/>
                        <a:ext cx="7048500" cy="1849120"/>
                      </a:xfrm>
                      <a:prstGeom prst="rect">
                        <a:avLst/>
                      </a:prstGeom>
                      <a:noFill/>
                      <a:ln w="38100">
                        <a:noFill/>
                        <a:miter/>
                      </a:ln>
                    </p:spPr>
                  </p:pic>
                </p:oleObj>
              </mc:Fallback>
            </mc:AlternateContent>
          </a:graphicData>
        </a:graphic>
      </p:graphicFrame>
      <p:sp>
        <p:nvSpPr>
          <p:cNvPr id="11" name="下箭头 10"/>
          <p:cNvSpPr/>
          <p:nvPr/>
        </p:nvSpPr>
        <p:spPr>
          <a:xfrm>
            <a:off x="2279650" y="2061210"/>
            <a:ext cx="864235" cy="13677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defPPr>
              <a:defRPr lang="en-US"/>
            </a:defPPr>
            <a:lvl1pPr marL="0" lvl="0" indent="0" algn="r" defTabSz="457200" rtl="0" eaLnBrk="0" fontAlgn="base" latinLnBrk="0" hangingPunct="0">
              <a:lnSpc>
                <a:spcPct val="100000"/>
              </a:lnSpc>
              <a:spcBef>
                <a:spcPct val="0"/>
              </a:spcBef>
              <a:spcAft>
                <a:spcPct val="0"/>
              </a:spcAft>
              <a:buNone/>
              <a:defRPr sz="1200" b="0" i="0" u="none" kern="1200" baseline="0">
                <a:solidFill>
                  <a:srgbClr val="898989"/>
                </a:solidFill>
                <a:latin typeface="Calibri" panose="020F0502020204030204" pitchFamily="34" charset="0"/>
                <a:ea typeface="等线" panose="02010600030101010101" pitchFamily="2" charset="-122"/>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algn="r" eaLnBrk="1" hangingPunct="1">
              <a:buNone/>
            </a:pPr>
            <a:fld id="{9A0DB2DC-4C9A-4742-B13C-FB6460FD3503}" type="slidenum">
              <a:rPr lang="en-US" altLang="zh-CN" smtClean="0"/>
              <a:pPr algn="r" eaLnBrk="1" hangingPunct="1">
                <a:buNone/>
              </a:pPr>
              <a:t>51</a:t>
            </a:fld>
            <a:endParaRPr lang="en-US" altLang="zh-CN" dirty="0">
              <a:ea typeface="等线" panose="02010600030101010101" pitchFamily="2" charset="-122"/>
            </a:endParaRPr>
          </a:p>
        </p:txBody>
      </p:sp>
      <mc:AlternateContent xmlns:mc="http://schemas.openxmlformats.org/markup-compatibility/2006" xmlns:a14="http://schemas.microsoft.com/office/drawing/2010/main">
        <mc:Choice Requires="a14">
          <p:sp>
            <p:nvSpPr>
              <p:cNvPr id="3" name="文本框 2"/>
              <p:cNvSpPr txBox="1"/>
              <p:nvPr/>
            </p:nvSpPr>
            <p:spPr>
              <a:xfrm>
                <a:off x="-168696" y="3627120"/>
                <a:ext cx="4301594" cy="14740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600" b="0" i="1" smtClean="0">
                          <a:latin typeface="Cambria Math" panose="02040503050406030204" pitchFamily="18" charset="0"/>
                        </a:rPr>
                        <m:t>𝑅𝑜𝑡</m:t>
                      </m:r>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𝑢</m:t>
                          </m:r>
                          <m:r>
                            <a:rPr lang="en-US" altLang="zh-CN" sz="2600" b="0" i="1" smtClean="0">
                              <a:latin typeface="Cambria Math" panose="02040503050406030204" pitchFamily="18" charset="0"/>
                            </a:rPr>
                            <m:t>,</m:t>
                          </m:r>
                          <m:r>
                            <a:rPr lang="zh-CN" altLang="en-US" sz="2600" b="0" i="1" smtClean="0">
                              <a:latin typeface="Cambria Math" panose="02040503050406030204" pitchFamily="18" charset="0"/>
                            </a:rPr>
                            <m:t>𝜃</m:t>
                          </m:r>
                        </m:e>
                      </m:d>
                      <m:r>
                        <a:rPr lang="en-US" altLang="zh-CN" sz="2600" b="0" i="1" smtClean="0">
                          <a:latin typeface="Cambria Math" panose="02040503050406030204" pitchFamily="18" charset="0"/>
                        </a:rPr>
                        <m:t>=</m:t>
                      </m:r>
                      <m:d>
                        <m:dPr>
                          <m:begChr m:val="["/>
                          <m:endChr m:val="]"/>
                          <m:ctrlPr>
                            <a:rPr lang="en-US" altLang="zh-CN" sz="2600" b="0" i="1" smtClean="0">
                              <a:latin typeface="Cambria Math" panose="02040503050406030204" pitchFamily="18" charset="0"/>
                            </a:rPr>
                          </m:ctrlPr>
                        </m:dPr>
                        <m:e>
                          <m:m>
                            <m:mPr>
                              <m:mcs>
                                <m:mc>
                                  <m:mcPr>
                                    <m:count m:val="2"/>
                                    <m:mcJc m:val="center"/>
                                  </m:mcPr>
                                </m:mc>
                              </m:mcs>
                              <m:ctrlPr>
                                <a:rPr lang="en-US" altLang="zh-CN" sz="2600" b="0" i="1" smtClean="0">
                                  <a:latin typeface="Cambria Math" panose="02040503050406030204" pitchFamily="18" charset="0"/>
                                </a:rPr>
                              </m:ctrlPr>
                            </m:mPr>
                            <m:mr>
                              <m:e>
                                <m:r>
                                  <m:rPr>
                                    <m:brk m:alnAt="7"/>
                                  </m:rPr>
                                  <a:rPr lang="en-US" altLang="zh-CN" sz="2600" b="0" i="1" smtClean="0">
                                    <a:latin typeface="Cambria Math" panose="02040503050406030204" pitchFamily="18" charset="0"/>
                                  </a:rPr>
                                  <m:t>𝑅</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𝑢</m:t>
                                </m:r>
                                <m:r>
                                  <a:rPr lang="en-US" altLang="zh-CN" sz="2600" b="0" i="1" smtClean="0">
                                    <a:latin typeface="Cambria Math" panose="02040503050406030204" pitchFamily="18" charset="0"/>
                                  </a:rPr>
                                  <m:t>,</m:t>
                                </m:r>
                                <m:r>
                                  <a:rPr lang="zh-CN" altLang="en-US" sz="2600" b="0" i="1" smtClean="0">
                                    <a:latin typeface="Cambria Math" panose="02040503050406030204" pitchFamily="18" charset="0"/>
                                  </a:rPr>
                                  <m:t>𝜃</m:t>
                                </m:r>
                                <m:r>
                                  <a:rPr lang="en-US" altLang="zh-CN" sz="2600" b="0" i="1" smtClean="0">
                                    <a:latin typeface="Cambria Math" panose="02040503050406030204" pitchFamily="18" charset="0"/>
                                  </a:rPr>
                                  <m:t>)</m:t>
                                </m:r>
                              </m:e>
                              <m:e>
                                <m:eqArr>
                                  <m:eqArrPr>
                                    <m:ctrlPr>
                                      <a:rPr lang="en-US" altLang="zh-CN" sz="2600" b="0" i="1" smtClean="0">
                                        <a:latin typeface="Cambria Math" panose="02040503050406030204" pitchFamily="18" charset="0"/>
                                      </a:rPr>
                                    </m:ctrlPr>
                                  </m:eqArrPr>
                                  <m:e>
                                    <m:r>
                                      <a:rPr lang="en-US" altLang="zh-CN" sz="2600" b="0" i="1" smtClean="0">
                                        <a:latin typeface="Cambria Math" panose="02040503050406030204" pitchFamily="18" charset="0"/>
                                      </a:rPr>
                                      <m:t>0</m:t>
                                    </m:r>
                                  </m:e>
                                  <m:e>
                                    <m:r>
                                      <a:rPr lang="en-US" altLang="zh-CN" sz="2600" b="0" i="1" smtClean="0">
                                        <a:latin typeface="Cambria Math" panose="02040503050406030204" pitchFamily="18" charset="0"/>
                                      </a:rPr>
                                      <m:t>0</m:t>
                                    </m:r>
                                  </m:e>
                                  <m:e>
                                    <m:r>
                                      <a:rPr lang="en-US" altLang="zh-CN" sz="2600" b="0" i="1" smtClean="0">
                                        <a:latin typeface="Cambria Math" panose="02040503050406030204" pitchFamily="18" charset="0"/>
                                      </a:rPr>
                                      <m:t>0</m:t>
                                    </m:r>
                                  </m:e>
                                </m:eqArr>
                              </m:e>
                            </m:mr>
                            <m:mr>
                              <m:e>
                                <m:m>
                                  <m:mPr>
                                    <m:mcs>
                                      <m:mc>
                                        <m:mcPr>
                                          <m:count m:val="3"/>
                                          <m:mcJc m:val="center"/>
                                        </m:mcPr>
                                      </m:mc>
                                    </m:mcs>
                                    <m:ctrlPr>
                                      <a:rPr lang="en-US" altLang="zh-CN" sz="2600" b="0" i="1" smtClean="0">
                                        <a:latin typeface="Cambria Math" panose="02040503050406030204" pitchFamily="18" charset="0"/>
                                      </a:rPr>
                                    </m:ctrlPr>
                                  </m:mPr>
                                  <m:mr>
                                    <m:e>
                                      <m:r>
                                        <m:rPr>
                                          <m:brk m:alnAt="7"/>
                                        </m:rPr>
                                        <a:rPr lang="en-US" altLang="zh-CN" sz="2600" b="0" i="1" smtClean="0">
                                          <a:latin typeface="Cambria Math" panose="02040503050406030204" pitchFamily="18" charset="0"/>
                                        </a:rPr>
                                        <m:t>0</m:t>
                                      </m:r>
                                    </m:e>
                                    <m:e>
                                      <m:r>
                                        <a:rPr lang="en-US" altLang="zh-CN" sz="2600" b="0" i="1" smtClean="0">
                                          <a:latin typeface="Cambria Math" panose="02040503050406030204" pitchFamily="18" charset="0"/>
                                        </a:rPr>
                                        <m:t>0</m:t>
                                      </m:r>
                                    </m:e>
                                    <m:e>
                                      <m:r>
                                        <a:rPr lang="en-US" altLang="zh-CN" sz="2600" b="0" i="1" smtClean="0">
                                          <a:latin typeface="Cambria Math" panose="02040503050406030204" pitchFamily="18" charset="0"/>
                                        </a:rPr>
                                        <m:t>0</m:t>
                                      </m:r>
                                    </m:e>
                                  </m:mr>
                                </m:m>
                              </m:e>
                              <m:e>
                                <m:r>
                                  <a:rPr lang="en-US" altLang="zh-CN" sz="2600" b="0" i="1" smtClean="0">
                                    <a:latin typeface="Cambria Math" panose="02040503050406030204" pitchFamily="18" charset="0"/>
                                  </a:rPr>
                                  <m:t>1</m:t>
                                </m:r>
                              </m:e>
                            </m:mr>
                          </m:m>
                        </m:e>
                      </m:d>
                    </m:oMath>
                  </m:oMathPara>
                </a14:m>
                <a:endParaRPr lang="zh-CN" altLang="en-US" sz="26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68696" y="3627120"/>
                <a:ext cx="4301594" cy="1474058"/>
              </a:xfrm>
              <a:prstGeom prst="rect">
                <a:avLst/>
              </a:prstGeom>
              <a:blipFill rotWithShape="1">
                <a:blip r:embed="rId11"/>
                <a:stretch>
                  <a:fillRect l="10" r="7" b="15"/>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C73BBC9B-014F-E41A-9515-B7A553461263}"/>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3.4.2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旋转齐次坐标变换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11" grpId="1"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313D895-CA44-3839-EFE5-631D4555F983}"/>
              </a:ext>
            </a:extLst>
          </p:cNvPr>
          <p:cNvGrpSpPr/>
          <p:nvPr/>
        </p:nvGrpSpPr>
        <p:grpSpPr>
          <a:xfrm>
            <a:off x="3" y="0"/>
            <a:ext cx="12191999" cy="6858000"/>
            <a:chOff x="3" y="0"/>
            <a:chExt cx="12191999" cy="6858000"/>
          </a:xfrm>
        </p:grpSpPr>
        <p:pic>
          <p:nvPicPr>
            <p:cNvPr id="5" name="Picture 2">
              <a:extLst>
                <a:ext uri="{FF2B5EF4-FFF2-40B4-BE49-F238E27FC236}">
                  <a16:creationId xmlns:a16="http://schemas.microsoft.com/office/drawing/2014/main" id="{12CF9CC8-EEBD-6DB0-3B65-DBB8450C6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F82CF965-0E9A-E54A-CAB8-4EED34F92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灯片编号占位符 1"/>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defPPr>
              <a:defRPr lang="en-US"/>
            </a:defPPr>
            <a:lvl1pPr marL="0" lvl="0" indent="0" algn="r" defTabSz="457200" rtl="0" eaLnBrk="0" fontAlgn="base" latinLnBrk="0" hangingPunct="0">
              <a:lnSpc>
                <a:spcPct val="100000"/>
              </a:lnSpc>
              <a:spcBef>
                <a:spcPct val="0"/>
              </a:spcBef>
              <a:spcAft>
                <a:spcPct val="0"/>
              </a:spcAft>
              <a:buNone/>
              <a:defRPr sz="1200" b="0" i="0" u="none" kern="1200" baseline="0">
                <a:solidFill>
                  <a:srgbClr val="898989"/>
                </a:solidFill>
                <a:latin typeface="Calibri" panose="020F0502020204030204" pitchFamily="34" charset="0"/>
                <a:ea typeface="等线" panose="02010600030101010101" pitchFamily="2" charset="-122"/>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algn="r" eaLnBrk="1" hangingPunct="1">
              <a:buNone/>
            </a:pPr>
            <a:fld id="{9A0DB2DC-4C9A-4742-B13C-FB6460FD3503}" type="slidenum">
              <a:rPr lang="en-US" altLang="zh-CN" sz="2400" smtClean="0">
                <a:latin typeface="+mn-ea"/>
                <a:ea typeface="+mn-ea"/>
              </a:rPr>
              <a:pPr algn="r" eaLnBrk="1" hangingPunct="1">
                <a:buNone/>
              </a:pPr>
              <a:t>52</a:t>
            </a:fld>
            <a:endParaRPr lang="en-US" altLang="zh-CN" sz="2400" dirty="0">
              <a:latin typeface="+mn-ea"/>
              <a:ea typeface="+mn-ea"/>
            </a:endParaRPr>
          </a:p>
        </p:txBody>
      </p:sp>
      <p:sp>
        <p:nvSpPr>
          <p:cNvPr id="3" name="文本框 2"/>
          <p:cNvSpPr txBox="1"/>
          <p:nvPr/>
        </p:nvSpPr>
        <p:spPr>
          <a:xfrm>
            <a:off x="983432" y="1556792"/>
            <a:ext cx="10873606" cy="461665"/>
          </a:xfrm>
          <a:prstGeom prst="rect">
            <a:avLst/>
          </a:prstGeom>
          <a:noFill/>
        </p:spPr>
        <p:txBody>
          <a:bodyPr wrap="square" rtlCol="0">
            <a:spAutoFit/>
          </a:bodyPr>
          <a:lstStyle/>
          <a:p>
            <a:r>
              <a:rPr lang="zh-CN" altLang="en-US" sz="2400" b="1" dirty="0">
                <a:latin typeface="+mn-ea"/>
              </a:rPr>
              <a:t>例：</a:t>
            </a:r>
            <a:r>
              <a:rPr lang="zh-CN" altLang="en-US" sz="2400" dirty="0">
                <a:latin typeface="+mn-ea"/>
              </a:rPr>
              <a:t>某个点</a:t>
            </a:r>
            <a:r>
              <a:rPr lang="en-US" altLang="zh-CN" sz="2400" dirty="0">
                <a:latin typeface="+mn-ea"/>
              </a:rPr>
              <a:t>v=7i+3j+2k,</a:t>
            </a:r>
            <a:r>
              <a:rPr lang="zh-CN" altLang="en-US" sz="2400" dirty="0">
                <a:latin typeface="+mn-ea"/>
              </a:rPr>
              <a:t>对它进行绕</a:t>
            </a:r>
            <a:r>
              <a:rPr lang="en-US" altLang="zh-CN" sz="2400" dirty="0">
                <a:latin typeface="+mn-ea"/>
              </a:rPr>
              <a:t>z</a:t>
            </a:r>
            <a:r>
              <a:rPr lang="zh-CN" altLang="en-US" sz="2400" dirty="0">
                <a:latin typeface="+mn-ea"/>
              </a:rPr>
              <a:t>轴旋转</a:t>
            </a:r>
            <a:r>
              <a:rPr lang="en-US" altLang="zh-CN" sz="2400" dirty="0">
                <a:latin typeface="+mn-ea"/>
              </a:rPr>
              <a:t>90°</a:t>
            </a:r>
            <a:r>
              <a:rPr lang="zh-CN" altLang="en-US" sz="2400" dirty="0">
                <a:latin typeface="+mn-ea"/>
              </a:rPr>
              <a:t>后该点的齐次坐标</a:t>
            </a:r>
          </a:p>
        </p:txBody>
      </p:sp>
      <p:sp>
        <p:nvSpPr>
          <p:cNvPr id="6" name="文本框 5"/>
          <p:cNvSpPr txBox="1"/>
          <p:nvPr/>
        </p:nvSpPr>
        <p:spPr>
          <a:xfrm>
            <a:off x="1631504" y="2406297"/>
            <a:ext cx="6840760" cy="461665"/>
          </a:xfrm>
          <a:prstGeom prst="rect">
            <a:avLst/>
          </a:prstGeom>
          <a:noFill/>
        </p:spPr>
        <p:txBody>
          <a:bodyPr wrap="square" rtlCol="0">
            <a:spAutoFit/>
          </a:bodyPr>
          <a:lstStyle/>
          <a:p>
            <a:r>
              <a:rPr lang="en-US" altLang="zh-CN" sz="2400" dirty="0">
                <a:latin typeface="+mn-ea"/>
              </a:rPr>
              <a:t>v</a:t>
            </a:r>
            <a:r>
              <a:rPr lang="zh-CN" altLang="en-US" sz="2400" dirty="0">
                <a:latin typeface="+mn-ea"/>
              </a:rPr>
              <a:t>的齐次坐标为：</a:t>
            </a:r>
            <a:r>
              <a:rPr lang="en-US" altLang="zh-CN" sz="2400" dirty="0">
                <a:latin typeface="+mn-ea"/>
              </a:rPr>
              <a:t>[7 3 2 1]</a:t>
            </a:r>
            <a:r>
              <a:rPr lang="en-US" altLang="zh-CN" sz="2400" baseline="30000" dirty="0">
                <a:latin typeface="+mn-ea"/>
              </a:rPr>
              <a:t>T</a:t>
            </a:r>
            <a:endParaRPr lang="zh-CN" altLang="en-US" sz="2400" baseline="30000" dirty="0">
              <a:latin typeface="+mn-ea"/>
            </a:endParaRPr>
          </a:p>
        </p:txBody>
      </p:sp>
      <p:sp>
        <p:nvSpPr>
          <p:cNvPr id="13" name="文本框 12"/>
          <p:cNvSpPr txBox="1"/>
          <p:nvPr/>
        </p:nvSpPr>
        <p:spPr>
          <a:xfrm>
            <a:off x="1631504" y="3209457"/>
            <a:ext cx="6840760" cy="461665"/>
          </a:xfrm>
          <a:prstGeom prst="rect">
            <a:avLst/>
          </a:prstGeom>
          <a:noFill/>
        </p:spPr>
        <p:txBody>
          <a:bodyPr wrap="square" rtlCol="0">
            <a:spAutoFit/>
          </a:bodyPr>
          <a:lstStyle/>
          <a:p>
            <a:r>
              <a:rPr lang="zh-CN" altLang="en-US" sz="2400" dirty="0">
                <a:latin typeface="+mn-ea"/>
              </a:rPr>
              <a:t>绕</a:t>
            </a:r>
            <a:r>
              <a:rPr lang="en-US" altLang="zh-CN" sz="2400" dirty="0">
                <a:latin typeface="+mn-ea"/>
              </a:rPr>
              <a:t>z</a:t>
            </a:r>
            <a:r>
              <a:rPr lang="zh-CN" altLang="en-US" sz="2400" dirty="0">
                <a:latin typeface="+mn-ea"/>
              </a:rPr>
              <a:t>轴旋转</a:t>
            </a:r>
            <a:r>
              <a:rPr lang="en-US" altLang="zh-CN" sz="2400" dirty="0">
                <a:latin typeface="+mn-ea"/>
              </a:rPr>
              <a:t>90°</a:t>
            </a:r>
            <a:r>
              <a:rPr lang="zh-CN" altLang="en-US" sz="2400" dirty="0">
                <a:latin typeface="+mn-ea"/>
              </a:rPr>
              <a:t>后该点的齐次坐标为：</a:t>
            </a:r>
            <a:endParaRPr lang="zh-CN" altLang="en-US" sz="2400" baseline="30000" dirty="0">
              <a:latin typeface="+mn-ea"/>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089756872"/>
              </p:ext>
            </p:extLst>
          </p:nvPr>
        </p:nvGraphicFramePr>
        <p:xfrm>
          <a:off x="1908175" y="4069394"/>
          <a:ext cx="7548245" cy="1919605"/>
        </p:xfrm>
        <a:graphic>
          <a:graphicData uri="http://schemas.openxmlformats.org/presentationml/2006/ole">
            <mc:AlternateContent xmlns:mc="http://schemas.openxmlformats.org/markup-compatibility/2006">
              <mc:Choice xmlns:v="urn:schemas-microsoft-com:vml" Requires="v">
                <p:oleObj spid="_x0000_s39940" r:id="rId5" imgW="3060065" imgH="774065" progId="Equation.3">
                  <p:embed/>
                </p:oleObj>
              </mc:Choice>
              <mc:Fallback>
                <p:oleObj r:id="rId5" imgW="3060065" imgH="774065" progId="Equation.3">
                  <p:embed/>
                  <p:pic>
                    <p:nvPicPr>
                      <p:cNvPr id="9" name="对象 8"/>
                      <p:cNvPicPr/>
                      <p:nvPr/>
                    </p:nvPicPr>
                    <p:blipFill>
                      <a:blip r:embed="rId6"/>
                      <a:stretch>
                        <a:fillRect/>
                      </a:stretch>
                    </p:blipFill>
                    <p:spPr>
                      <a:xfrm>
                        <a:off x="1908175" y="4069394"/>
                        <a:ext cx="7548245" cy="1919605"/>
                      </a:xfrm>
                      <a:prstGeom prst="rect">
                        <a:avLst/>
                      </a:prstGeom>
                      <a:noFill/>
                      <a:ln w="38100">
                        <a:noFill/>
                        <a:miter/>
                      </a:ln>
                    </p:spPr>
                  </p:pic>
                </p:oleObj>
              </mc:Fallback>
            </mc:AlternateContent>
          </a:graphicData>
        </a:graphic>
      </p:graphicFrame>
      <p:sp>
        <p:nvSpPr>
          <p:cNvPr id="10" name="矩形 9">
            <a:extLst>
              <a:ext uri="{FF2B5EF4-FFF2-40B4-BE49-F238E27FC236}">
                <a16:creationId xmlns:a16="http://schemas.microsoft.com/office/drawing/2014/main" id="{68DF1EF0-1DE0-2C6B-31A5-A714B6E5F94F}"/>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3.4.2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旋转齐次坐标变换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20ECC20-239E-1C4C-932F-A1670A1D5187}"/>
              </a:ext>
            </a:extLst>
          </p:cNvPr>
          <p:cNvGrpSpPr/>
          <p:nvPr/>
        </p:nvGrpSpPr>
        <p:grpSpPr>
          <a:xfrm>
            <a:off x="1" y="-3840"/>
            <a:ext cx="12191999" cy="6858000"/>
            <a:chOff x="3" y="0"/>
            <a:chExt cx="12191999" cy="6858000"/>
          </a:xfrm>
        </p:grpSpPr>
        <p:pic>
          <p:nvPicPr>
            <p:cNvPr id="3" name="Picture 2">
              <a:extLst>
                <a:ext uri="{FF2B5EF4-FFF2-40B4-BE49-F238E27FC236}">
                  <a16:creationId xmlns:a16="http://schemas.microsoft.com/office/drawing/2014/main" id="{CA25236A-D994-BE2D-CE4D-157578FAB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A6209DB5-F101-248C-C286-CB0EF6F2F3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362" name="灯片编号占位符 7">
            <a:extLst>
              <a:ext uri="{FF2B5EF4-FFF2-40B4-BE49-F238E27FC236}">
                <a16:creationId xmlns:a16="http://schemas.microsoft.com/office/drawing/2014/main" id="{5111D3F2-1774-8EB9-43A8-1D99430F4B7A}"/>
              </a:ext>
            </a:extLst>
          </p:cNvPr>
          <p:cNvSpPr txBox="1">
            <a:spLocks noGrp="1" noChangeArrowheads="1"/>
          </p:cNvSpPr>
          <p:nvPr/>
        </p:nvSpPr>
        <p:spPr bwMode="auto">
          <a:xfrm>
            <a:off x="8534400" y="6307138"/>
            <a:ext cx="19050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r" eaLnBrk="1" hangingPunct="1"/>
            <a:fld id="{97F0365E-D3B4-41E0-8DCB-9135D8825ABE}" type="slidenum">
              <a:rPr lang="zh-CN" altLang="en-US" sz="1400">
                <a:ea typeface="黑体" panose="02010609060101010101" pitchFamily="49" charset="-122"/>
              </a:rPr>
              <a:pPr algn="r" eaLnBrk="1" hangingPunct="1"/>
              <a:t>53</a:t>
            </a:fld>
            <a:endParaRPr lang="en-US" altLang="zh-CN" sz="1400">
              <a:ea typeface="黑体" panose="02010609060101010101" pitchFamily="49" charset="-122"/>
            </a:endParaRPr>
          </a:p>
        </p:txBody>
      </p:sp>
      <p:sp>
        <p:nvSpPr>
          <p:cNvPr id="15363" name="Rectangle 5">
            <a:extLst>
              <a:ext uri="{FF2B5EF4-FFF2-40B4-BE49-F238E27FC236}">
                <a16:creationId xmlns:a16="http://schemas.microsoft.com/office/drawing/2014/main" id="{807C889A-45B7-268A-2448-6BEC92267910}"/>
              </a:ext>
            </a:extLst>
          </p:cNvPr>
          <p:cNvSpPr>
            <a:spLocks noChangeArrowheads="1"/>
          </p:cNvSpPr>
          <p:nvPr/>
        </p:nvSpPr>
        <p:spPr bwMode="auto">
          <a:xfrm>
            <a:off x="5753100"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4" name="Rectangle 6">
            <a:extLst>
              <a:ext uri="{FF2B5EF4-FFF2-40B4-BE49-F238E27FC236}">
                <a16:creationId xmlns:a16="http://schemas.microsoft.com/office/drawing/2014/main" id="{27641E3B-3FAD-D943-7E95-0C4995E688D0}"/>
              </a:ext>
            </a:extLst>
          </p:cNvPr>
          <p:cNvSpPr>
            <a:spLocks noChangeArrowheads="1"/>
          </p:cNvSpPr>
          <p:nvPr/>
        </p:nvSpPr>
        <p:spPr bwMode="auto">
          <a:xfrm>
            <a:off x="4862513"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5" name="Rectangle 7">
            <a:extLst>
              <a:ext uri="{FF2B5EF4-FFF2-40B4-BE49-F238E27FC236}">
                <a16:creationId xmlns:a16="http://schemas.microsoft.com/office/drawing/2014/main" id="{2F46FBBB-2173-F4AF-3D61-843E42993479}"/>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6" name="Rectangle 8">
            <a:extLst>
              <a:ext uri="{FF2B5EF4-FFF2-40B4-BE49-F238E27FC236}">
                <a16:creationId xmlns:a16="http://schemas.microsoft.com/office/drawing/2014/main" id="{4E731EBF-8668-4910-C4DF-05C7316E3198}"/>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7" name="Rectangle 9">
            <a:extLst>
              <a:ext uri="{FF2B5EF4-FFF2-40B4-BE49-F238E27FC236}">
                <a16:creationId xmlns:a16="http://schemas.microsoft.com/office/drawing/2014/main" id="{D6BC6B3F-044B-204D-1129-079CCCC246A8}"/>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8" name="Rectangle 10">
            <a:extLst>
              <a:ext uri="{FF2B5EF4-FFF2-40B4-BE49-F238E27FC236}">
                <a16:creationId xmlns:a16="http://schemas.microsoft.com/office/drawing/2014/main" id="{CE799680-3F6C-685E-0B52-18565DC37727}"/>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9" name="Rectangle 11">
            <a:extLst>
              <a:ext uri="{FF2B5EF4-FFF2-40B4-BE49-F238E27FC236}">
                <a16:creationId xmlns:a16="http://schemas.microsoft.com/office/drawing/2014/main" id="{62E143F2-69B5-60AB-8373-AA48BE7CF5C6}"/>
              </a:ext>
            </a:extLst>
          </p:cNvPr>
          <p:cNvSpPr>
            <a:spLocks noChangeArrowheads="1"/>
          </p:cNvSpPr>
          <p:nvPr/>
        </p:nvSpPr>
        <p:spPr bwMode="auto">
          <a:xfrm>
            <a:off x="1524001" y="283333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370" name="Object 18">
            <a:extLst>
              <a:ext uri="{FF2B5EF4-FFF2-40B4-BE49-F238E27FC236}">
                <a16:creationId xmlns:a16="http://schemas.microsoft.com/office/drawing/2014/main" id="{9BB0A3A0-7077-A362-FEB6-204F9143799F}"/>
              </a:ext>
            </a:extLst>
          </p:cNvPr>
          <p:cNvGraphicFramePr>
            <a:graphicFrameLocks noChangeAspect="1"/>
          </p:cNvGraphicFramePr>
          <p:nvPr>
            <p:extLst>
              <p:ext uri="{D42A27DB-BD31-4B8C-83A1-F6EECF244321}">
                <p14:modId xmlns:p14="http://schemas.microsoft.com/office/powerpoint/2010/main" val="3585970028"/>
              </p:ext>
            </p:extLst>
          </p:nvPr>
        </p:nvGraphicFramePr>
        <p:xfrm>
          <a:off x="8359098" y="2871435"/>
          <a:ext cx="2524125" cy="2365375"/>
        </p:xfrm>
        <a:graphic>
          <a:graphicData uri="http://schemas.openxmlformats.org/presentationml/2006/ole">
            <mc:AlternateContent xmlns:mc="http://schemas.openxmlformats.org/markup-compatibility/2006">
              <mc:Choice xmlns:v="urn:schemas-microsoft-com:vml" Requires="v">
                <p:oleObj spid="_x0000_s40972" r:id="rId5" imgW="1198800" imgH="1119600" progId="Visio.Drawing.11">
                  <p:embed/>
                </p:oleObj>
              </mc:Choice>
              <mc:Fallback>
                <p:oleObj r:id="rId5" imgW="1198800" imgH="1119600" progId="Visio.Drawing.11">
                  <p:embed/>
                  <p:pic>
                    <p:nvPicPr>
                      <p:cNvPr id="15370" name="Object 18">
                        <a:extLst>
                          <a:ext uri="{FF2B5EF4-FFF2-40B4-BE49-F238E27FC236}">
                            <a16:creationId xmlns:a16="http://schemas.microsoft.com/office/drawing/2014/main" id="{9BB0A3A0-7077-A362-FEB6-204F914379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9098" y="2871435"/>
                        <a:ext cx="252412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1" name="Rectangle 20">
            <a:extLst>
              <a:ext uri="{FF2B5EF4-FFF2-40B4-BE49-F238E27FC236}">
                <a16:creationId xmlns:a16="http://schemas.microsoft.com/office/drawing/2014/main" id="{4C88CEA4-7C10-E434-3F83-8A9D8CB9849D}"/>
              </a:ext>
            </a:extLst>
          </p:cNvPr>
          <p:cNvSpPr>
            <a:spLocks noChangeArrowheads="1"/>
          </p:cNvSpPr>
          <p:nvPr/>
        </p:nvSpPr>
        <p:spPr bwMode="auto">
          <a:xfrm>
            <a:off x="8615377" y="5014776"/>
            <a:ext cx="1891727"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en-US" altLang="zh-CN" sz="2000" b="1" dirty="0"/>
              <a:t>Z</a:t>
            </a:r>
            <a:r>
              <a:rPr lang="en-US" altLang="zh-CN" sz="2000" b="1" dirty="0">
                <a:sym typeface="Symbol" panose="05050102010706020507" pitchFamily="18" charset="2"/>
              </a:rPr>
              <a:t></a:t>
            </a:r>
            <a:r>
              <a:rPr lang="en-US" altLang="zh-CN" sz="2000" b="1" dirty="0"/>
              <a:t>Y</a:t>
            </a:r>
            <a:r>
              <a:rPr lang="zh-CN" altLang="en-US" sz="2000" b="1" dirty="0">
                <a:sym typeface="Symbol" panose="05050102010706020507" pitchFamily="18" charset="2"/>
              </a:rPr>
              <a:t>顺序旋转 </a:t>
            </a:r>
          </a:p>
        </p:txBody>
      </p:sp>
      <p:sp>
        <p:nvSpPr>
          <p:cNvPr id="15372" name="Rectangle 22">
            <a:extLst>
              <a:ext uri="{FF2B5EF4-FFF2-40B4-BE49-F238E27FC236}">
                <a16:creationId xmlns:a16="http://schemas.microsoft.com/office/drawing/2014/main" id="{7D8022B7-77C4-04D5-E8E4-663962D08871}"/>
              </a:ext>
            </a:extLst>
          </p:cNvPr>
          <p:cNvSpPr>
            <a:spLocks noChangeArrowheads="1"/>
          </p:cNvSpPr>
          <p:nvPr/>
        </p:nvSpPr>
        <p:spPr bwMode="auto">
          <a:xfrm>
            <a:off x="1524001" y="287143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77" name="Rectangle 32">
            <a:extLst>
              <a:ext uri="{FF2B5EF4-FFF2-40B4-BE49-F238E27FC236}">
                <a16:creationId xmlns:a16="http://schemas.microsoft.com/office/drawing/2014/main" id="{2F05FB5D-6102-45C7-390A-79DBA42FBE54}"/>
              </a:ext>
            </a:extLst>
          </p:cNvPr>
          <p:cNvSpPr>
            <a:spLocks noChangeArrowheads="1"/>
          </p:cNvSpPr>
          <p:nvPr/>
        </p:nvSpPr>
        <p:spPr bwMode="auto">
          <a:xfrm>
            <a:off x="754128" y="1130830"/>
            <a:ext cx="10892439" cy="70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Calibri" panose="020F0502020204030204" pitchFamily="34" charset="0"/>
                <a:cs typeface="Times New Roman" panose="02020603050405020304" pitchFamily="18" charset="0"/>
              </a:rPr>
              <a:t>例  已知点</a:t>
            </a:r>
            <a:r>
              <a:rPr lang="en-US" altLang="zh-CN" sz="2000" b="1" i="1" dirty="0">
                <a:cs typeface="Times New Roman" panose="02020603050405020304" pitchFamily="18" charset="0"/>
              </a:rPr>
              <a:t>u</a:t>
            </a:r>
            <a:r>
              <a:rPr lang="en-US" altLang="zh-CN" sz="2000" b="1" dirty="0">
                <a:cs typeface="Times New Roman" panose="02020603050405020304" pitchFamily="18" charset="0"/>
              </a:rPr>
              <a:t>=7</a:t>
            </a:r>
            <a:r>
              <a:rPr lang="en-US" altLang="zh-CN" sz="2000" b="1" i="1" dirty="0">
                <a:cs typeface="Times New Roman" panose="02020603050405020304" pitchFamily="18" charset="0"/>
              </a:rPr>
              <a:t>i</a:t>
            </a:r>
            <a:r>
              <a:rPr lang="en-US" altLang="zh-CN" sz="2000" b="1" dirty="0">
                <a:cs typeface="Times New Roman" panose="02020603050405020304" pitchFamily="18" charset="0"/>
              </a:rPr>
              <a:t>+3</a:t>
            </a:r>
            <a:r>
              <a:rPr lang="en-US" altLang="zh-CN" sz="2000" b="1" i="1" dirty="0">
                <a:cs typeface="Times New Roman" panose="02020603050405020304" pitchFamily="18" charset="0"/>
              </a:rPr>
              <a:t>j</a:t>
            </a:r>
            <a:r>
              <a:rPr lang="en-US" altLang="zh-CN" sz="2000" b="1" dirty="0">
                <a:cs typeface="Times New Roman" panose="02020603050405020304" pitchFamily="18" charset="0"/>
              </a:rPr>
              <a:t>+2</a:t>
            </a:r>
            <a:r>
              <a:rPr lang="en-US" altLang="zh-CN" sz="2000" b="1" i="1" dirty="0">
                <a:cs typeface="Times New Roman" panose="02020603050405020304" pitchFamily="18" charset="0"/>
              </a:rPr>
              <a:t>k</a:t>
            </a:r>
            <a:r>
              <a:rPr lang="zh-CN" altLang="en-US" sz="2000" b="1" dirty="0">
                <a:latin typeface="Calibri" panose="020F0502020204030204" pitchFamily="34" charset="0"/>
                <a:cs typeface="Times New Roman" panose="02020603050405020304" pitchFamily="18" charset="0"/>
              </a:rPr>
              <a:t>，先对它进行绕</a:t>
            </a:r>
            <a:r>
              <a:rPr lang="en-US" altLang="zh-CN" sz="2000" b="1" i="1" dirty="0">
                <a:cs typeface="Times New Roman" panose="02020603050405020304" pitchFamily="18" charset="0"/>
              </a:rPr>
              <a:t>Z</a:t>
            </a:r>
            <a:r>
              <a:rPr lang="zh-CN" altLang="en-US" sz="2000" b="1" dirty="0">
                <a:latin typeface="Calibri" panose="020F0502020204030204" pitchFamily="34" charset="0"/>
                <a:cs typeface="Times New Roman" panose="02020603050405020304" pitchFamily="18" charset="0"/>
              </a:rPr>
              <a:t>轴旋转</a:t>
            </a:r>
            <a:r>
              <a:rPr lang="en-US" altLang="zh-CN" sz="2000" b="1" dirty="0">
                <a:latin typeface="Calibri" panose="020F0502020204030204" pitchFamily="34" charset="0"/>
                <a:cs typeface="Times New Roman" panose="02020603050405020304" pitchFamily="18" charset="0"/>
              </a:rPr>
              <a:t>90</a:t>
            </a:r>
            <a:r>
              <a:rPr lang="en-US" altLang="zh-CN" sz="2000" b="1" baseline="30000" dirty="0">
                <a:latin typeface="Calibri" panose="020F0502020204030204" pitchFamily="34" charset="0"/>
                <a:cs typeface="Times New Roman" panose="02020603050405020304" pitchFamily="18" charset="0"/>
              </a:rPr>
              <a:t>o</a:t>
            </a:r>
            <a:r>
              <a:rPr lang="zh-CN" altLang="en-US" sz="2000" b="1" dirty="0">
                <a:latin typeface="Calibri" panose="020F0502020204030204" pitchFamily="34" charset="0"/>
                <a:cs typeface="Times New Roman" panose="02020603050405020304" pitchFamily="18" charset="0"/>
              </a:rPr>
              <a:t>的变换得点</a:t>
            </a:r>
            <a:r>
              <a:rPr lang="en-US" altLang="zh-CN" sz="2000" b="1" i="1" dirty="0">
                <a:cs typeface="Times New Roman" panose="02020603050405020304" pitchFamily="18" charset="0"/>
              </a:rPr>
              <a:t>v</a:t>
            </a:r>
            <a:r>
              <a:rPr lang="zh-CN" altLang="en-US" sz="2000" b="1" dirty="0">
                <a:latin typeface="Calibri" panose="020F0502020204030204" pitchFamily="34" charset="0"/>
                <a:cs typeface="Times New Roman" panose="02020603050405020304" pitchFamily="18" charset="0"/>
              </a:rPr>
              <a:t>，再对点</a:t>
            </a:r>
            <a:r>
              <a:rPr lang="en-US" altLang="zh-CN" sz="2000" b="1" i="1" dirty="0">
                <a:cs typeface="Times New Roman" panose="02020603050405020304" pitchFamily="18" charset="0"/>
              </a:rPr>
              <a:t>v</a:t>
            </a:r>
            <a:r>
              <a:rPr lang="zh-CN" altLang="en-US" sz="2000" b="1" dirty="0">
                <a:latin typeface="Calibri" panose="020F0502020204030204" pitchFamily="34" charset="0"/>
                <a:cs typeface="Times New Roman" panose="02020603050405020304" pitchFamily="18" charset="0"/>
              </a:rPr>
              <a:t>进行绕</a:t>
            </a:r>
            <a:r>
              <a:rPr lang="en-US" altLang="zh-CN" sz="2000" b="1" i="1" dirty="0">
                <a:cs typeface="Times New Roman" panose="02020603050405020304" pitchFamily="18" charset="0"/>
              </a:rPr>
              <a:t>Y</a:t>
            </a:r>
            <a:r>
              <a:rPr lang="zh-CN" altLang="en-US" sz="2000" b="1" dirty="0">
                <a:latin typeface="Calibri" panose="020F0502020204030204" pitchFamily="34" charset="0"/>
                <a:cs typeface="Times New Roman" panose="02020603050405020304" pitchFamily="18" charset="0"/>
              </a:rPr>
              <a:t>轴旋转</a:t>
            </a:r>
            <a:r>
              <a:rPr lang="en-US" altLang="zh-CN" sz="2000" b="1" dirty="0">
                <a:latin typeface="Calibri" panose="020F0502020204030204" pitchFamily="34" charset="0"/>
                <a:cs typeface="Times New Roman" panose="02020603050405020304" pitchFamily="18" charset="0"/>
              </a:rPr>
              <a:t>90</a:t>
            </a:r>
            <a:r>
              <a:rPr lang="en-US" altLang="zh-CN" sz="2000" b="1" baseline="30000" dirty="0">
                <a:latin typeface="Calibri" panose="020F0502020204030204" pitchFamily="34" charset="0"/>
                <a:cs typeface="Times New Roman" panose="02020603050405020304" pitchFamily="18" charset="0"/>
              </a:rPr>
              <a:t>o</a:t>
            </a:r>
            <a:r>
              <a:rPr lang="zh-CN" altLang="en-US" sz="2000" b="1" dirty="0">
                <a:latin typeface="Calibri" panose="020F0502020204030204" pitchFamily="34" charset="0"/>
                <a:cs typeface="Times New Roman" panose="02020603050405020304" pitchFamily="18" charset="0"/>
              </a:rPr>
              <a:t>的变换得点</a:t>
            </a:r>
            <a:r>
              <a:rPr lang="en-US" altLang="zh-CN" sz="2000" b="1" i="1" dirty="0">
                <a:cs typeface="Times New Roman" panose="02020603050405020304" pitchFamily="18" charset="0"/>
              </a:rPr>
              <a:t>w</a:t>
            </a:r>
            <a:r>
              <a:rPr lang="zh-CN" altLang="en-US" sz="2000" b="1" dirty="0">
                <a:latin typeface="Calibri" panose="020F0502020204030204" pitchFamily="34" charset="0"/>
                <a:cs typeface="Times New Roman" panose="02020603050405020304" pitchFamily="18" charset="0"/>
              </a:rPr>
              <a:t>，求</a:t>
            </a:r>
            <a:r>
              <a:rPr lang="en-US" altLang="zh-CN" sz="2000" b="1" i="1" dirty="0">
                <a:cs typeface="Times New Roman" panose="02020603050405020304" pitchFamily="18" charset="0"/>
              </a:rPr>
              <a:t>v</a:t>
            </a:r>
            <a:r>
              <a:rPr lang="zh-CN" altLang="en-US" sz="2000" b="1" dirty="0">
                <a:cs typeface="Times New Roman" panose="02020603050405020304" pitchFamily="18" charset="0"/>
              </a:rPr>
              <a:t>和</a:t>
            </a:r>
            <a:r>
              <a:rPr lang="en-US" altLang="zh-CN" sz="2000" b="1" i="1" dirty="0">
                <a:cs typeface="Times New Roman" panose="02020603050405020304" pitchFamily="18" charset="0"/>
              </a:rPr>
              <a:t>w</a:t>
            </a:r>
            <a:r>
              <a:rPr lang="zh-CN" altLang="en-US" sz="2000" b="1" dirty="0">
                <a:cs typeface="Times New Roman" panose="02020603050405020304" pitchFamily="18" charset="0"/>
              </a:rPr>
              <a:t>。</a:t>
            </a:r>
            <a:endParaRPr lang="zh-CN" altLang="en-US" sz="2000" b="1" dirty="0"/>
          </a:p>
        </p:txBody>
      </p:sp>
      <p:graphicFrame>
        <p:nvGraphicFramePr>
          <p:cNvPr id="15378" name="Object 18">
            <a:extLst>
              <a:ext uri="{FF2B5EF4-FFF2-40B4-BE49-F238E27FC236}">
                <a16:creationId xmlns:a16="http://schemas.microsoft.com/office/drawing/2014/main" id="{78EA76F0-A9BB-0FA8-8F40-B59DD263A580}"/>
              </a:ext>
            </a:extLst>
          </p:cNvPr>
          <p:cNvGraphicFramePr>
            <a:graphicFrameLocks noChangeAspect="1"/>
          </p:cNvGraphicFramePr>
          <p:nvPr>
            <p:extLst>
              <p:ext uri="{D42A27DB-BD31-4B8C-83A1-F6EECF244321}">
                <p14:modId xmlns:p14="http://schemas.microsoft.com/office/powerpoint/2010/main" val="3259744446"/>
              </p:ext>
            </p:extLst>
          </p:nvPr>
        </p:nvGraphicFramePr>
        <p:xfrm>
          <a:off x="2381720" y="1643649"/>
          <a:ext cx="3673475" cy="1200150"/>
        </p:xfrm>
        <a:graphic>
          <a:graphicData uri="http://schemas.openxmlformats.org/presentationml/2006/ole">
            <mc:AlternateContent xmlns:mc="http://schemas.openxmlformats.org/markup-compatibility/2006">
              <mc:Choice xmlns:v="urn:schemas-microsoft-com:vml" Requires="v">
                <p:oleObj spid="_x0000_s40973" r:id="rId7" imgW="2794317" imgH="914717" progId="Equation.DSMT4">
                  <p:embed/>
                </p:oleObj>
              </mc:Choice>
              <mc:Fallback>
                <p:oleObj r:id="rId7" imgW="2794317" imgH="914717" progId="Equation.DSMT4">
                  <p:embed/>
                  <p:pic>
                    <p:nvPicPr>
                      <p:cNvPr id="15378" name="Object 18">
                        <a:extLst>
                          <a:ext uri="{FF2B5EF4-FFF2-40B4-BE49-F238E27FC236}">
                            <a16:creationId xmlns:a16="http://schemas.microsoft.com/office/drawing/2014/main" id="{78EA76F0-A9BB-0FA8-8F40-B59DD263A5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720" y="1643649"/>
                        <a:ext cx="3673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9" name="Object 19">
            <a:extLst>
              <a:ext uri="{FF2B5EF4-FFF2-40B4-BE49-F238E27FC236}">
                <a16:creationId xmlns:a16="http://schemas.microsoft.com/office/drawing/2014/main" id="{3B23D916-A944-45AB-1A90-ACA6827FD0B3}"/>
              </a:ext>
            </a:extLst>
          </p:cNvPr>
          <p:cNvGraphicFramePr>
            <a:graphicFrameLocks noChangeAspect="1"/>
          </p:cNvGraphicFramePr>
          <p:nvPr>
            <p:extLst>
              <p:ext uri="{D42A27DB-BD31-4B8C-83A1-F6EECF244321}">
                <p14:modId xmlns:p14="http://schemas.microsoft.com/office/powerpoint/2010/main" val="1132387194"/>
              </p:ext>
            </p:extLst>
          </p:nvPr>
        </p:nvGraphicFramePr>
        <p:xfrm>
          <a:off x="2342813" y="3014487"/>
          <a:ext cx="3673475" cy="1195387"/>
        </p:xfrm>
        <a:graphic>
          <a:graphicData uri="http://schemas.openxmlformats.org/presentationml/2006/ole">
            <mc:AlternateContent xmlns:mc="http://schemas.openxmlformats.org/markup-compatibility/2006">
              <mc:Choice xmlns:v="urn:schemas-microsoft-com:vml" Requires="v">
                <p:oleObj spid="_x0000_s40974" r:id="rId9" imgW="2832417" imgH="914717" progId="Equation.DSMT4">
                  <p:embed/>
                </p:oleObj>
              </mc:Choice>
              <mc:Fallback>
                <p:oleObj r:id="rId9" imgW="2832417" imgH="914717" progId="Equation.DSMT4">
                  <p:embed/>
                  <p:pic>
                    <p:nvPicPr>
                      <p:cNvPr id="15379" name="Object 19">
                        <a:extLst>
                          <a:ext uri="{FF2B5EF4-FFF2-40B4-BE49-F238E27FC236}">
                            <a16:creationId xmlns:a16="http://schemas.microsoft.com/office/drawing/2014/main" id="{3B23D916-A944-45AB-1A90-ACA6827FD0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2813" y="3014487"/>
                        <a:ext cx="367347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80" name="Rectangle 37">
            <a:extLst>
              <a:ext uri="{FF2B5EF4-FFF2-40B4-BE49-F238E27FC236}">
                <a16:creationId xmlns:a16="http://schemas.microsoft.com/office/drawing/2014/main" id="{8F86228D-3AC8-13FB-9F96-A4067236CA16}"/>
              </a:ext>
            </a:extLst>
          </p:cNvPr>
          <p:cNvSpPr>
            <a:spLocks noChangeArrowheads="1"/>
          </p:cNvSpPr>
          <p:nvPr/>
        </p:nvSpPr>
        <p:spPr bwMode="auto">
          <a:xfrm>
            <a:off x="874509" y="4353895"/>
            <a:ext cx="5295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如果只关心最后的变换结果，可以按下式计算</a:t>
            </a:r>
          </a:p>
        </p:txBody>
      </p:sp>
      <p:graphicFrame>
        <p:nvGraphicFramePr>
          <p:cNvPr id="15381" name="Object 21">
            <a:extLst>
              <a:ext uri="{FF2B5EF4-FFF2-40B4-BE49-F238E27FC236}">
                <a16:creationId xmlns:a16="http://schemas.microsoft.com/office/drawing/2014/main" id="{8BA987CB-23CB-CC8E-DF72-C34CFAE4EF45}"/>
              </a:ext>
            </a:extLst>
          </p:cNvPr>
          <p:cNvGraphicFramePr>
            <a:graphicFrameLocks noChangeAspect="1"/>
          </p:cNvGraphicFramePr>
          <p:nvPr>
            <p:extLst>
              <p:ext uri="{D42A27DB-BD31-4B8C-83A1-F6EECF244321}">
                <p14:modId xmlns:p14="http://schemas.microsoft.com/office/powerpoint/2010/main" val="325661651"/>
              </p:ext>
            </p:extLst>
          </p:nvPr>
        </p:nvGraphicFramePr>
        <p:xfrm>
          <a:off x="1297800" y="5107253"/>
          <a:ext cx="3841750" cy="401637"/>
        </p:xfrm>
        <a:graphic>
          <a:graphicData uri="http://schemas.openxmlformats.org/presentationml/2006/ole">
            <mc:AlternateContent xmlns:mc="http://schemas.openxmlformats.org/markup-compatibility/2006">
              <mc:Choice xmlns:v="urn:schemas-microsoft-com:vml" Requires="v">
                <p:oleObj spid="_x0000_s40975" r:id="rId11" imgW="1828324" imgH="190734" progId="Equation.DSMT4">
                  <p:embed/>
                </p:oleObj>
              </mc:Choice>
              <mc:Fallback>
                <p:oleObj r:id="rId11" imgW="1828324" imgH="190734" progId="Equation.DSMT4">
                  <p:embed/>
                  <p:pic>
                    <p:nvPicPr>
                      <p:cNvPr id="15381" name="Object 21">
                        <a:extLst>
                          <a:ext uri="{FF2B5EF4-FFF2-40B4-BE49-F238E27FC236}">
                            <a16:creationId xmlns:a16="http://schemas.microsoft.com/office/drawing/2014/main" id="{8BA987CB-23CB-CC8E-DF72-C34CFAE4EF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7800" y="5107253"/>
                        <a:ext cx="38417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82" name="Object 22">
            <a:extLst>
              <a:ext uri="{FF2B5EF4-FFF2-40B4-BE49-F238E27FC236}">
                <a16:creationId xmlns:a16="http://schemas.microsoft.com/office/drawing/2014/main" id="{C433109D-74CC-A483-4230-353BC450AC3B}"/>
              </a:ext>
            </a:extLst>
          </p:cNvPr>
          <p:cNvGraphicFramePr>
            <a:graphicFrameLocks noChangeAspect="1"/>
          </p:cNvGraphicFramePr>
          <p:nvPr>
            <p:extLst>
              <p:ext uri="{D42A27DB-BD31-4B8C-83A1-F6EECF244321}">
                <p14:modId xmlns:p14="http://schemas.microsoft.com/office/powerpoint/2010/main" val="1993439848"/>
              </p:ext>
            </p:extLst>
          </p:nvPr>
        </p:nvGraphicFramePr>
        <p:xfrm>
          <a:off x="5101433" y="4876800"/>
          <a:ext cx="1655762" cy="950913"/>
        </p:xfrm>
        <a:graphic>
          <a:graphicData uri="http://schemas.openxmlformats.org/presentationml/2006/ole">
            <mc:AlternateContent xmlns:mc="http://schemas.openxmlformats.org/markup-compatibility/2006">
              <mc:Choice xmlns:v="urn:schemas-microsoft-com:vml" Requires="v">
                <p:oleObj spid="_x0000_s40976" r:id="rId13" imgW="1105217" imgH="635317" progId="Equation.DSMT4">
                  <p:embed/>
                </p:oleObj>
              </mc:Choice>
              <mc:Fallback>
                <p:oleObj r:id="rId13" imgW="1105217" imgH="635317" progId="Equation.DSMT4">
                  <p:embed/>
                  <p:pic>
                    <p:nvPicPr>
                      <p:cNvPr id="15382" name="Object 22">
                        <a:extLst>
                          <a:ext uri="{FF2B5EF4-FFF2-40B4-BE49-F238E27FC236}">
                            <a16:creationId xmlns:a16="http://schemas.microsoft.com/office/drawing/2014/main" id="{C433109D-74CC-A483-4230-353BC450AC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1433" y="4876800"/>
                        <a:ext cx="1655762"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sp>
        <p:nvSpPr>
          <p:cNvPr id="15383" name="Rectangle 42">
            <a:extLst>
              <a:ext uri="{FF2B5EF4-FFF2-40B4-BE49-F238E27FC236}">
                <a16:creationId xmlns:a16="http://schemas.microsoft.com/office/drawing/2014/main" id="{09927B9A-3CEE-C984-A194-8B0B9C37846A}"/>
              </a:ext>
            </a:extLst>
          </p:cNvPr>
          <p:cNvSpPr>
            <a:spLocks noChangeArrowheads="1"/>
          </p:cNvSpPr>
          <p:nvPr/>
        </p:nvSpPr>
        <p:spPr bwMode="auto">
          <a:xfrm>
            <a:off x="1169719" y="5956300"/>
            <a:ext cx="5794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计算结果与前面的相同，称</a:t>
            </a:r>
            <a:r>
              <a:rPr lang="en-US" altLang="zh-CN" sz="2000" b="1" i="1" dirty="0"/>
              <a:t>R</a:t>
            </a:r>
            <a:r>
              <a:rPr lang="en-US" altLang="zh-CN" sz="2000" b="1" dirty="0"/>
              <a:t>=</a:t>
            </a:r>
            <a:r>
              <a:rPr lang="en-US" altLang="zh-CN" sz="2000" b="1" i="1" dirty="0"/>
              <a:t> Rot</a:t>
            </a:r>
            <a:r>
              <a:rPr lang="en-US" altLang="zh-CN" sz="2000" b="1" dirty="0"/>
              <a:t>(</a:t>
            </a:r>
            <a:r>
              <a:rPr lang="en-US" altLang="zh-CN" sz="2000" b="1" i="1" dirty="0"/>
              <a:t>y</a:t>
            </a:r>
            <a:r>
              <a:rPr lang="en-US" altLang="zh-CN" sz="2000" b="1" dirty="0"/>
              <a:t>,90</a:t>
            </a:r>
            <a:r>
              <a:rPr lang="en-US" altLang="zh-CN" sz="2000" b="1" baseline="30000" dirty="0"/>
              <a:t>o</a:t>
            </a:r>
            <a:r>
              <a:rPr lang="en-US" altLang="zh-CN" sz="2000" b="1" dirty="0"/>
              <a:t>)</a:t>
            </a:r>
            <a:r>
              <a:rPr lang="en-US" altLang="zh-CN" sz="2000" b="1" i="1" dirty="0"/>
              <a:t> Rot</a:t>
            </a:r>
            <a:r>
              <a:rPr lang="en-US" altLang="zh-CN" sz="2000" b="1" dirty="0"/>
              <a:t>(</a:t>
            </a:r>
            <a:r>
              <a:rPr lang="en-US" altLang="zh-CN" sz="2000" b="1" i="1" dirty="0"/>
              <a:t>z</a:t>
            </a:r>
            <a:r>
              <a:rPr lang="en-US" altLang="zh-CN" sz="2000" b="1" dirty="0"/>
              <a:t>,90</a:t>
            </a:r>
            <a:r>
              <a:rPr lang="en-US" altLang="zh-CN" sz="2000" b="1" baseline="30000" dirty="0"/>
              <a:t>o</a:t>
            </a:r>
            <a:r>
              <a:rPr lang="en-US" altLang="zh-CN" sz="2000" b="1" dirty="0"/>
              <a:t>)</a:t>
            </a:r>
            <a:r>
              <a:rPr lang="zh-CN" altLang="en-US" sz="2000" b="1" dirty="0"/>
              <a:t> 为复合旋转算子。 </a:t>
            </a:r>
          </a:p>
        </p:txBody>
      </p:sp>
      <p:sp>
        <p:nvSpPr>
          <p:cNvPr id="5" name="矩形 4">
            <a:extLst>
              <a:ext uri="{FF2B5EF4-FFF2-40B4-BE49-F238E27FC236}">
                <a16:creationId xmlns:a16="http://schemas.microsoft.com/office/drawing/2014/main" id="{1889D559-2345-03B7-740C-0796A3F542FA}"/>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3.4.2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旋转齐次坐标变换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371"/>
                                        </p:tgtEl>
                                        <p:attrNameLst>
                                          <p:attrName>style.visibility</p:attrName>
                                        </p:attrNameLst>
                                      </p:cBhvr>
                                      <p:to>
                                        <p:strVal val="visible"/>
                                      </p:to>
                                    </p:set>
                                    <p:animEffect transition="in" filter="wipe(down)">
                                      <p:cBhvr>
                                        <p:cTn id="7" dur="500"/>
                                        <p:tgtEl>
                                          <p:spTgt spid="15371"/>
                                        </p:tgtEl>
                                      </p:cBhvr>
                                    </p:animEffect>
                                  </p:childTnLst>
                                </p:cTn>
                              </p:par>
                              <p:par>
                                <p:cTn id="8" presetID="22" presetClass="entr" presetSubtype="4" fill="hold" nodeType="withEffect">
                                  <p:stCondLst>
                                    <p:cond delay="0"/>
                                  </p:stCondLst>
                                  <p:childTnLst>
                                    <p:set>
                                      <p:cBhvr>
                                        <p:cTn id="9" dur="1" fill="hold">
                                          <p:stCondLst>
                                            <p:cond delay="0"/>
                                          </p:stCondLst>
                                        </p:cTn>
                                        <p:tgtEl>
                                          <p:spTgt spid="15370"/>
                                        </p:tgtEl>
                                        <p:attrNameLst>
                                          <p:attrName>style.visibility</p:attrName>
                                        </p:attrNameLst>
                                      </p:cBhvr>
                                      <p:to>
                                        <p:strVal val="visible"/>
                                      </p:to>
                                    </p:set>
                                    <p:animEffect transition="in" filter="wipe(down)">
                                      <p:cBhvr>
                                        <p:cTn id="10" dur="500"/>
                                        <p:tgtEl>
                                          <p:spTgt spid="1537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377"/>
                                        </p:tgtEl>
                                        <p:attrNameLst>
                                          <p:attrName>style.visibility</p:attrName>
                                        </p:attrNameLst>
                                      </p:cBhvr>
                                      <p:to>
                                        <p:strVal val="visible"/>
                                      </p:to>
                                    </p:set>
                                    <p:animEffect transition="in" filter="wipe(down)">
                                      <p:cBhvr>
                                        <p:cTn id="15" dur="500"/>
                                        <p:tgtEl>
                                          <p:spTgt spid="1537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15378"/>
                                        </p:tgtEl>
                                        <p:attrNameLst>
                                          <p:attrName>style.visibility</p:attrName>
                                        </p:attrNameLst>
                                      </p:cBhvr>
                                      <p:to>
                                        <p:strVal val="visible"/>
                                      </p:to>
                                    </p:set>
                                    <p:animEffect transition="in" filter="wipe(down)">
                                      <p:cBhvr>
                                        <p:cTn id="20" dur="500"/>
                                        <p:tgtEl>
                                          <p:spTgt spid="1537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15379"/>
                                        </p:tgtEl>
                                        <p:attrNameLst>
                                          <p:attrName>style.visibility</p:attrName>
                                        </p:attrNameLst>
                                      </p:cBhvr>
                                      <p:to>
                                        <p:strVal val="visible"/>
                                      </p:to>
                                    </p:set>
                                    <p:animEffect transition="in" filter="wipe(down)">
                                      <p:cBhvr>
                                        <p:cTn id="25" dur="500"/>
                                        <p:tgtEl>
                                          <p:spTgt spid="1537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380"/>
                                        </p:tgtEl>
                                        <p:attrNameLst>
                                          <p:attrName>style.visibility</p:attrName>
                                        </p:attrNameLst>
                                      </p:cBhvr>
                                      <p:to>
                                        <p:strVal val="visible"/>
                                      </p:to>
                                    </p:set>
                                    <p:animEffect transition="in" filter="wipe(down)">
                                      <p:cBhvr>
                                        <p:cTn id="30" dur="500"/>
                                        <p:tgtEl>
                                          <p:spTgt spid="1538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15381"/>
                                        </p:tgtEl>
                                        <p:attrNameLst>
                                          <p:attrName>style.visibility</p:attrName>
                                        </p:attrNameLst>
                                      </p:cBhvr>
                                      <p:to>
                                        <p:strVal val="visible"/>
                                      </p:to>
                                    </p:set>
                                    <p:animEffect transition="in" filter="wipe(down)">
                                      <p:cBhvr>
                                        <p:cTn id="35" dur="500"/>
                                        <p:tgtEl>
                                          <p:spTgt spid="15381"/>
                                        </p:tgtEl>
                                      </p:cBhvr>
                                    </p:animEffect>
                                  </p:childTnLst>
                                </p:cTn>
                              </p:par>
                              <p:par>
                                <p:cTn id="36" presetID="22" presetClass="entr" presetSubtype="4" fill="hold" nodeType="withEffect">
                                  <p:stCondLst>
                                    <p:cond delay="0"/>
                                  </p:stCondLst>
                                  <p:childTnLst>
                                    <p:set>
                                      <p:cBhvr>
                                        <p:cTn id="37" dur="1" fill="hold">
                                          <p:stCondLst>
                                            <p:cond delay="0"/>
                                          </p:stCondLst>
                                        </p:cTn>
                                        <p:tgtEl>
                                          <p:spTgt spid="15382"/>
                                        </p:tgtEl>
                                        <p:attrNameLst>
                                          <p:attrName>style.visibility</p:attrName>
                                        </p:attrNameLst>
                                      </p:cBhvr>
                                      <p:to>
                                        <p:strVal val="visible"/>
                                      </p:to>
                                    </p:set>
                                    <p:animEffect transition="in" filter="wipe(down)">
                                      <p:cBhvr>
                                        <p:cTn id="38" dur="500"/>
                                        <p:tgtEl>
                                          <p:spTgt spid="1538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383"/>
                                        </p:tgtEl>
                                        <p:attrNameLst>
                                          <p:attrName>style.visibility</p:attrName>
                                        </p:attrNameLst>
                                      </p:cBhvr>
                                      <p:to>
                                        <p:strVal val="visible"/>
                                      </p:to>
                                    </p:set>
                                    <p:animEffect transition="in" filter="wipe(down)">
                                      <p:cBhvr>
                                        <p:cTn id="43" dur="500"/>
                                        <p:tgtEl>
                                          <p:spTgt spid="15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autoUpdateAnimBg="0"/>
      <p:bldP spid="15377" grpId="0" autoUpdateAnimBg="0"/>
      <p:bldP spid="15380" grpId="0" autoUpdateAnimBg="0"/>
      <p:bldP spid="15383"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8D7688C-B104-9CCD-24C2-C4E6F165934B}"/>
              </a:ext>
            </a:extLst>
          </p:cNvPr>
          <p:cNvGrpSpPr/>
          <p:nvPr/>
        </p:nvGrpSpPr>
        <p:grpSpPr>
          <a:xfrm>
            <a:off x="3" y="0"/>
            <a:ext cx="12191999" cy="6858000"/>
            <a:chOff x="3" y="0"/>
            <a:chExt cx="12191999" cy="6858000"/>
          </a:xfrm>
        </p:grpSpPr>
        <p:pic>
          <p:nvPicPr>
            <p:cNvPr id="3" name="Picture 2">
              <a:extLst>
                <a:ext uri="{FF2B5EF4-FFF2-40B4-BE49-F238E27FC236}">
                  <a16:creationId xmlns:a16="http://schemas.microsoft.com/office/drawing/2014/main" id="{E101F6B4-CCBF-E349-F245-DAB8B1092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56AFD11A-0616-4607-8984-CB1B85687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386" name="灯片编号占位符 7">
            <a:extLst>
              <a:ext uri="{FF2B5EF4-FFF2-40B4-BE49-F238E27FC236}">
                <a16:creationId xmlns:a16="http://schemas.microsoft.com/office/drawing/2014/main" id="{F08C0E2D-73CA-6148-E03D-CA3DFA5A4424}"/>
              </a:ext>
            </a:extLst>
          </p:cNvPr>
          <p:cNvSpPr txBox="1">
            <a:spLocks noGrp="1" noChangeArrowheads="1"/>
          </p:cNvSpPr>
          <p:nvPr/>
        </p:nvSpPr>
        <p:spPr bwMode="auto">
          <a:xfrm>
            <a:off x="8534400" y="6307138"/>
            <a:ext cx="19050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r" eaLnBrk="1" hangingPunct="1"/>
            <a:fld id="{D2F30ED4-0CAA-43BF-B384-FBDBC7EEDB56}" type="slidenum">
              <a:rPr lang="zh-CN" altLang="en-US" sz="1400">
                <a:solidFill>
                  <a:srgbClr val="022EBA"/>
                </a:solidFill>
                <a:ea typeface="黑体" panose="02010609060101010101" pitchFamily="49" charset="-122"/>
              </a:rPr>
              <a:pPr algn="r" eaLnBrk="1" hangingPunct="1"/>
              <a:t>54</a:t>
            </a:fld>
            <a:endParaRPr lang="en-US" altLang="zh-CN" sz="1400">
              <a:solidFill>
                <a:srgbClr val="022EBA"/>
              </a:solidFill>
              <a:ea typeface="黑体" panose="02010609060101010101" pitchFamily="49" charset="-122"/>
            </a:endParaRPr>
          </a:p>
        </p:txBody>
      </p:sp>
      <p:sp>
        <p:nvSpPr>
          <p:cNvPr id="16387" name="Rectangle 9">
            <a:extLst>
              <a:ext uri="{FF2B5EF4-FFF2-40B4-BE49-F238E27FC236}">
                <a16:creationId xmlns:a16="http://schemas.microsoft.com/office/drawing/2014/main" id="{B8EE1466-3E79-ACD6-CC2F-279762E24F1E}"/>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88" name="Rectangle 10">
            <a:extLst>
              <a:ext uri="{FF2B5EF4-FFF2-40B4-BE49-F238E27FC236}">
                <a16:creationId xmlns:a16="http://schemas.microsoft.com/office/drawing/2014/main" id="{D708A5A8-7268-9454-E8B3-7276296ABA2B}"/>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89" name="TextBox 17">
            <a:extLst>
              <a:ext uri="{FF2B5EF4-FFF2-40B4-BE49-F238E27FC236}">
                <a16:creationId xmlns:a16="http://schemas.microsoft.com/office/drawing/2014/main" id="{C0613B83-60D9-412A-77B4-117C2F8BE201}"/>
              </a:ext>
            </a:extLst>
          </p:cNvPr>
          <p:cNvSpPr txBox="1">
            <a:spLocks noChangeArrowheads="1"/>
          </p:cNvSpPr>
          <p:nvPr/>
        </p:nvSpPr>
        <p:spPr bwMode="auto">
          <a:xfrm>
            <a:off x="2364038" y="6167274"/>
            <a:ext cx="7439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FF0000"/>
                </a:solidFill>
              </a:rPr>
              <a:t>注：固定坐标系变换，矩阵乘的顺序“自右向左”</a:t>
            </a:r>
          </a:p>
        </p:txBody>
      </p:sp>
      <p:sp>
        <p:nvSpPr>
          <p:cNvPr id="16390" name="Rectangle 18">
            <a:extLst>
              <a:ext uri="{FF2B5EF4-FFF2-40B4-BE49-F238E27FC236}">
                <a16:creationId xmlns:a16="http://schemas.microsoft.com/office/drawing/2014/main" id="{B2A73474-8D04-CCFF-10D2-74D0E4345556}"/>
              </a:ext>
            </a:extLst>
          </p:cNvPr>
          <p:cNvSpPr>
            <a:spLocks noChangeArrowheads="1"/>
          </p:cNvSpPr>
          <p:nvPr/>
        </p:nvSpPr>
        <p:spPr bwMode="auto">
          <a:xfrm>
            <a:off x="780416" y="1348685"/>
            <a:ext cx="10606270" cy="70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        如果改变旋转顺序，先对它进行绕</a:t>
            </a:r>
            <a:r>
              <a:rPr lang="en-US" altLang="zh-CN" sz="2000" b="1" i="1" dirty="0"/>
              <a:t>y</a:t>
            </a:r>
            <a:r>
              <a:rPr lang="zh-CN" altLang="en-US" sz="2000" b="1" dirty="0"/>
              <a:t>轴旋转</a:t>
            </a:r>
            <a:r>
              <a:rPr lang="en-US" altLang="zh-CN" sz="2000" b="1" dirty="0"/>
              <a:t>90</a:t>
            </a:r>
            <a:r>
              <a:rPr lang="en-US" altLang="zh-CN" sz="2000" b="1" baseline="30000" dirty="0"/>
              <a:t>o</a:t>
            </a:r>
            <a:r>
              <a:rPr lang="zh-CN" altLang="en-US" sz="2000" b="1" dirty="0"/>
              <a:t>，再绕</a:t>
            </a:r>
            <a:r>
              <a:rPr lang="en-US" altLang="zh-CN" sz="2000" b="1" i="1" dirty="0"/>
              <a:t>z</a:t>
            </a:r>
            <a:r>
              <a:rPr lang="zh-CN" altLang="en-US" sz="2000" b="1" dirty="0"/>
              <a:t>轴旋转</a:t>
            </a:r>
            <a:r>
              <a:rPr lang="en-US" altLang="zh-CN" sz="2000" b="1" dirty="0"/>
              <a:t>90</a:t>
            </a:r>
            <a:r>
              <a:rPr lang="en-US" altLang="zh-CN" sz="2000" b="1" baseline="30000" dirty="0"/>
              <a:t>o</a:t>
            </a:r>
            <a:r>
              <a:rPr lang="zh-CN" altLang="en-US" sz="2000" b="1" dirty="0"/>
              <a:t>，结果如图</a:t>
            </a:r>
            <a:r>
              <a:rPr lang="en-US" altLang="zh-CN" sz="2000" b="1" dirty="0"/>
              <a:t>2-11b</a:t>
            </a:r>
            <a:r>
              <a:rPr lang="zh-CN" altLang="en-US" sz="2000" b="1" dirty="0"/>
              <a:t>所示。比较图</a:t>
            </a:r>
            <a:r>
              <a:rPr lang="en-US" altLang="zh-CN" sz="2000" b="1" dirty="0"/>
              <a:t>2-11a</a:t>
            </a:r>
            <a:r>
              <a:rPr lang="zh-CN" altLang="en-US" sz="2000" b="1" dirty="0"/>
              <a:t>和图</a:t>
            </a:r>
            <a:r>
              <a:rPr lang="en-US" altLang="zh-CN" sz="2000" b="1" dirty="0"/>
              <a:t>2-11b</a:t>
            </a:r>
            <a:r>
              <a:rPr lang="zh-CN" altLang="en-US" sz="2000" b="1" dirty="0"/>
              <a:t>可以发现最后的结果并不相同，即旋转顺序影响变换结果。</a:t>
            </a:r>
            <a:endParaRPr lang="zh-CN" altLang="en-US" sz="2000" b="1" dirty="0">
              <a:sym typeface="Symbol" panose="05050102010706020507" pitchFamily="18" charset="2"/>
            </a:endParaRPr>
          </a:p>
        </p:txBody>
      </p:sp>
      <p:sp>
        <p:nvSpPr>
          <p:cNvPr id="16391" name="Rectangle 20">
            <a:extLst>
              <a:ext uri="{FF2B5EF4-FFF2-40B4-BE49-F238E27FC236}">
                <a16:creationId xmlns:a16="http://schemas.microsoft.com/office/drawing/2014/main" id="{E61B2082-F667-5147-9720-D6B510DA99E5}"/>
              </a:ext>
            </a:extLst>
          </p:cNvPr>
          <p:cNvSpPr>
            <a:spLocks noChangeArrowheads="1"/>
          </p:cNvSpPr>
          <p:nvPr/>
        </p:nvSpPr>
        <p:spPr bwMode="auto">
          <a:xfrm>
            <a:off x="2749867" y="5406365"/>
            <a:ext cx="5948362" cy="70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从数学角度解释就是矩阵乘法不满足交换率，</a:t>
            </a:r>
          </a:p>
          <a:p>
            <a:pPr eaLnBrk="1" hangingPunct="1"/>
            <a:r>
              <a:rPr lang="en-US" altLang="zh-CN" sz="2000" b="1" dirty="0"/>
              <a:t>                </a:t>
            </a:r>
            <a:r>
              <a:rPr lang="en-US" altLang="zh-CN" sz="2000" b="1" i="1" dirty="0"/>
              <a:t>Rot</a:t>
            </a:r>
            <a:r>
              <a:rPr lang="en-US" altLang="zh-CN" sz="2000" b="1" dirty="0"/>
              <a:t>(</a:t>
            </a:r>
            <a:r>
              <a:rPr lang="en-US" altLang="zh-CN" sz="2000" b="1" i="1" dirty="0"/>
              <a:t>y</a:t>
            </a:r>
            <a:r>
              <a:rPr lang="en-US" altLang="zh-CN" sz="2000" b="1" dirty="0"/>
              <a:t>,90</a:t>
            </a:r>
            <a:r>
              <a:rPr lang="en-US" altLang="zh-CN" sz="2000" b="1" baseline="30000" dirty="0"/>
              <a:t>o</a:t>
            </a:r>
            <a:r>
              <a:rPr lang="en-US" altLang="zh-CN" sz="2000" b="1" dirty="0"/>
              <a:t>)</a:t>
            </a:r>
            <a:r>
              <a:rPr lang="en-US" altLang="zh-CN" sz="2000" b="1" i="1" dirty="0"/>
              <a:t> Rot</a:t>
            </a:r>
            <a:r>
              <a:rPr lang="en-US" altLang="zh-CN" sz="2000" b="1" dirty="0"/>
              <a:t>(</a:t>
            </a:r>
            <a:r>
              <a:rPr lang="en-US" altLang="zh-CN" sz="2000" b="1" i="1" dirty="0"/>
              <a:t>z</a:t>
            </a:r>
            <a:r>
              <a:rPr lang="en-US" altLang="zh-CN" sz="2000" b="1" dirty="0"/>
              <a:t>,90</a:t>
            </a:r>
            <a:r>
              <a:rPr lang="en-US" altLang="zh-CN" sz="2000" b="1" baseline="30000" dirty="0"/>
              <a:t>o</a:t>
            </a:r>
            <a:r>
              <a:rPr lang="en-US" altLang="zh-CN" sz="2000" b="1" dirty="0"/>
              <a:t>)</a:t>
            </a:r>
            <a:r>
              <a:rPr lang="en-US" altLang="zh-CN" sz="2000" b="1" dirty="0">
                <a:sym typeface="Symbol" panose="05050102010706020507" pitchFamily="18" charset="2"/>
              </a:rPr>
              <a:t></a:t>
            </a:r>
            <a:r>
              <a:rPr lang="en-US" altLang="zh-CN" sz="2000" b="1" i="1" dirty="0"/>
              <a:t> Rot</a:t>
            </a:r>
            <a:r>
              <a:rPr lang="en-US" altLang="zh-CN" sz="2000" b="1" dirty="0">
                <a:sym typeface="Symbol" panose="05050102010706020507" pitchFamily="18" charset="2"/>
              </a:rPr>
              <a:t>(</a:t>
            </a:r>
            <a:r>
              <a:rPr lang="en-US" altLang="zh-CN" sz="2000" b="1" i="1" dirty="0">
                <a:sym typeface="Symbol" panose="05050102010706020507" pitchFamily="18" charset="2"/>
              </a:rPr>
              <a:t>z</a:t>
            </a:r>
            <a:r>
              <a:rPr lang="en-US" altLang="zh-CN" sz="2000" b="1" dirty="0">
                <a:sym typeface="Symbol" panose="05050102010706020507" pitchFamily="18" charset="2"/>
              </a:rPr>
              <a:t>,90</a:t>
            </a:r>
            <a:r>
              <a:rPr lang="en-US" altLang="zh-CN" sz="2000" b="1" baseline="30000" dirty="0">
                <a:sym typeface="Symbol" panose="05050102010706020507" pitchFamily="18" charset="2"/>
              </a:rPr>
              <a:t>o</a:t>
            </a:r>
            <a:r>
              <a:rPr lang="en-US" altLang="zh-CN" sz="2000" b="1" dirty="0">
                <a:sym typeface="Symbol" panose="05050102010706020507" pitchFamily="18" charset="2"/>
              </a:rPr>
              <a:t>)</a:t>
            </a:r>
            <a:r>
              <a:rPr lang="en-US" altLang="zh-CN" sz="2000" b="1" i="1" dirty="0">
                <a:sym typeface="Symbol" panose="05050102010706020507" pitchFamily="18" charset="2"/>
              </a:rPr>
              <a:t> Rot</a:t>
            </a:r>
            <a:r>
              <a:rPr lang="en-US" altLang="zh-CN" sz="2000" b="1" dirty="0">
                <a:sym typeface="Symbol" panose="05050102010706020507" pitchFamily="18" charset="2"/>
              </a:rPr>
              <a:t>(</a:t>
            </a:r>
            <a:r>
              <a:rPr lang="en-US" altLang="zh-CN" sz="2000" b="1" i="1" dirty="0">
                <a:sym typeface="Symbol" panose="05050102010706020507" pitchFamily="18" charset="2"/>
              </a:rPr>
              <a:t>y</a:t>
            </a:r>
            <a:r>
              <a:rPr lang="en-US" altLang="zh-CN" sz="2000" b="1" dirty="0">
                <a:sym typeface="Symbol" panose="05050102010706020507" pitchFamily="18" charset="2"/>
              </a:rPr>
              <a:t>,90</a:t>
            </a:r>
            <a:r>
              <a:rPr lang="en-US" altLang="zh-CN" sz="2000" b="1" baseline="30000" dirty="0">
                <a:sym typeface="Symbol" panose="05050102010706020507" pitchFamily="18" charset="2"/>
              </a:rPr>
              <a:t>o</a:t>
            </a:r>
            <a:r>
              <a:rPr lang="en-US" altLang="zh-CN" sz="2000" b="1" dirty="0">
                <a:sym typeface="Symbol" panose="05050102010706020507" pitchFamily="18" charset="2"/>
              </a:rPr>
              <a:t>)</a:t>
            </a:r>
            <a:r>
              <a:rPr lang="zh-CN" altLang="en-US" sz="2000" b="1" dirty="0">
                <a:sym typeface="Symbol" panose="05050102010706020507" pitchFamily="18" charset="2"/>
              </a:rPr>
              <a:t>。</a:t>
            </a:r>
          </a:p>
        </p:txBody>
      </p:sp>
      <p:sp>
        <p:nvSpPr>
          <p:cNvPr id="5" name="矩形 4">
            <a:extLst>
              <a:ext uri="{FF2B5EF4-FFF2-40B4-BE49-F238E27FC236}">
                <a16:creationId xmlns:a16="http://schemas.microsoft.com/office/drawing/2014/main" id="{FA537C56-98BB-A615-DE3B-2E03D81AC4A7}"/>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3.4.2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旋转齐次坐标变换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7">
            <a:extLst>
              <a:ext uri="{FF2B5EF4-FFF2-40B4-BE49-F238E27FC236}">
                <a16:creationId xmlns:a16="http://schemas.microsoft.com/office/drawing/2014/main" id="{E6345E31-ADE1-14FF-BFF1-781FF0797AF5}"/>
              </a:ext>
            </a:extLst>
          </p:cNvPr>
          <p:cNvSpPr txBox="1">
            <a:spLocks noGrp="1" noChangeArrowheads="1"/>
          </p:cNvSpPr>
          <p:nvPr/>
        </p:nvSpPr>
        <p:spPr bwMode="auto">
          <a:xfrm>
            <a:off x="8534400" y="6307138"/>
            <a:ext cx="19050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r" eaLnBrk="1" hangingPunct="1"/>
            <a:fld id="{97F0365E-D3B4-41E0-8DCB-9135D8825ABE}" type="slidenum">
              <a:rPr lang="zh-CN" altLang="en-US" sz="1400">
                <a:solidFill>
                  <a:srgbClr val="022EBA"/>
                </a:solidFill>
                <a:ea typeface="黑体" panose="02010609060101010101" pitchFamily="49" charset="-122"/>
              </a:rPr>
              <a:pPr algn="r" eaLnBrk="1" hangingPunct="1"/>
              <a:t>54</a:t>
            </a:fld>
            <a:endParaRPr lang="en-US" altLang="zh-CN" sz="1400">
              <a:solidFill>
                <a:srgbClr val="022EBA"/>
              </a:solidFill>
              <a:ea typeface="黑体" panose="02010609060101010101" pitchFamily="49" charset="-122"/>
            </a:endParaRPr>
          </a:p>
        </p:txBody>
      </p:sp>
      <p:graphicFrame>
        <p:nvGraphicFramePr>
          <p:cNvPr id="7" name="Object 18">
            <a:extLst>
              <a:ext uri="{FF2B5EF4-FFF2-40B4-BE49-F238E27FC236}">
                <a16:creationId xmlns:a16="http://schemas.microsoft.com/office/drawing/2014/main" id="{E8D4C987-24D1-B5CA-9771-7B2BA7503D42}"/>
              </a:ext>
            </a:extLst>
          </p:cNvPr>
          <p:cNvGraphicFramePr>
            <a:graphicFrameLocks noChangeAspect="1"/>
          </p:cNvGraphicFramePr>
          <p:nvPr>
            <p:extLst>
              <p:ext uri="{D42A27DB-BD31-4B8C-83A1-F6EECF244321}">
                <p14:modId xmlns:p14="http://schemas.microsoft.com/office/powerpoint/2010/main" val="192708105"/>
              </p:ext>
            </p:extLst>
          </p:nvPr>
        </p:nvGraphicFramePr>
        <p:xfrm>
          <a:off x="1278734" y="2211037"/>
          <a:ext cx="2524125" cy="2365375"/>
        </p:xfrm>
        <a:graphic>
          <a:graphicData uri="http://schemas.openxmlformats.org/presentationml/2006/ole">
            <mc:AlternateContent xmlns:mc="http://schemas.openxmlformats.org/markup-compatibility/2006">
              <mc:Choice xmlns:v="urn:schemas-microsoft-com:vml" Requires="v">
                <p:oleObj spid="_x0000_s41990" r:id="rId5" imgW="1198800" imgH="1119600" progId="Visio.Drawing.11">
                  <p:embed/>
                </p:oleObj>
              </mc:Choice>
              <mc:Fallback>
                <p:oleObj r:id="rId5" imgW="1198800" imgH="1119600" progId="Visio.Drawing.11">
                  <p:embed/>
                  <p:pic>
                    <p:nvPicPr>
                      <p:cNvPr id="15370" name="Object 18">
                        <a:extLst>
                          <a:ext uri="{FF2B5EF4-FFF2-40B4-BE49-F238E27FC236}">
                            <a16:creationId xmlns:a16="http://schemas.microsoft.com/office/drawing/2014/main" id="{9BB0A3A0-7077-A362-FEB6-204F914379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8734" y="2211037"/>
                        <a:ext cx="252412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20">
            <a:extLst>
              <a:ext uri="{FF2B5EF4-FFF2-40B4-BE49-F238E27FC236}">
                <a16:creationId xmlns:a16="http://schemas.microsoft.com/office/drawing/2014/main" id="{D211DB87-359D-F523-1793-072BDA459D5A}"/>
              </a:ext>
            </a:extLst>
          </p:cNvPr>
          <p:cNvSpPr>
            <a:spLocks noChangeArrowheads="1"/>
          </p:cNvSpPr>
          <p:nvPr/>
        </p:nvSpPr>
        <p:spPr bwMode="auto">
          <a:xfrm>
            <a:off x="1633061" y="4334072"/>
            <a:ext cx="2233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en-US" altLang="zh-CN" sz="2000" b="1" dirty="0"/>
              <a:t>(a) Z</a:t>
            </a:r>
            <a:r>
              <a:rPr lang="en-US" altLang="zh-CN" sz="2000" b="1" dirty="0">
                <a:sym typeface="Symbol" panose="05050102010706020507" pitchFamily="18" charset="2"/>
              </a:rPr>
              <a:t></a:t>
            </a:r>
            <a:r>
              <a:rPr lang="en-US" altLang="zh-CN" sz="2000" b="1" dirty="0"/>
              <a:t>Y</a:t>
            </a:r>
            <a:r>
              <a:rPr lang="zh-CN" altLang="en-US" sz="2000" b="1" dirty="0">
                <a:sym typeface="Symbol" panose="05050102010706020507" pitchFamily="18" charset="2"/>
              </a:rPr>
              <a:t>顺序旋转 </a:t>
            </a:r>
          </a:p>
        </p:txBody>
      </p:sp>
      <p:graphicFrame>
        <p:nvGraphicFramePr>
          <p:cNvPr id="9" name="Object 21">
            <a:extLst>
              <a:ext uri="{FF2B5EF4-FFF2-40B4-BE49-F238E27FC236}">
                <a16:creationId xmlns:a16="http://schemas.microsoft.com/office/drawing/2014/main" id="{8893FEF2-1386-EB8F-0B84-7AF013372560}"/>
              </a:ext>
            </a:extLst>
          </p:cNvPr>
          <p:cNvGraphicFramePr>
            <a:graphicFrameLocks noChangeAspect="1"/>
          </p:cNvGraphicFramePr>
          <p:nvPr>
            <p:extLst>
              <p:ext uri="{D42A27DB-BD31-4B8C-83A1-F6EECF244321}">
                <p14:modId xmlns:p14="http://schemas.microsoft.com/office/powerpoint/2010/main" val="2123149505"/>
              </p:ext>
            </p:extLst>
          </p:nvPr>
        </p:nvGraphicFramePr>
        <p:xfrm>
          <a:off x="6723911" y="2130466"/>
          <a:ext cx="2524125" cy="1762125"/>
        </p:xfrm>
        <a:graphic>
          <a:graphicData uri="http://schemas.openxmlformats.org/presentationml/2006/ole">
            <mc:AlternateContent xmlns:mc="http://schemas.openxmlformats.org/markup-compatibility/2006">
              <mc:Choice xmlns:v="urn:schemas-microsoft-com:vml" Requires="v">
                <p:oleObj spid="_x0000_s41991" r:id="rId7" imgW="874440" imgH="609480" progId="Visio.Drawing.11">
                  <p:embed/>
                </p:oleObj>
              </mc:Choice>
              <mc:Fallback>
                <p:oleObj r:id="rId7" imgW="874440" imgH="609480" progId="Visio.Drawing.11">
                  <p:embed/>
                  <p:pic>
                    <p:nvPicPr>
                      <p:cNvPr id="15373" name="Object 21">
                        <a:extLst>
                          <a:ext uri="{FF2B5EF4-FFF2-40B4-BE49-F238E27FC236}">
                            <a16:creationId xmlns:a16="http://schemas.microsoft.com/office/drawing/2014/main" id="{0577A082-4641-5A86-432C-A1EB488E4C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3911" y="2130466"/>
                        <a:ext cx="2524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23">
            <a:extLst>
              <a:ext uri="{FF2B5EF4-FFF2-40B4-BE49-F238E27FC236}">
                <a16:creationId xmlns:a16="http://schemas.microsoft.com/office/drawing/2014/main" id="{B62E879D-DBA8-C705-6ECA-B27BBC51DA80}"/>
              </a:ext>
            </a:extLst>
          </p:cNvPr>
          <p:cNvSpPr>
            <a:spLocks noChangeArrowheads="1"/>
          </p:cNvSpPr>
          <p:nvPr/>
        </p:nvSpPr>
        <p:spPr bwMode="auto">
          <a:xfrm>
            <a:off x="7067550" y="4365693"/>
            <a:ext cx="2247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dirty="0"/>
              <a:t>(b) Y</a:t>
            </a:r>
            <a:r>
              <a:rPr lang="en-US" altLang="zh-CN" sz="2000" b="1" dirty="0">
                <a:sym typeface="Symbol" panose="05050102010706020507" pitchFamily="18" charset="2"/>
              </a:rPr>
              <a:t></a:t>
            </a:r>
            <a:r>
              <a:rPr lang="en-US" altLang="zh-CN" sz="2000" b="1" dirty="0"/>
              <a:t> Z</a:t>
            </a:r>
            <a:r>
              <a:rPr lang="zh-CN" altLang="en-US" sz="2000" b="1" dirty="0">
                <a:sym typeface="Symbol" panose="05050102010706020507" pitchFamily="18" charset="2"/>
              </a:rPr>
              <a:t>顺序旋转</a:t>
            </a:r>
          </a:p>
        </p:txBody>
      </p:sp>
      <p:sp>
        <p:nvSpPr>
          <p:cNvPr id="11" name="Rectangle 24">
            <a:extLst>
              <a:ext uri="{FF2B5EF4-FFF2-40B4-BE49-F238E27FC236}">
                <a16:creationId xmlns:a16="http://schemas.microsoft.com/office/drawing/2014/main" id="{9531BED5-E37B-EDC9-F81E-19371204A4F3}"/>
              </a:ext>
            </a:extLst>
          </p:cNvPr>
          <p:cNvSpPr>
            <a:spLocks noChangeArrowheads="1"/>
          </p:cNvSpPr>
          <p:nvPr/>
        </p:nvSpPr>
        <p:spPr bwMode="auto">
          <a:xfrm>
            <a:off x="3616315" y="4833238"/>
            <a:ext cx="4215465"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sym typeface="Symbol" panose="05050102010706020507" pitchFamily="18" charset="2"/>
              </a:rPr>
              <a:t>图</a:t>
            </a:r>
            <a:r>
              <a:rPr lang="en-US" altLang="zh-CN" sz="2000" b="1" dirty="0">
                <a:sym typeface="Symbol" panose="05050102010706020507" pitchFamily="18" charset="2"/>
              </a:rPr>
              <a:t>2-11</a:t>
            </a:r>
            <a:r>
              <a:rPr lang="zh-CN" altLang="en-US" sz="2000" b="1" dirty="0">
                <a:sym typeface="Symbol" panose="05050102010706020507" pitchFamily="18" charset="2"/>
              </a:rPr>
              <a:t>旋转顺序对变换结果影响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wipe(down)">
                                      <p:cBhvr>
                                        <p:cTn id="7" dur="500"/>
                                        <p:tgtEl>
                                          <p:spTgt spid="163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6391"/>
                                        </p:tgtEl>
                                        <p:attrNameLst>
                                          <p:attrName>style.visibility</p:attrName>
                                        </p:attrNameLst>
                                      </p:cBhvr>
                                      <p:to>
                                        <p:strVal val="visible"/>
                                      </p:to>
                                    </p:set>
                                    <p:animEffect transition="in" filter="wipe(down)">
                                      <p:cBhvr>
                                        <p:cTn id="31" dur="500"/>
                                        <p:tgtEl>
                                          <p:spTgt spid="1639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6389"/>
                                        </p:tgtEl>
                                        <p:attrNameLst>
                                          <p:attrName>style.visibility</p:attrName>
                                        </p:attrNameLst>
                                      </p:cBhvr>
                                      <p:to>
                                        <p:strVal val="visible"/>
                                      </p:to>
                                    </p:set>
                                    <p:animEffect transition="in" filter="wipe(down)">
                                      <p:cBhvr>
                                        <p:cTn id="36"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utoUpdateAnimBg="0"/>
      <p:bldP spid="16390" grpId="0" autoUpdateAnimBg="0"/>
      <p:bldP spid="16391" grpId="0" autoUpdateAnimBg="0"/>
      <p:bldP spid="8" grpId="0" autoUpdateAnimBg="0"/>
      <p:bldP spid="10" grpId="0" autoUpdateAnimBg="0"/>
      <p:bldP spid="11"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矩形 2"/>
          <p:cNvSpPr/>
          <p:nvPr/>
        </p:nvSpPr>
        <p:spPr>
          <a:xfrm>
            <a:off x="843053" y="1309909"/>
            <a:ext cx="7935187" cy="566309"/>
          </a:xfrm>
          <a:prstGeom prst="rect">
            <a:avLst/>
          </a:prstGeom>
          <a:solidFill>
            <a:schemeClr val="accent6">
              <a:lumMod val="60000"/>
              <a:lumOff val="40000"/>
            </a:schemeClr>
          </a:solidFill>
        </p:spPr>
        <p:txBody>
          <a:bodyPr wrap="square">
            <a:spAutoFit/>
          </a:bodyPr>
          <a:lstStyle/>
          <a:p>
            <a:pPr>
              <a:lnSpc>
                <a:spcPct val="140000"/>
              </a:lnSpc>
            </a:pP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任何变换都可以分解为按一定顺序的一组平移变换和旋转变换。</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p:cNvGraphicFramePr>
            <a:graphicFrameLocks noChangeAspect="1"/>
          </p:cNvGraphicFramePr>
          <p:nvPr/>
        </p:nvGraphicFramePr>
        <p:xfrm>
          <a:off x="843053" y="2046177"/>
          <a:ext cx="14118247" cy="537363"/>
        </p:xfrm>
        <a:graphic>
          <a:graphicData uri="http://schemas.openxmlformats.org/presentationml/2006/ole">
            <mc:AlternateContent xmlns:mc="http://schemas.openxmlformats.org/markup-compatibility/2006">
              <mc:Choice xmlns:v="urn:schemas-microsoft-com:vml" Requires="v">
                <p:oleObj spid="_x0000_s43016" name="启用了宏的模板" r:id="rId5" imgW="8107680" imgH="309880" progId="Word.DocumentMacroEnabled.12">
                  <p:embed/>
                </p:oleObj>
              </mc:Choice>
              <mc:Fallback>
                <p:oleObj name="启用了宏的模板" r:id="rId5" imgW="8107680" imgH="309880" progId="Word.DocumentMacroEnabled.12">
                  <p:embed/>
                  <p:pic>
                    <p:nvPicPr>
                      <p:cNvPr id="4" name="对象 3"/>
                      <p:cNvPicPr/>
                      <p:nvPr/>
                    </p:nvPicPr>
                    <p:blipFill>
                      <a:blip r:embed="rId6"/>
                      <a:stretch>
                        <a:fillRect/>
                      </a:stretch>
                    </p:blipFill>
                    <p:spPr>
                      <a:xfrm>
                        <a:off x="843053" y="2046177"/>
                        <a:ext cx="14118247" cy="537363"/>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3129618" y="2586943"/>
          <a:ext cx="13262907" cy="1190626"/>
        </p:xfrm>
        <a:graphic>
          <a:graphicData uri="http://schemas.openxmlformats.org/presentationml/2006/ole">
            <mc:AlternateContent xmlns:mc="http://schemas.openxmlformats.org/markup-compatibility/2006">
              <mc:Choice xmlns:v="urn:schemas-microsoft-com:vml" Requires="v">
                <p:oleObj spid="_x0000_s43017" name="启用了宏的模板" r:id="rId7" imgW="8133715" imgH="731520" progId="Word.DocumentMacroEnabled.12">
                  <p:embed/>
                </p:oleObj>
              </mc:Choice>
              <mc:Fallback>
                <p:oleObj name="启用了宏的模板" r:id="rId7" imgW="8133715" imgH="731520" progId="Word.DocumentMacroEnabled.12">
                  <p:embed/>
                  <p:pic>
                    <p:nvPicPr>
                      <p:cNvPr id="5" name="对象 4"/>
                      <p:cNvPicPr/>
                      <p:nvPr/>
                    </p:nvPicPr>
                    <p:blipFill>
                      <a:blip r:embed="rId8"/>
                      <a:stretch>
                        <a:fillRect/>
                      </a:stretch>
                    </p:blipFill>
                    <p:spPr>
                      <a:xfrm>
                        <a:off x="3129618" y="2586943"/>
                        <a:ext cx="13262907" cy="1190626"/>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549139" y="3899484"/>
          <a:ext cx="13365796" cy="2237653"/>
        </p:xfrm>
        <a:graphic>
          <a:graphicData uri="http://schemas.openxmlformats.org/presentationml/2006/ole">
            <mc:AlternateContent xmlns:mc="http://schemas.openxmlformats.org/markup-compatibility/2006">
              <mc:Choice xmlns:v="urn:schemas-microsoft-com:vml" Requires="v">
                <p:oleObj spid="_x0000_s43018" name="启用了宏的模板" r:id="rId9" imgW="8133715" imgH="1363345" progId="Word.DocumentMacroEnabled.12">
                  <p:embed/>
                </p:oleObj>
              </mc:Choice>
              <mc:Fallback>
                <p:oleObj name="启用了宏的模板" r:id="rId9" imgW="8133715" imgH="1363345" progId="Word.DocumentMacroEnabled.12">
                  <p:embed/>
                  <p:pic>
                    <p:nvPicPr>
                      <p:cNvPr id="6" name="对象 5"/>
                      <p:cNvPicPr/>
                      <p:nvPr/>
                    </p:nvPicPr>
                    <p:blipFill>
                      <a:blip r:embed="rId10"/>
                      <a:stretch>
                        <a:fillRect/>
                      </a:stretch>
                    </p:blipFill>
                    <p:spPr>
                      <a:xfrm>
                        <a:off x="549139" y="3899484"/>
                        <a:ext cx="13365796" cy="2237653"/>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372D4444-662B-315B-1D0B-ECFE4C02A500}"/>
              </a:ext>
            </a:extLst>
          </p:cNvPr>
          <p:cNvSpPr/>
          <p:nvPr/>
        </p:nvSpPr>
        <p:spPr>
          <a:xfrm>
            <a:off x="662628" y="516172"/>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3.4.3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复合齐次坐标变换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8379825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2" name="对象 1"/>
          <p:cNvGraphicFramePr>
            <a:graphicFrameLocks noChangeAspect="1"/>
          </p:cNvGraphicFramePr>
          <p:nvPr>
            <p:extLst>
              <p:ext uri="{D42A27DB-BD31-4B8C-83A1-F6EECF244321}">
                <p14:modId xmlns:p14="http://schemas.microsoft.com/office/powerpoint/2010/main" val="2524001877"/>
              </p:ext>
            </p:extLst>
          </p:nvPr>
        </p:nvGraphicFramePr>
        <p:xfrm>
          <a:off x="476250" y="981075"/>
          <a:ext cx="14025563" cy="1643063"/>
        </p:xfrm>
        <a:graphic>
          <a:graphicData uri="http://schemas.openxmlformats.org/presentationml/2006/ole">
            <mc:AlternateContent xmlns:mc="http://schemas.openxmlformats.org/markup-compatibility/2006">
              <mc:Choice xmlns:v="urn:schemas-microsoft-com:vml" Requires="v">
                <p:oleObj spid="_x0000_s44038" name="Macro-Enabled Template" r:id="rId5" imgW="8130813" imgH="953975" progId="Word.DocumentMacroEnabled.12">
                  <p:embed/>
                </p:oleObj>
              </mc:Choice>
              <mc:Fallback>
                <p:oleObj name="Macro-Enabled Template" r:id="rId5" imgW="8130813" imgH="953975" progId="Word.DocumentMacroEnabled.12">
                  <p:embed/>
                  <p:pic>
                    <p:nvPicPr>
                      <p:cNvPr id="2" name="对象 1"/>
                      <p:cNvPicPr/>
                      <p:nvPr/>
                    </p:nvPicPr>
                    <p:blipFill>
                      <a:blip r:embed="rId6"/>
                      <a:stretch>
                        <a:fillRect/>
                      </a:stretch>
                    </p:blipFill>
                    <p:spPr>
                      <a:xfrm>
                        <a:off x="476250" y="981075"/>
                        <a:ext cx="14025563" cy="164306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840222239"/>
              </p:ext>
            </p:extLst>
          </p:nvPr>
        </p:nvGraphicFramePr>
        <p:xfrm>
          <a:off x="576944" y="2481033"/>
          <a:ext cx="13095518" cy="4766430"/>
        </p:xfrm>
        <a:graphic>
          <a:graphicData uri="http://schemas.openxmlformats.org/presentationml/2006/ole">
            <mc:AlternateContent xmlns:mc="http://schemas.openxmlformats.org/markup-compatibility/2006">
              <mc:Choice xmlns:v="urn:schemas-microsoft-com:vml" Requires="v">
                <p:oleObj spid="_x0000_s44039" name="Macro-Enabled Template" r:id="rId7" imgW="8130813" imgH="2962362" progId="Word.DocumentMacroEnabled.12">
                  <p:embed/>
                </p:oleObj>
              </mc:Choice>
              <mc:Fallback>
                <p:oleObj name="Macro-Enabled Template" r:id="rId7" imgW="8130813" imgH="2962362" progId="Word.DocumentMacroEnabled.12">
                  <p:embed/>
                  <p:pic>
                    <p:nvPicPr>
                      <p:cNvPr id="3" name="对象 2"/>
                      <p:cNvPicPr/>
                      <p:nvPr/>
                    </p:nvPicPr>
                    <p:blipFill>
                      <a:blip r:embed="rId8"/>
                      <a:stretch>
                        <a:fillRect/>
                      </a:stretch>
                    </p:blipFill>
                    <p:spPr>
                      <a:xfrm>
                        <a:off x="576944" y="2481033"/>
                        <a:ext cx="13095518" cy="476643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9F3EDC76-F2A8-63BC-13C0-9A3A97B051A2}"/>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3.4.3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复合齐次坐标变换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755835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662628" y="896051"/>
            <a:ext cx="3805850" cy="510524"/>
          </a:xfrm>
          <a:prstGeom prst="rect">
            <a:avLst/>
          </a:prstGeom>
        </p:spPr>
        <p:txBody>
          <a:bodyPr wrap="square">
            <a:spAutoFit/>
          </a:bodyPr>
          <a:lstStyle/>
          <a:p>
            <a:pPr>
              <a:lnSpc>
                <a:spcPct val="140000"/>
              </a:lnSpc>
            </a:pP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上述结果可通过</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下</a:t>
            </a:r>
            <a:r>
              <a:rPr lang="zh-CN" altLang="zh-CN" sz="2200" dirty="0">
                <a:latin typeface="Times New Roman" panose="02020603050405020304" pitchFamily="18" charset="0"/>
                <a:ea typeface="宋体" panose="02010600030101010101" pitchFamily="2" charset="-122"/>
                <a:cs typeface="Times New Roman" panose="02020603050405020304" pitchFamily="18" charset="0"/>
              </a:rPr>
              <a:t>图验证</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 name="组合 10"/>
          <p:cNvGrpSpPr/>
          <p:nvPr/>
        </p:nvGrpSpPr>
        <p:grpSpPr>
          <a:xfrm>
            <a:off x="2966504" y="1590027"/>
            <a:ext cx="5557263" cy="4824775"/>
            <a:chOff x="2899127" y="1370087"/>
            <a:chExt cx="5557263" cy="4824775"/>
          </a:xfrm>
        </p:grpSpPr>
        <p:pic>
          <p:nvPicPr>
            <p:cNvPr id="41986" name="Picture 2" descr="2-14"/>
            <p:cNvPicPr>
              <a:picLocks noChangeAspect="1" noChangeArrowheads="1"/>
            </p:cNvPicPr>
            <p:nvPr/>
          </p:nvPicPr>
          <p:blipFill>
            <a:blip r:embed="rId4" cstate="print">
              <a:extLst>
                <a:ext uri="{28A0092B-C50C-407E-A947-70E740481C1C}">
                  <a14:useLocalDpi xmlns:a14="http://schemas.microsoft.com/office/drawing/2010/main" val="0"/>
                </a:ext>
              </a:extLst>
            </a:blip>
            <a:srcRect b="56665"/>
            <a:stretch>
              <a:fillRect/>
            </a:stretch>
          </p:blipFill>
          <p:spPr bwMode="auto">
            <a:xfrm>
              <a:off x="3011506" y="1370087"/>
              <a:ext cx="5400000" cy="189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3" descr="2-14"/>
            <p:cNvPicPr>
              <a:picLocks noChangeAspect="1" noChangeArrowheads="1"/>
            </p:cNvPicPr>
            <p:nvPr/>
          </p:nvPicPr>
          <p:blipFill>
            <a:blip r:embed="rId4" cstate="print">
              <a:extLst>
                <a:ext uri="{28A0092B-C50C-407E-A947-70E740481C1C}">
                  <a14:useLocalDpi xmlns:a14="http://schemas.microsoft.com/office/drawing/2010/main" val="0"/>
                </a:ext>
              </a:extLst>
            </a:blip>
            <a:srcRect t="54041"/>
            <a:stretch>
              <a:fillRect/>
            </a:stretch>
          </p:blipFill>
          <p:spPr bwMode="auto">
            <a:xfrm>
              <a:off x="3021625" y="3775921"/>
              <a:ext cx="5400000" cy="200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499451" y="3244334"/>
              <a:ext cx="1449436" cy="369332"/>
            </a:xfrm>
            <a:prstGeom prst="rect">
              <a:avLst/>
            </a:prstGeom>
          </p:spPr>
          <p:txBody>
            <a:bodyPr wrap="none">
              <a:spAutoFit/>
            </a:bodyPr>
            <a:lstStyle/>
            <a:p>
              <a:r>
                <a:rPr lang="zh-CN" altLang="zh-CN"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a</a:t>
              </a:r>
              <a:r>
                <a:rPr lang="zh-CN" altLang="zh-CN" dirty="0">
                  <a:latin typeface="Times New Roman" panose="02020603050405020304" pitchFamily="18" charset="0"/>
                  <a:ea typeface="黑体" panose="02010609060101010101" pitchFamily="2" charset="-122"/>
                  <a:cs typeface="Times New Roman" panose="02020603050405020304" pitchFamily="18" charset="0"/>
                </a:rPr>
                <a:t>）旋转前</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4" name="矩形 3"/>
            <p:cNvSpPr/>
            <p:nvPr/>
          </p:nvSpPr>
          <p:spPr>
            <a:xfrm>
              <a:off x="6082022" y="3264241"/>
              <a:ext cx="2374368" cy="369332"/>
            </a:xfrm>
            <a:prstGeom prst="rect">
              <a:avLst/>
            </a:prstGeom>
          </p:spPr>
          <p:txBody>
            <a:bodyPr wrap="none">
              <a:spAutoFit/>
            </a:bodyPr>
            <a:lstStyle/>
            <a:p>
              <a:r>
                <a:rPr lang="en-US" altLang="zh-CN" dirty="0">
                  <a:latin typeface="Times New Roman" panose="02020603050405020304" pitchFamily="18" charset="0"/>
                  <a:ea typeface="黑体" panose="02010609060101010101" pitchFamily="2" charset="-122"/>
                  <a:cs typeface="Times New Roman" panose="02020603050405020304" pitchFamily="18" charset="0"/>
                </a:rPr>
                <a:t> </a:t>
              </a:r>
              <a:r>
                <a:rPr lang="zh-CN" altLang="zh-CN"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b</a:t>
              </a:r>
              <a:r>
                <a:rPr lang="zh-CN" altLang="zh-CN" dirty="0">
                  <a:latin typeface="Times New Roman" panose="02020603050405020304" pitchFamily="18" charset="0"/>
                  <a:ea typeface="黑体" panose="02010609060101010101" pitchFamily="2" charset="-122"/>
                  <a:cs typeface="Times New Roman" panose="02020603050405020304" pitchFamily="18" charset="0"/>
                </a:rPr>
                <a:t>）绕</a:t>
              </a:r>
              <a:r>
                <a:rPr lang="en-US" altLang="zh-CN" dirty="0">
                  <a:latin typeface="Times New Roman" panose="02020603050405020304" pitchFamily="18" charset="0"/>
                  <a:ea typeface="黑体" panose="02010609060101010101" pitchFamily="2" charset="-122"/>
                  <a:cs typeface="Times New Roman" panose="02020603050405020304" pitchFamily="18" charset="0"/>
                </a:rPr>
                <a:t>X</a:t>
              </a:r>
              <a:r>
                <a:rPr lang="zh-CN" altLang="zh-CN" dirty="0">
                  <a:latin typeface="Times New Roman" panose="02020603050405020304" pitchFamily="18" charset="0"/>
                  <a:ea typeface="黑体" panose="02010609060101010101" pitchFamily="2" charset="-122"/>
                  <a:cs typeface="Times New Roman" panose="02020603050405020304" pitchFamily="18" charset="0"/>
                </a:rPr>
                <a:t>轴旋转</a:t>
              </a:r>
              <a:r>
                <a:rPr lang="en-US" altLang="zh-CN" dirty="0">
                  <a:latin typeface="Times New Roman" panose="02020603050405020304" pitchFamily="18" charset="0"/>
                  <a:ea typeface="黑体" panose="02010609060101010101" pitchFamily="2" charset="-122"/>
                  <a:cs typeface="Times New Roman" panose="02020603050405020304" pitchFamily="18" charset="0"/>
                </a:rPr>
                <a:t>90°</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5" name="矩形 4"/>
            <p:cNvSpPr/>
            <p:nvPr/>
          </p:nvSpPr>
          <p:spPr>
            <a:xfrm>
              <a:off x="2899127" y="5815676"/>
              <a:ext cx="2701381" cy="369332"/>
            </a:xfrm>
            <a:prstGeom prst="rect">
              <a:avLst/>
            </a:prstGeom>
          </p:spPr>
          <p:txBody>
            <a:bodyPr wrap="none">
              <a:spAutoFit/>
            </a:bodyPr>
            <a:lstStyle/>
            <a:p>
              <a:r>
                <a:rPr lang="zh-CN" altLang="zh-CN"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c</a:t>
              </a:r>
              <a:r>
                <a:rPr lang="zh-CN" altLang="zh-CN" dirty="0">
                  <a:latin typeface="Times New Roman" panose="02020603050405020304" pitchFamily="18" charset="0"/>
                  <a:ea typeface="黑体" panose="02010609060101010101" pitchFamily="2" charset="-122"/>
                  <a:cs typeface="Times New Roman" panose="02020603050405020304" pitchFamily="18" charset="0"/>
                </a:rPr>
                <a:t>）沿</a:t>
              </a:r>
              <a:r>
                <a:rPr lang="en-US" altLang="zh-CN" dirty="0">
                  <a:latin typeface="Times New Roman" panose="02020603050405020304" pitchFamily="18" charset="0"/>
                  <a:ea typeface="黑体" panose="02010609060101010101" pitchFamily="2" charset="-122"/>
                  <a:cs typeface="Times New Roman" panose="02020603050405020304" pitchFamily="18" charset="0"/>
                </a:rPr>
                <a:t>X</a:t>
              </a:r>
              <a:r>
                <a:rPr lang="zh-CN" altLang="zh-CN" dirty="0">
                  <a:latin typeface="Times New Roman" panose="02020603050405020304" pitchFamily="18" charset="0"/>
                  <a:ea typeface="黑体" panose="02010609060101010101" pitchFamily="2" charset="-122"/>
                  <a:cs typeface="Times New Roman" panose="02020603050405020304" pitchFamily="18" charset="0"/>
                </a:rPr>
                <a:t>轴移动</a:t>
              </a:r>
              <a:r>
                <a:rPr lang="en-US" altLang="zh-CN" dirty="0">
                  <a:latin typeface="Times New Roman" panose="02020603050405020304" pitchFamily="18" charset="0"/>
                  <a:ea typeface="黑体" panose="02010609060101010101" pitchFamily="2" charset="-122"/>
                  <a:cs typeface="Times New Roman" panose="02020603050405020304" pitchFamily="18" charset="0"/>
                </a:rPr>
                <a:t>1</a:t>
              </a:r>
              <a:r>
                <a:rPr lang="zh-CN" altLang="zh-CN" dirty="0">
                  <a:latin typeface="Times New Roman" panose="02020603050405020304" pitchFamily="18" charset="0"/>
                  <a:ea typeface="黑体" panose="02010609060101010101" pitchFamily="2" charset="-122"/>
                  <a:cs typeface="Times New Roman" panose="02020603050405020304" pitchFamily="18" charset="0"/>
                </a:rPr>
                <a:t>个单位 </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6" name="矩形 5"/>
            <p:cNvSpPr/>
            <p:nvPr/>
          </p:nvSpPr>
          <p:spPr>
            <a:xfrm>
              <a:off x="6125054" y="5825530"/>
              <a:ext cx="2291012" cy="369332"/>
            </a:xfrm>
            <a:prstGeom prst="rect">
              <a:avLst/>
            </a:prstGeom>
          </p:spPr>
          <p:txBody>
            <a:bodyPr wrap="none">
              <a:spAutoFit/>
            </a:bodyPr>
            <a:lstStyle/>
            <a:p>
              <a:r>
                <a:rPr lang="zh-CN" altLang="zh-CN"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d</a:t>
              </a:r>
              <a:r>
                <a:rPr lang="zh-CN" altLang="zh-CN" dirty="0">
                  <a:latin typeface="Times New Roman" panose="02020603050405020304" pitchFamily="18" charset="0"/>
                  <a:ea typeface="黑体" panose="02010609060101010101" pitchFamily="2" charset="-122"/>
                  <a:cs typeface="Times New Roman" panose="02020603050405020304" pitchFamily="18" charset="0"/>
                </a:rPr>
                <a:t>）绕</a:t>
              </a:r>
              <a:r>
                <a:rPr lang="en-US" altLang="zh-CN" dirty="0">
                  <a:latin typeface="Times New Roman" panose="02020603050405020304" pitchFamily="18" charset="0"/>
                  <a:ea typeface="黑体" panose="02010609060101010101" pitchFamily="2" charset="-122"/>
                  <a:cs typeface="Times New Roman" panose="02020603050405020304" pitchFamily="18" charset="0"/>
                </a:rPr>
                <a:t>Z</a:t>
              </a:r>
              <a:r>
                <a:rPr lang="zh-CN" altLang="zh-CN" dirty="0">
                  <a:latin typeface="Times New Roman" panose="02020603050405020304" pitchFamily="18" charset="0"/>
                  <a:ea typeface="黑体" panose="02010609060101010101" pitchFamily="2" charset="-122"/>
                  <a:cs typeface="Times New Roman" panose="02020603050405020304" pitchFamily="18" charset="0"/>
                </a:rPr>
                <a:t>轴旋转</a:t>
              </a:r>
              <a:r>
                <a:rPr lang="en-US" altLang="zh-CN" dirty="0">
                  <a:latin typeface="Times New Roman" panose="02020603050405020304" pitchFamily="18" charset="0"/>
                  <a:ea typeface="黑体" panose="02010609060101010101" pitchFamily="2" charset="-122"/>
                  <a:cs typeface="Times New Roman" panose="02020603050405020304" pitchFamily="18" charset="0"/>
                </a:rPr>
                <a:t>90°</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12" name="矩形 11">
            <a:extLst>
              <a:ext uri="{FF2B5EF4-FFF2-40B4-BE49-F238E27FC236}">
                <a16:creationId xmlns:a16="http://schemas.microsoft.com/office/drawing/2014/main" id="{23E8CE3A-10E3-327D-EDB0-445BDFDFA23E}"/>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3.4.3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复合齐次坐标变换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19313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9BAE50C-95A0-CAD8-56A3-EE7DAABED9D3}"/>
              </a:ext>
            </a:extLst>
          </p:cNvPr>
          <p:cNvGrpSpPr/>
          <p:nvPr/>
        </p:nvGrpSpPr>
        <p:grpSpPr>
          <a:xfrm>
            <a:off x="3" y="0"/>
            <a:ext cx="12191999" cy="6858000"/>
            <a:chOff x="0" y="0"/>
            <a:chExt cx="12191999" cy="6858000"/>
          </a:xfrm>
        </p:grpSpPr>
        <p:pic>
          <p:nvPicPr>
            <p:cNvPr id="3" name="Picture 2">
              <a:extLst>
                <a:ext uri="{FF2B5EF4-FFF2-40B4-BE49-F238E27FC236}">
                  <a16:creationId xmlns:a16="http://schemas.microsoft.com/office/drawing/2014/main" id="{754F2EBD-7E69-F2E8-14F6-20FB767FB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01F23214-341D-A537-3F7D-AB098D6C1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338" name="Rectangle 24">
            <a:extLst>
              <a:ext uri="{FF2B5EF4-FFF2-40B4-BE49-F238E27FC236}">
                <a16:creationId xmlns:a16="http://schemas.microsoft.com/office/drawing/2014/main" id="{2A1D46F8-EBAB-8C44-B072-4AB841F9D26A}"/>
              </a:ext>
            </a:extLst>
          </p:cNvPr>
          <p:cNvSpPr>
            <a:spLocks noChangeArrowheads="1"/>
          </p:cNvSpPr>
          <p:nvPr/>
        </p:nvSpPr>
        <p:spPr bwMode="auto">
          <a:xfrm>
            <a:off x="1001026" y="2455904"/>
            <a:ext cx="10106527" cy="9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dirty="0">
                <a:latin typeface="Calibri" panose="020F0502020204030204" pitchFamily="34" charset="0"/>
                <a:cs typeface="Times New Roman" panose="02020603050405020304" pitchFamily="18" charset="0"/>
              </a:rPr>
              <a:t>如图</a:t>
            </a:r>
            <a:r>
              <a:rPr lang="en-US" altLang="zh-CN" sz="2000" b="1" dirty="0">
                <a:cs typeface="Times New Roman" panose="02020603050405020304" pitchFamily="18" charset="0"/>
              </a:rPr>
              <a:t>2-10</a:t>
            </a:r>
            <a:r>
              <a:rPr lang="zh-CN" altLang="en-US" sz="2000" b="1" dirty="0">
                <a:latin typeface="Calibri" panose="020F0502020204030204" pitchFamily="34" charset="0"/>
                <a:cs typeface="Times New Roman" panose="02020603050405020304" pitchFamily="18" charset="0"/>
              </a:rPr>
              <a:t>表示的三个坐标系，已知坐标系</a:t>
            </a:r>
            <a:r>
              <a:rPr lang="en-US" altLang="zh-CN" sz="2000" b="1" dirty="0">
                <a:latin typeface="Calibri" panose="020F0502020204030204" pitchFamily="34" charset="0"/>
                <a:cs typeface="Times New Roman" panose="02020603050405020304" pitchFamily="18" charset="0"/>
              </a:rPr>
              <a:t>{</a:t>
            </a:r>
            <a:r>
              <a:rPr lang="en-US" altLang="zh-CN" sz="2000" b="1" dirty="0"/>
              <a:t>A}</a:t>
            </a:r>
            <a:r>
              <a:rPr lang="zh-CN" altLang="en-US" sz="2000" b="1" dirty="0">
                <a:cs typeface="Times New Roman" panose="02020603050405020304" pitchFamily="18" charset="0"/>
              </a:rPr>
              <a:t>、</a:t>
            </a:r>
            <a:r>
              <a:rPr lang="en-US" altLang="zh-CN" sz="2000" b="1" dirty="0">
                <a:latin typeface="Calibri" panose="020F0502020204030204" pitchFamily="34" charset="0"/>
                <a:cs typeface="Times New Roman" panose="02020603050405020304" pitchFamily="18" charset="0"/>
              </a:rPr>
              <a:t>{</a:t>
            </a:r>
            <a:r>
              <a:rPr lang="en-US" altLang="zh-CN" sz="2000" b="1" dirty="0"/>
              <a:t>B}</a:t>
            </a:r>
            <a:r>
              <a:rPr lang="zh-CN" altLang="en-US" sz="2000" b="1" dirty="0">
                <a:cs typeface="Times New Roman" panose="02020603050405020304" pitchFamily="18" charset="0"/>
              </a:rPr>
              <a:t>和</a:t>
            </a:r>
            <a:r>
              <a:rPr lang="en-US" altLang="zh-CN" sz="2000" b="1" dirty="0">
                <a:latin typeface="Calibri" panose="020F0502020204030204" pitchFamily="34" charset="0"/>
                <a:cs typeface="Times New Roman" panose="02020603050405020304" pitchFamily="18" charset="0"/>
              </a:rPr>
              <a:t>{</a:t>
            </a:r>
            <a:r>
              <a:rPr lang="en-US" altLang="zh-CN" sz="2000" b="1" dirty="0"/>
              <a:t>C}</a:t>
            </a:r>
            <a:r>
              <a:rPr lang="zh-CN" altLang="en-US" sz="2000" b="1" dirty="0">
                <a:cs typeface="Times New Roman" panose="02020603050405020304" pitchFamily="18" charset="0"/>
              </a:rPr>
              <a:t>之间的变换矩阵      </a:t>
            </a:r>
            <a:r>
              <a:rPr lang="zh-CN" altLang="en-US" sz="2000" b="1" dirty="0">
                <a:latin typeface="Calibri" panose="020F0502020204030204" pitchFamily="34" charset="0"/>
                <a:cs typeface="Times New Roman" panose="02020603050405020304" pitchFamily="18" charset="0"/>
              </a:rPr>
              <a:t>和     </a:t>
            </a:r>
            <a:r>
              <a:rPr lang="en-US" altLang="zh-CN" sz="2000" b="1" dirty="0">
                <a:latin typeface="Calibri" panose="020F0502020204030204" pitchFamily="34" charset="0"/>
                <a:cs typeface="Times New Roman" panose="02020603050405020304" pitchFamily="18" charset="0"/>
              </a:rPr>
              <a:t>,</a:t>
            </a:r>
            <a:r>
              <a:rPr lang="zh-CN" altLang="en-US" sz="2000" b="1" dirty="0">
                <a:latin typeface="Calibri" panose="020F0502020204030204" pitchFamily="34" charset="0"/>
                <a:cs typeface="Times New Roman" panose="02020603050405020304" pitchFamily="18" charset="0"/>
              </a:rPr>
              <a:t>位置矢量</a:t>
            </a:r>
            <a:r>
              <a:rPr lang="en-US" altLang="zh-CN" sz="2000" b="1" baseline="30000" dirty="0"/>
              <a:t>C</a:t>
            </a:r>
            <a:r>
              <a:rPr lang="en-US" altLang="zh-CN" sz="2000" b="1" i="1" dirty="0"/>
              <a:t>P</a:t>
            </a:r>
            <a:r>
              <a:rPr lang="zh-CN" altLang="en-US" sz="2000" b="1" dirty="0"/>
              <a:t>，求在坐标系</a:t>
            </a:r>
            <a:r>
              <a:rPr lang="en-US" altLang="zh-CN" sz="2000" b="1" dirty="0"/>
              <a:t>{A}</a:t>
            </a:r>
            <a:r>
              <a:rPr lang="zh-CN" altLang="en-US" sz="2000" b="1" dirty="0"/>
              <a:t>下表示同一个点的位置矢量</a:t>
            </a:r>
            <a:r>
              <a:rPr lang="en-US" altLang="zh-CN" sz="2000" b="1" baseline="30000" dirty="0"/>
              <a:t>A</a:t>
            </a:r>
            <a:r>
              <a:rPr lang="en-US" altLang="zh-CN" sz="2000" b="1" i="1" dirty="0"/>
              <a:t>P</a:t>
            </a:r>
            <a:r>
              <a:rPr lang="zh-CN" altLang="en-US" sz="2000" b="1" dirty="0"/>
              <a:t>。 </a:t>
            </a:r>
          </a:p>
        </p:txBody>
      </p:sp>
      <p:sp>
        <p:nvSpPr>
          <p:cNvPr id="14340" name="Rectangle 6">
            <a:extLst>
              <a:ext uri="{FF2B5EF4-FFF2-40B4-BE49-F238E27FC236}">
                <a16:creationId xmlns:a16="http://schemas.microsoft.com/office/drawing/2014/main" id="{51080105-F3F2-1132-C198-8E5F5003B193}"/>
              </a:ext>
            </a:extLst>
          </p:cNvPr>
          <p:cNvSpPr>
            <a:spLocks noChangeArrowheads="1"/>
          </p:cNvSpPr>
          <p:nvPr/>
        </p:nvSpPr>
        <p:spPr bwMode="auto">
          <a:xfrm>
            <a:off x="5753100"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41" name="Rectangle 8">
            <a:extLst>
              <a:ext uri="{FF2B5EF4-FFF2-40B4-BE49-F238E27FC236}">
                <a16:creationId xmlns:a16="http://schemas.microsoft.com/office/drawing/2014/main" id="{EB7FC351-D90A-378C-C4F0-8CF455887E08}"/>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43" name="Rectangle 10">
            <a:extLst>
              <a:ext uri="{FF2B5EF4-FFF2-40B4-BE49-F238E27FC236}">
                <a16:creationId xmlns:a16="http://schemas.microsoft.com/office/drawing/2014/main" id="{F372A6ED-D41A-6304-6689-D573395E0EF7}"/>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44" name="Rectangle 11">
            <a:extLst>
              <a:ext uri="{FF2B5EF4-FFF2-40B4-BE49-F238E27FC236}">
                <a16:creationId xmlns:a16="http://schemas.microsoft.com/office/drawing/2014/main" id="{1D41C3B1-6EBA-18FD-F8DF-277098B07368}"/>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45" name="Rectangle 13">
            <a:extLst>
              <a:ext uri="{FF2B5EF4-FFF2-40B4-BE49-F238E27FC236}">
                <a16:creationId xmlns:a16="http://schemas.microsoft.com/office/drawing/2014/main" id="{1C4F4E2E-1426-4505-46B9-3E23F0640FB1}"/>
              </a:ext>
            </a:extLst>
          </p:cNvPr>
          <p:cNvSpPr>
            <a:spLocks noChangeArrowheads="1"/>
          </p:cNvSpPr>
          <p:nvPr/>
        </p:nvSpPr>
        <p:spPr bwMode="auto">
          <a:xfrm>
            <a:off x="1524001" y="283333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47" name="Rectangle 18">
            <a:extLst>
              <a:ext uri="{FF2B5EF4-FFF2-40B4-BE49-F238E27FC236}">
                <a16:creationId xmlns:a16="http://schemas.microsoft.com/office/drawing/2014/main" id="{B8FEC751-5089-40C5-7B99-5AF0ABE53496}"/>
              </a:ext>
            </a:extLst>
          </p:cNvPr>
          <p:cNvSpPr>
            <a:spLocks noChangeArrowheads="1"/>
          </p:cNvSpPr>
          <p:nvPr/>
        </p:nvSpPr>
        <p:spPr bwMode="auto">
          <a:xfrm>
            <a:off x="808521" y="838390"/>
            <a:ext cx="10674417" cy="14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dirty="0"/>
              <a:t>        复合变换主要有两种应用形式，一种是建立了多个坐标系描述机器人的位姿，任务是确定不同坐标系下对同一个量描述之间的关系；另一种是一个空间点在同一个坐标系内顺序经过多次平移或旋转变换，任务是确定多次变换后点的位置。</a:t>
            </a:r>
          </a:p>
        </p:txBody>
      </p:sp>
      <p:sp>
        <p:nvSpPr>
          <p:cNvPr id="14348" name="Rectangle 20">
            <a:extLst>
              <a:ext uri="{FF2B5EF4-FFF2-40B4-BE49-F238E27FC236}">
                <a16:creationId xmlns:a16="http://schemas.microsoft.com/office/drawing/2014/main" id="{44631496-9CBF-B69D-91B4-FE8C3AFB7845}"/>
              </a:ext>
            </a:extLst>
          </p:cNvPr>
          <p:cNvSpPr>
            <a:spLocks noChangeArrowheads="1"/>
          </p:cNvSpPr>
          <p:nvPr/>
        </p:nvSpPr>
        <p:spPr bwMode="auto">
          <a:xfrm>
            <a:off x="1524001" y="2571398"/>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4349" name="Object 19">
            <a:extLst>
              <a:ext uri="{FF2B5EF4-FFF2-40B4-BE49-F238E27FC236}">
                <a16:creationId xmlns:a16="http://schemas.microsoft.com/office/drawing/2014/main" id="{EDEABB59-5EE8-A444-FF9A-1529E0E87738}"/>
              </a:ext>
            </a:extLst>
          </p:cNvPr>
          <p:cNvGraphicFramePr>
            <a:graphicFrameLocks noChangeAspect="1"/>
          </p:cNvGraphicFramePr>
          <p:nvPr>
            <p:extLst>
              <p:ext uri="{D42A27DB-BD31-4B8C-83A1-F6EECF244321}">
                <p14:modId xmlns:p14="http://schemas.microsoft.com/office/powerpoint/2010/main" val="2576505186"/>
              </p:ext>
            </p:extLst>
          </p:nvPr>
        </p:nvGraphicFramePr>
        <p:xfrm>
          <a:off x="7453278" y="3956840"/>
          <a:ext cx="3551237" cy="2144713"/>
        </p:xfrm>
        <a:graphic>
          <a:graphicData uri="http://schemas.openxmlformats.org/presentationml/2006/ole">
            <mc:AlternateContent xmlns:mc="http://schemas.openxmlformats.org/markup-compatibility/2006">
              <mc:Choice xmlns:v="urn:schemas-microsoft-com:vml" Requires="v">
                <p:oleObj spid="_x0000_s45070" r:id="rId5" imgW="3168000" imgH="1920240" progId="Visio.Drawing.11">
                  <p:embed/>
                </p:oleObj>
              </mc:Choice>
              <mc:Fallback>
                <p:oleObj r:id="rId5" imgW="3168000" imgH="1920240" progId="Visio.Drawing.11">
                  <p:embed/>
                  <p:pic>
                    <p:nvPicPr>
                      <p:cNvPr id="14349" name="Object 19">
                        <a:extLst>
                          <a:ext uri="{FF2B5EF4-FFF2-40B4-BE49-F238E27FC236}">
                            <a16:creationId xmlns:a16="http://schemas.microsoft.com/office/drawing/2014/main" id="{EDEABB59-5EE8-A444-FF9A-1529E0E877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78" y="3956840"/>
                        <a:ext cx="3551237"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0" name="Rectangle 21">
            <a:extLst>
              <a:ext uri="{FF2B5EF4-FFF2-40B4-BE49-F238E27FC236}">
                <a16:creationId xmlns:a16="http://schemas.microsoft.com/office/drawing/2014/main" id="{16AF126A-EBA4-9D92-2F72-33FC75A5E9CC}"/>
              </a:ext>
            </a:extLst>
          </p:cNvPr>
          <p:cNvSpPr>
            <a:spLocks noChangeArrowheads="1"/>
          </p:cNvSpPr>
          <p:nvPr/>
        </p:nvSpPr>
        <p:spPr bwMode="auto">
          <a:xfrm>
            <a:off x="7592976" y="5960734"/>
            <a:ext cx="256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ctr"/>
            <a:r>
              <a:rPr lang="zh-CN" altLang="en-US" sz="2000" b="1" dirty="0"/>
              <a:t>图</a:t>
            </a:r>
            <a:r>
              <a:rPr lang="en-US" altLang="zh-CN" sz="2000" b="1" dirty="0"/>
              <a:t>2-10 </a:t>
            </a:r>
            <a:r>
              <a:rPr lang="zh-CN" altLang="en-US" sz="2000" b="1" dirty="0"/>
              <a:t>复合坐标变换 </a:t>
            </a:r>
          </a:p>
        </p:txBody>
      </p:sp>
      <p:graphicFrame>
        <p:nvGraphicFramePr>
          <p:cNvPr id="14351" name="Object 15">
            <a:extLst>
              <a:ext uri="{FF2B5EF4-FFF2-40B4-BE49-F238E27FC236}">
                <a16:creationId xmlns:a16="http://schemas.microsoft.com/office/drawing/2014/main" id="{EB352C96-BC5F-9B98-8BB5-1ABDD44ED7C5}"/>
              </a:ext>
            </a:extLst>
          </p:cNvPr>
          <p:cNvGraphicFramePr>
            <a:graphicFrameLocks noChangeAspect="1"/>
          </p:cNvGraphicFramePr>
          <p:nvPr>
            <p:extLst>
              <p:ext uri="{D42A27DB-BD31-4B8C-83A1-F6EECF244321}">
                <p14:modId xmlns:p14="http://schemas.microsoft.com/office/powerpoint/2010/main" val="4060235260"/>
              </p:ext>
            </p:extLst>
          </p:nvPr>
        </p:nvGraphicFramePr>
        <p:xfrm>
          <a:off x="9064589" y="2583247"/>
          <a:ext cx="328613" cy="342900"/>
        </p:xfrm>
        <a:graphic>
          <a:graphicData uri="http://schemas.openxmlformats.org/presentationml/2006/ole">
            <mc:AlternateContent xmlns:mc="http://schemas.openxmlformats.org/markup-compatibility/2006">
              <mc:Choice xmlns:v="urn:schemas-microsoft-com:vml" Requires="v">
                <p:oleObj spid="_x0000_s45071" r:id="rId7" imgW="216405" imgH="229116" progId="Equation.DSMT4">
                  <p:embed/>
                </p:oleObj>
              </mc:Choice>
              <mc:Fallback>
                <p:oleObj r:id="rId7" imgW="216405" imgH="229116" progId="Equation.DSMT4">
                  <p:embed/>
                  <p:pic>
                    <p:nvPicPr>
                      <p:cNvPr id="14351" name="Object 15">
                        <a:extLst>
                          <a:ext uri="{FF2B5EF4-FFF2-40B4-BE49-F238E27FC236}">
                            <a16:creationId xmlns:a16="http://schemas.microsoft.com/office/drawing/2014/main" id="{EB352C96-BC5F-9B98-8BB5-1ABDD44ED7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4589" y="2583247"/>
                        <a:ext cx="3286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2" name="Object 16">
            <a:extLst>
              <a:ext uri="{FF2B5EF4-FFF2-40B4-BE49-F238E27FC236}">
                <a16:creationId xmlns:a16="http://schemas.microsoft.com/office/drawing/2014/main" id="{EAAD6A04-5FCD-8C20-BDF9-81EB92940FF8}"/>
              </a:ext>
            </a:extLst>
          </p:cNvPr>
          <p:cNvGraphicFramePr>
            <a:graphicFrameLocks noChangeAspect="1"/>
          </p:cNvGraphicFramePr>
          <p:nvPr>
            <p:extLst>
              <p:ext uri="{D42A27DB-BD31-4B8C-83A1-F6EECF244321}">
                <p14:modId xmlns:p14="http://schemas.microsoft.com/office/powerpoint/2010/main" val="2940085516"/>
              </p:ext>
            </p:extLst>
          </p:nvPr>
        </p:nvGraphicFramePr>
        <p:xfrm>
          <a:off x="9649732" y="2576317"/>
          <a:ext cx="333375" cy="376237"/>
        </p:xfrm>
        <a:graphic>
          <a:graphicData uri="http://schemas.openxmlformats.org/presentationml/2006/ole">
            <mc:AlternateContent xmlns:mc="http://schemas.openxmlformats.org/markup-compatibility/2006">
              <mc:Choice xmlns:v="urn:schemas-microsoft-com:vml" Requires="v">
                <p:oleObj spid="_x0000_s45072" r:id="rId9" imgW="203694" imgH="241827" progId="Equation.DSMT4">
                  <p:embed/>
                </p:oleObj>
              </mc:Choice>
              <mc:Fallback>
                <p:oleObj r:id="rId9" imgW="203694" imgH="241827" progId="Equation.DSMT4">
                  <p:embed/>
                  <p:pic>
                    <p:nvPicPr>
                      <p:cNvPr id="14352" name="Object 16">
                        <a:extLst>
                          <a:ext uri="{FF2B5EF4-FFF2-40B4-BE49-F238E27FC236}">
                            <a16:creationId xmlns:a16="http://schemas.microsoft.com/office/drawing/2014/main" id="{EAAD6A04-5FCD-8C20-BDF9-81EB92940F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9732" y="2576317"/>
                        <a:ext cx="3333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3" name="Object 17">
            <a:extLst>
              <a:ext uri="{FF2B5EF4-FFF2-40B4-BE49-F238E27FC236}">
                <a16:creationId xmlns:a16="http://schemas.microsoft.com/office/drawing/2014/main" id="{85F9B829-7F9D-D93F-0855-27F10CF79D08}"/>
              </a:ext>
            </a:extLst>
          </p:cNvPr>
          <p:cNvGraphicFramePr>
            <a:graphicFrameLocks noChangeAspect="1"/>
          </p:cNvGraphicFramePr>
          <p:nvPr>
            <p:extLst>
              <p:ext uri="{D42A27DB-BD31-4B8C-83A1-F6EECF244321}">
                <p14:modId xmlns:p14="http://schemas.microsoft.com/office/powerpoint/2010/main" val="3002955974"/>
              </p:ext>
            </p:extLst>
          </p:nvPr>
        </p:nvGraphicFramePr>
        <p:xfrm>
          <a:off x="2733675" y="3752850"/>
          <a:ext cx="985838" cy="368300"/>
        </p:xfrm>
        <a:graphic>
          <a:graphicData uri="http://schemas.openxmlformats.org/presentationml/2006/ole">
            <mc:AlternateContent xmlns:mc="http://schemas.openxmlformats.org/markup-compatibility/2006">
              <mc:Choice xmlns:v="urn:schemas-microsoft-com:vml" Requires="v">
                <p:oleObj spid="_x0000_s45073" r:id="rId11" imgW="635317" imgH="241617" progId="Equation.DSMT4">
                  <p:embed/>
                </p:oleObj>
              </mc:Choice>
              <mc:Fallback>
                <p:oleObj r:id="rId11" imgW="635317" imgH="241617" progId="Equation.DSMT4">
                  <p:embed/>
                  <p:pic>
                    <p:nvPicPr>
                      <p:cNvPr id="14353" name="Object 17">
                        <a:extLst>
                          <a:ext uri="{FF2B5EF4-FFF2-40B4-BE49-F238E27FC236}">
                            <a16:creationId xmlns:a16="http://schemas.microsoft.com/office/drawing/2014/main" id="{85F9B829-7F9D-D93F-0855-27F10CF79D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3675" y="3752850"/>
                        <a:ext cx="9858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4" name="Object 18">
            <a:extLst>
              <a:ext uri="{FF2B5EF4-FFF2-40B4-BE49-F238E27FC236}">
                <a16:creationId xmlns:a16="http://schemas.microsoft.com/office/drawing/2014/main" id="{20D387B5-26D5-C20F-5069-37FEF3012267}"/>
              </a:ext>
            </a:extLst>
          </p:cNvPr>
          <p:cNvGraphicFramePr>
            <a:graphicFrameLocks noChangeAspect="1"/>
          </p:cNvGraphicFramePr>
          <p:nvPr>
            <p:extLst>
              <p:ext uri="{D42A27DB-BD31-4B8C-83A1-F6EECF244321}">
                <p14:modId xmlns:p14="http://schemas.microsoft.com/office/powerpoint/2010/main" val="2546416869"/>
              </p:ext>
            </p:extLst>
          </p:nvPr>
        </p:nvGraphicFramePr>
        <p:xfrm>
          <a:off x="2733676" y="4135438"/>
          <a:ext cx="1965325" cy="387350"/>
        </p:xfrm>
        <a:graphic>
          <a:graphicData uri="http://schemas.openxmlformats.org/presentationml/2006/ole">
            <mc:AlternateContent xmlns:mc="http://schemas.openxmlformats.org/markup-compatibility/2006">
              <mc:Choice xmlns:v="urn:schemas-microsoft-com:vml" Requires="v">
                <p:oleObj spid="_x0000_s45074" r:id="rId13" imgW="1207341" imgH="241722" progId="Equation.DSMT4">
                  <p:embed/>
                </p:oleObj>
              </mc:Choice>
              <mc:Fallback>
                <p:oleObj r:id="rId13" imgW="1207341" imgH="241722" progId="Equation.DSMT4">
                  <p:embed/>
                  <p:pic>
                    <p:nvPicPr>
                      <p:cNvPr id="14354" name="Object 18">
                        <a:extLst>
                          <a:ext uri="{FF2B5EF4-FFF2-40B4-BE49-F238E27FC236}">
                            <a16:creationId xmlns:a16="http://schemas.microsoft.com/office/drawing/2014/main" id="{20D387B5-26D5-C20F-5069-37FEF30122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3676" y="4135438"/>
                        <a:ext cx="1965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5" name="Rectangle 29">
            <a:extLst>
              <a:ext uri="{FF2B5EF4-FFF2-40B4-BE49-F238E27FC236}">
                <a16:creationId xmlns:a16="http://schemas.microsoft.com/office/drawing/2014/main" id="{6816B316-6957-E628-6E79-911BBFE8EEA9}"/>
              </a:ext>
            </a:extLst>
          </p:cNvPr>
          <p:cNvSpPr>
            <a:spLocks noChangeArrowheads="1"/>
          </p:cNvSpPr>
          <p:nvPr/>
        </p:nvSpPr>
        <p:spPr bwMode="auto">
          <a:xfrm>
            <a:off x="-227013" y="2717448"/>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56" name="Rectangle 31">
            <a:extLst>
              <a:ext uri="{FF2B5EF4-FFF2-40B4-BE49-F238E27FC236}">
                <a16:creationId xmlns:a16="http://schemas.microsoft.com/office/drawing/2014/main" id="{CC6CD8A6-3150-FDFA-32CA-D22E8D069EA0}"/>
              </a:ext>
            </a:extLst>
          </p:cNvPr>
          <p:cNvSpPr>
            <a:spLocks noChangeArrowheads="1"/>
          </p:cNvSpPr>
          <p:nvPr/>
        </p:nvSpPr>
        <p:spPr bwMode="auto">
          <a:xfrm>
            <a:off x="5418138" y="5589589"/>
            <a:ext cx="1155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r"/>
            <a:r>
              <a:rPr lang="zh-CN" altLang="en-US" sz="1000">
                <a:latin typeface="Calibri" panose="020F0502020204030204" pitchFamily="34" charset="0"/>
                <a:cs typeface="Times New Roman" panose="02020603050405020304" pitchFamily="18" charset="0"/>
              </a:rPr>
              <a:t>                                  </a:t>
            </a:r>
            <a:endParaRPr lang="zh-CN" altLang="en-US"/>
          </a:p>
        </p:txBody>
      </p:sp>
      <p:graphicFrame>
        <p:nvGraphicFramePr>
          <p:cNvPr id="14359" name="Object 23">
            <a:extLst>
              <a:ext uri="{FF2B5EF4-FFF2-40B4-BE49-F238E27FC236}">
                <a16:creationId xmlns:a16="http://schemas.microsoft.com/office/drawing/2014/main" id="{47FE86DC-16B9-7780-6968-2E830401798F}"/>
              </a:ext>
            </a:extLst>
          </p:cNvPr>
          <p:cNvGraphicFramePr>
            <a:graphicFrameLocks noChangeAspect="1"/>
          </p:cNvGraphicFramePr>
          <p:nvPr>
            <p:extLst>
              <p:ext uri="{D42A27DB-BD31-4B8C-83A1-F6EECF244321}">
                <p14:modId xmlns:p14="http://schemas.microsoft.com/office/powerpoint/2010/main" val="2260727221"/>
              </p:ext>
            </p:extLst>
          </p:nvPr>
        </p:nvGraphicFramePr>
        <p:xfrm>
          <a:off x="2733675" y="5110164"/>
          <a:ext cx="1081088" cy="420687"/>
        </p:xfrm>
        <a:graphic>
          <a:graphicData uri="http://schemas.openxmlformats.org/presentationml/2006/ole">
            <mc:AlternateContent xmlns:mc="http://schemas.openxmlformats.org/markup-compatibility/2006">
              <mc:Choice xmlns:v="urn:schemas-microsoft-com:vml" Requires="v">
                <p:oleObj spid="_x0000_s45075" r:id="rId15" imgW="609917" imgH="241617" progId="Equation.DSMT4">
                  <p:embed/>
                </p:oleObj>
              </mc:Choice>
              <mc:Fallback>
                <p:oleObj r:id="rId15" imgW="609917" imgH="241617" progId="Equation.DSMT4">
                  <p:embed/>
                  <p:pic>
                    <p:nvPicPr>
                      <p:cNvPr id="14359" name="Object 23">
                        <a:extLst>
                          <a:ext uri="{FF2B5EF4-FFF2-40B4-BE49-F238E27FC236}">
                            <a16:creationId xmlns:a16="http://schemas.microsoft.com/office/drawing/2014/main" id="{47FE86DC-16B9-7780-6968-2E83040179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33675" y="5110164"/>
                        <a:ext cx="108108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60" name="Rectangle 36">
            <a:extLst>
              <a:ext uri="{FF2B5EF4-FFF2-40B4-BE49-F238E27FC236}">
                <a16:creationId xmlns:a16="http://schemas.microsoft.com/office/drawing/2014/main" id="{D1C36E22-2F58-FA59-B0EF-5BE0444569DD}"/>
              </a:ext>
            </a:extLst>
          </p:cNvPr>
          <p:cNvSpPr>
            <a:spLocks noChangeArrowheads="1"/>
          </p:cNvSpPr>
          <p:nvPr/>
        </p:nvSpPr>
        <p:spPr bwMode="auto">
          <a:xfrm>
            <a:off x="5755011" y="3639300"/>
            <a:ext cx="1425253" cy="24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r"/>
            <a:r>
              <a:rPr lang="zh-CN" altLang="en-US" sz="1000" dirty="0">
                <a:latin typeface="Calibri" panose="020F0502020204030204" pitchFamily="34" charset="0"/>
                <a:cs typeface="Times New Roman" panose="02020603050405020304" pitchFamily="18" charset="0"/>
              </a:rPr>
              <a:t>                                           </a:t>
            </a:r>
            <a:endParaRPr lang="zh-CN" altLang="en-US" dirty="0"/>
          </a:p>
        </p:txBody>
      </p:sp>
      <p:sp>
        <p:nvSpPr>
          <p:cNvPr id="14361" name="Rectangle 37">
            <a:extLst>
              <a:ext uri="{FF2B5EF4-FFF2-40B4-BE49-F238E27FC236}">
                <a16:creationId xmlns:a16="http://schemas.microsoft.com/office/drawing/2014/main" id="{F0FCC1EA-D456-4C8D-EB5D-B6CB736C4CB3}"/>
              </a:ext>
            </a:extLst>
          </p:cNvPr>
          <p:cNvSpPr>
            <a:spLocks noChangeArrowheads="1"/>
          </p:cNvSpPr>
          <p:nvPr/>
        </p:nvSpPr>
        <p:spPr bwMode="auto">
          <a:xfrm>
            <a:off x="2160589" y="4614864"/>
            <a:ext cx="2740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a:t>根据坐标变换的定义得</a:t>
            </a:r>
          </a:p>
        </p:txBody>
      </p:sp>
      <p:sp>
        <p:nvSpPr>
          <p:cNvPr id="5" name="矩形 4">
            <a:extLst>
              <a:ext uri="{FF2B5EF4-FFF2-40B4-BE49-F238E27FC236}">
                <a16:creationId xmlns:a16="http://schemas.microsoft.com/office/drawing/2014/main" id="{AC7FB7B5-F80E-7FF3-7992-01C4ACD4A4DD}"/>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3.4.3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复合齐次坐标变换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wipe(down)">
                                      <p:cBhvr>
                                        <p:cTn id="7" dur="500"/>
                                        <p:tgtEl>
                                          <p:spTgt spid="14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350"/>
                                        </p:tgtEl>
                                        <p:attrNameLst>
                                          <p:attrName>style.visibility</p:attrName>
                                        </p:attrNameLst>
                                      </p:cBhvr>
                                      <p:to>
                                        <p:strVal val="visible"/>
                                      </p:to>
                                    </p:set>
                                    <p:animEffect transition="in" filter="wipe(down)">
                                      <p:cBhvr>
                                        <p:cTn id="12" dur="500"/>
                                        <p:tgtEl>
                                          <p:spTgt spid="14350"/>
                                        </p:tgtEl>
                                      </p:cBhvr>
                                    </p:animEffect>
                                  </p:childTnLst>
                                </p:cTn>
                              </p:par>
                              <p:par>
                                <p:cTn id="13" presetID="22" presetClass="entr" presetSubtype="4" fill="hold" nodeType="withEffect">
                                  <p:stCondLst>
                                    <p:cond delay="0"/>
                                  </p:stCondLst>
                                  <p:childTnLst>
                                    <p:set>
                                      <p:cBhvr>
                                        <p:cTn id="14" dur="1" fill="hold">
                                          <p:stCondLst>
                                            <p:cond delay="0"/>
                                          </p:stCondLst>
                                        </p:cTn>
                                        <p:tgtEl>
                                          <p:spTgt spid="14349"/>
                                        </p:tgtEl>
                                        <p:attrNameLst>
                                          <p:attrName>style.visibility</p:attrName>
                                        </p:attrNameLst>
                                      </p:cBhvr>
                                      <p:to>
                                        <p:strVal val="visible"/>
                                      </p:to>
                                    </p:set>
                                    <p:animEffect transition="in" filter="wipe(down)">
                                      <p:cBhvr>
                                        <p:cTn id="15" dur="500"/>
                                        <p:tgtEl>
                                          <p:spTgt spid="1434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14351"/>
                                        </p:tgtEl>
                                        <p:attrNameLst>
                                          <p:attrName>style.visibility</p:attrName>
                                        </p:attrNameLst>
                                      </p:cBhvr>
                                      <p:to>
                                        <p:strVal val="visible"/>
                                      </p:to>
                                    </p:set>
                                    <p:animEffect transition="in" filter="wipe(down)">
                                      <p:cBhvr>
                                        <p:cTn id="20" dur="500"/>
                                        <p:tgtEl>
                                          <p:spTgt spid="14351"/>
                                        </p:tgtEl>
                                      </p:cBhvr>
                                    </p:animEffect>
                                  </p:childTnLst>
                                </p:cTn>
                              </p:par>
                              <p:par>
                                <p:cTn id="21" presetID="22" presetClass="entr" presetSubtype="4" fill="hold" nodeType="withEffect">
                                  <p:stCondLst>
                                    <p:cond delay="0"/>
                                  </p:stCondLst>
                                  <p:childTnLst>
                                    <p:set>
                                      <p:cBhvr>
                                        <p:cTn id="22" dur="1" fill="hold">
                                          <p:stCondLst>
                                            <p:cond delay="0"/>
                                          </p:stCondLst>
                                        </p:cTn>
                                        <p:tgtEl>
                                          <p:spTgt spid="14352"/>
                                        </p:tgtEl>
                                        <p:attrNameLst>
                                          <p:attrName>style.visibility</p:attrName>
                                        </p:attrNameLst>
                                      </p:cBhvr>
                                      <p:to>
                                        <p:strVal val="visible"/>
                                      </p:to>
                                    </p:set>
                                    <p:animEffect transition="in" filter="wipe(down)">
                                      <p:cBhvr>
                                        <p:cTn id="23" dur="500"/>
                                        <p:tgtEl>
                                          <p:spTgt spid="1435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338"/>
                                        </p:tgtEl>
                                        <p:attrNameLst>
                                          <p:attrName>style.visibility</p:attrName>
                                        </p:attrNameLst>
                                      </p:cBhvr>
                                      <p:to>
                                        <p:strVal val="visible"/>
                                      </p:to>
                                    </p:set>
                                    <p:animEffect transition="in" filter="wipe(down)">
                                      <p:cBhvr>
                                        <p:cTn id="26" dur="500"/>
                                        <p:tgtEl>
                                          <p:spTgt spid="1433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14353"/>
                                        </p:tgtEl>
                                        <p:attrNameLst>
                                          <p:attrName>style.visibility</p:attrName>
                                        </p:attrNameLst>
                                      </p:cBhvr>
                                      <p:to>
                                        <p:strVal val="visible"/>
                                      </p:to>
                                    </p:set>
                                    <p:animEffect transition="in" filter="wipe(down)">
                                      <p:cBhvr>
                                        <p:cTn id="31" dur="500"/>
                                        <p:tgtEl>
                                          <p:spTgt spid="1435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nodeType="clickEffect">
                                  <p:stCondLst>
                                    <p:cond delay="0"/>
                                  </p:stCondLst>
                                  <p:childTnLst>
                                    <p:set>
                                      <p:cBhvr>
                                        <p:cTn id="35" dur="1" fill="hold">
                                          <p:stCondLst>
                                            <p:cond delay="0"/>
                                          </p:stCondLst>
                                        </p:cTn>
                                        <p:tgtEl>
                                          <p:spTgt spid="14354"/>
                                        </p:tgtEl>
                                        <p:attrNameLst>
                                          <p:attrName>style.visibility</p:attrName>
                                        </p:attrNameLst>
                                      </p:cBhvr>
                                      <p:to>
                                        <p:strVal val="visible"/>
                                      </p:to>
                                    </p:set>
                                    <p:animEffect transition="in" filter="wipe(down)">
                                      <p:cBhvr>
                                        <p:cTn id="36" dur="500"/>
                                        <p:tgtEl>
                                          <p:spTgt spid="1435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4361"/>
                                        </p:tgtEl>
                                        <p:attrNameLst>
                                          <p:attrName>style.visibility</p:attrName>
                                        </p:attrNameLst>
                                      </p:cBhvr>
                                      <p:to>
                                        <p:strVal val="visible"/>
                                      </p:to>
                                    </p:set>
                                    <p:animEffect transition="in" filter="wipe(down)">
                                      <p:cBhvr>
                                        <p:cTn id="41" dur="500"/>
                                        <p:tgtEl>
                                          <p:spTgt spid="14361"/>
                                        </p:tgtEl>
                                      </p:cBhvr>
                                    </p:animEffect>
                                  </p:childTnLst>
                                </p:cTn>
                              </p:par>
                              <p:par>
                                <p:cTn id="42" presetID="22" presetClass="entr" presetSubtype="4" fill="hold" nodeType="withEffect">
                                  <p:stCondLst>
                                    <p:cond delay="0"/>
                                  </p:stCondLst>
                                  <p:childTnLst>
                                    <p:set>
                                      <p:cBhvr>
                                        <p:cTn id="43" dur="1" fill="hold">
                                          <p:stCondLst>
                                            <p:cond delay="0"/>
                                          </p:stCondLst>
                                        </p:cTn>
                                        <p:tgtEl>
                                          <p:spTgt spid="14359"/>
                                        </p:tgtEl>
                                        <p:attrNameLst>
                                          <p:attrName>style.visibility</p:attrName>
                                        </p:attrNameLst>
                                      </p:cBhvr>
                                      <p:to>
                                        <p:strVal val="visible"/>
                                      </p:to>
                                    </p:set>
                                    <p:animEffect transition="in" filter="wipe(down)">
                                      <p:cBhvr>
                                        <p:cTn id="44" dur="500"/>
                                        <p:tgtEl>
                                          <p:spTgt spid="14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47" grpId="0" autoUpdateAnimBg="0"/>
      <p:bldP spid="14350" grpId="0" autoUpdateAnimBg="0"/>
      <p:bldP spid="14361"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9">
            <a:extLst>
              <a:ext uri="{FF2B5EF4-FFF2-40B4-BE49-F238E27FC236}">
                <a16:creationId xmlns:a16="http://schemas.microsoft.com/office/drawing/2014/main" id="{CAC898FA-686B-E923-1322-C1CDF6A87480}"/>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14" name="Rectangle 10">
            <a:extLst>
              <a:ext uri="{FF2B5EF4-FFF2-40B4-BE49-F238E27FC236}">
                <a16:creationId xmlns:a16="http://schemas.microsoft.com/office/drawing/2014/main" id="{6A180BAD-9DCB-1167-B678-BA576F6B899E}"/>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0" name="组合 9">
            <a:extLst>
              <a:ext uri="{FF2B5EF4-FFF2-40B4-BE49-F238E27FC236}">
                <a16:creationId xmlns:a16="http://schemas.microsoft.com/office/drawing/2014/main" id="{1B2822A2-AAB3-E459-3DD1-97AD4CEF6E53}"/>
              </a:ext>
            </a:extLst>
          </p:cNvPr>
          <p:cNvGrpSpPr/>
          <p:nvPr/>
        </p:nvGrpSpPr>
        <p:grpSpPr>
          <a:xfrm>
            <a:off x="814509" y="1730837"/>
            <a:ext cx="10526023" cy="827062"/>
            <a:chOff x="814509" y="1730837"/>
            <a:chExt cx="10526023" cy="827062"/>
          </a:xfrm>
        </p:grpSpPr>
        <p:graphicFrame>
          <p:nvGraphicFramePr>
            <p:cNvPr id="17416" name="Object 8">
              <a:extLst>
                <a:ext uri="{FF2B5EF4-FFF2-40B4-BE49-F238E27FC236}">
                  <a16:creationId xmlns:a16="http://schemas.microsoft.com/office/drawing/2014/main" id="{B5C62611-20E5-9028-4E71-50930B734657}"/>
                </a:ext>
              </a:extLst>
            </p:cNvPr>
            <p:cNvGraphicFramePr>
              <a:graphicFrameLocks noChangeAspect="1"/>
            </p:cNvGraphicFramePr>
            <p:nvPr>
              <p:extLst>
                <p:ext uri="{D42A27DB-BD31-4B8C-83A1-F6EECF244321}">
                  <p14:modId xmlns:p14="http://schemas.microsoft.com/office/powerpoint/2010/main" val="4024099472"/>
                </p:ext>
              </p:extLst>
            </p:nvPr>
          </p:nvGraphicFramePr>
          <p:xfrm>
            <a:off x="5588001" y="1730838"/>
            <a:ext cx="381000" cy="396875"/>
          </p:xfrm>
          <a:graphic>
            <a:graphicData uri="http://schemas.openxmlformats.org/presentationml/2006/ole">
              <mc:AlternateContent xmlns:mc="http://schemas.openxmlformats.org/markup-compatibility/2006">
                <mc:Choice xmlns:v="urn:schemas-microsoft-com:vml" Requires="v">
                  <p:oleObj spid="_x0000_s46094" r:id="rId3" imgW="216405" imgH="229116" progId="Equation.DSMT4">
                    <p:embed/>
                  </p:oleObj>
                </mc:Choice>
                <mc:Fallback>
                  <p:oleObj r:id="rId3" imgW="216405" imgH="229116" progId="Equation.DSMT4">
                    <p:embed/>
                    <p:pic>
                      <p:nvPicPr>
                        <p:cNvPr id="17416" name="Object 8">
                          <a:extLst>
                            <a:ext uri="{FF2B5EF4-FFF2-40B4-BE49-F238E27FC236}">
                              <a16:creationId xmlns:a16="http://schemas.microsoft.com/office/drawing/2014/main" id="{B5C62611-20E5-9028-4E71-50930B734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1" y="173083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7" name="Object 9">
              <a:extLst>
                <a:ext uri="{FF2B5EF4-FFF2-40B4-BE49-F238E27FC236}">
                  <a16:creationId xmlns:a16="http://schemas.microsoft.com/office/drawing/2014/main" id="{27E37E9C-9C0E-AA89-C920-A62BB447F440}"/>
                </a:ext>
              </a:extLst>
            </p:cNvPr>
            <p:cNvGraphicFramePr>
              <a:graphicFrameLocks noChangeAspect="1"/>
            </p:cNvGraphicFramePr>
            <p:nvPr>
              <p:extLst>
                <p:ext uri="{D42A27DB-BD31-4B8C-83A1-F6EECF244321}">
                  <p14:modId xmlns:p14="http://schemas.microsoft.com/office/powerpoint/2010/main" val="3539898989"/>
                </p:ext>
              </p:extLst>
            </p:nvPr>
          </p:nvGraphicFramePr>
          <p:xfrm>
            <a:off x="10496101" y="1730837"/>
            <a:ext cx="361950" cy="396875"/>
          </p:xfrm>
          <a:graphic>
            <a:graphicData uri="http://schemas.openxmlformats.org/presentationml/2006/ole">
              <mc:AlternateContent xmlns:mc="http://schemas.openxmlformats.org/markup-compatibility/2006">
                <mc:Choice xmlns:v="urn:schemas-microsoft-com:vml" Requires="v">
                  <p:oleObj spid="_x0000_s46095" r:id="rId5" imgW="203694" imgH="229116" progId="Equation.DSMT4">
                    <p:embed/>
                  </p:oleObj>
                </mc:Choice>
                <mc:Fallback>
                  <p:oleObj r:id="rId5" imgW="203694" imgH="229116" progId="Equation.DSMT4">
                    <p:embed/>
                    <p:pic>
                      <p:nvPicPr>
                        <p:cNvPr id="17417" name="Object 9">
                          <a:extLst>
                            <a:ext uri="{FF2B5EF4-FFF2-40B4-BE49-F238E27FC236}">
                              <a16:creationId xmlns:a16="http://schemas.microsoft.com/office/drawing/2014/main" id="{27E37E9C-9C0E-AA89-C920-A62BB447F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6101" y="1730837"/>
                          <a:ext cx="36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8" name="Rectangle 15">
              <a:extLst>
                <a:ext uri="{FF2B5EF4-FFF2-40B4-BE49-F238E27FC236}">
                  <a16:creationId xmlns:a16="http://schemas.microsoft.com/office/drawing/2014/main" id="{8FCD7F32-F03E-E526-DCC1-E06F55A9EB9B}"/>
                </a:ext>
              </a:extLst>
            </p:cNvPr>
            <p:cNvSpPr>
              <a:spLocks noChangeArrowheads="1"/>
            </p:cNvSpPr>
            <p:nvPr/>
          </p:nvSpPr>
          <p:spPr bwMode="auto">
            <a:xfrm>
              <a:off x="1370013" y="1734009"/>
              <a:ext cx="4275392"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a:latin typeface="Calibri" panose="020F0502020204030204" pitchFamily="34" charset="0"/>
                  <a:cs typeface="Times New Roman" panose="02020603050405020304" pitchFamily="18" charset="0"/>
                </a:rPr>
                <a:t>已知坐标系</a:t>
              </a:r>
              <a:r>
                <a:rPr lang="en-US" altLang="zh-CN" sz="2000" b="1">
                  <a:latin typeface="Calibri" panose="020F0502020204030204" pitchFamily="34" charset="0"/>
                  <a:cs typeface="Times New Roman" panose="02020603050405020304" pitchFamily="18" charset="0"/>
                </a:rPr>
                <a:t>{</a:t>
              </a:r>
              <a:r>
                <a:rPr lang="en-US" altLang="zh-CN" sz="2000" b="1">
                  <a:cs typeface="Times New Roman" panose="02020603050405020304" pitchFamily="18" charset="0"/>
                </a:rPr>
                <a:t>B}</a:t>
              </a:r>
              <a:r>
                <a:rPr lang="zh-CN" altLang="en-US" sz="2000" b="1">
                  <a:latin typeface="Calibri" panose="020F0502020204030204" pitchFamily="34" charset="0"/>
                  <a:cs typeface="Times New Roman" panose="02020603050405020304" pitchFamily="18" charset="0"/>
                </a:rPr>
                <a:t>相对坐标系</a:t>
              </a:r>
              <a:r>
                <a:rPr lang="en-US" altLang="zh-CN" sz="2000" b="1">
                  <a:latin typeface="Calibri" panose="020F0502020204030204" pitchFamily="34" charset="0"/>
                  <a:cs typeface="Times New Roman" panose="02020603050405020304" pitchFamily="18" charset="0"/>
                </a:rPr>
                <a:t>{</a:t>
              </a:r>
              <a:r>
                <a:rPr lang="en-US" altLang="zh-CN" sz="2000" b="1">
                  <a:cs typeface="Times New Roman" panose="02020603050405020304" pitchFamily="18" charset="0"/>
                </a:rPr>
                <a:t>A}</a:t>
              </a:r>
              <a:r>
                <a:rPr lang="zh-CN" altLang="en-US" sz="2000" b="1">
                  <a:cs typeface="Times New Roman" panose="02020603050405020304" pitchFamily="18" charset="0"/>
                </a:rPr>
                <a:t>的描述</a:t>
              </a:r>
              <a:endParaRPr lang="zh-CN" altLang="en-US" sz="2000" b="1"/>
            </a:p>
          </p:txBody>
        </p:sp>
        <p:sp>
          <p:nvSpPr>
            <p:cNvPr id="17419" name="Rectangle 16">
              <a:extLst>
                <a:ext uri="{FF2B5EF4-FFF2-40B4-BE49-F238E27FC236}">
                  <a16:creationId xmlns:a16="http://schemas.microsoft.com/office/drawing/2014/main" id="{96763698-C836-EF3A-2D44-4144C3834B29}"/>
                </a:ext>
              </a:extLst>
            </p:cNvPr>
            <p:cNvSpPr>
              <a:spLocks noChangeArrowheads="1"/>
            </p:cNvSpPr>
            <p:nvPr/>
          </p:nvSpPr>
          <p:spPr bwMode="auto">
            <a:xfrm>
              <a:off x="5845788" y="1736463"/>
              <a:ext cx="5494744"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cs typeface="Times New Roman" panose="02020603050405020304" pitchFamily="18" charset="0"/>
                </a:rPr>
                <a:t>，怎么求</a:t>
              </a:r>
              <a:r>
                <a:rPr lang="zh-CN" altLang="en-US" sz="2000" b="1" dirty="0">
                  <a:latin typeface="Calibri" panose="020F0502020204030204" pitchFamily="34" charset="0"/>
                  <a:cs typeface="Times New Roman" panose="02020603050405020304" pitchFamily="18" charset="0"/>
                </a:rPr>
                <a:t>坐标系</a:t>
              </a:r>
              <a:r>
                <a:rPr lang="en-US" altLang="zh-CN" sz="2000" b="1" dirty="0">
                  <a:latin typeface="Calibri" panose="020F0502020204030204" pitchFamily="34" charset="0"/>
                  <a:cs typeface="Times New Roman" panose="02020603050405020304" pitchFamily="18" charset="0"/>
                </a:rPr>
                <a:t>{</a:t>
              </a:r>
              <a:r>
                <a:rPr lang="en-US" altLang="zh-CN" sz="2000" b="1" dirty="0">
                  <a:cs typeface="Times New Roman" panose="02020603050405020304" pitchFamily="18" charset="0"/>
                </a:rPr>
                <a:t>A}</a:t>
              </a:r>
              <a:r>
                <a:rPr lang="zh-CN" altLang="en-US" sz="2000" b="1" dirty="0">
                  <a:latin typeface="Calibri" panose="020F0502020204030204" pitchFamily="34" charset="0"/>
                  <a:cs typeface="Times New Roman" panose="02020603050405020304" pitchFamily="18" charset="0"/>
                </a:rPr>
                <a:t>相对坐标系</a:t>
              </a:r>
              <a:r>
                <a:rPr lang="en-US" altLang="zh-CN" sz="2000" b="1" dirty="0">
                  <a:latin typeface="Calibri" panose="020F0502020204030204" pitchFamily="34" charset="0"/>
                  <a:cs typeface="Times New Roman" panose="02020603050405020304" pitchFamily="18" charset="0"/>
                </a:rPr>
                <a:t>{</a:t>
              </a:r>
              <a:r>
                <a:rPr lang="en-US" altLang="zh-CN" sz="2000" b="1" dirty="0">
                  <a:cs typeface="Times New Roman" panose="02020603050405020304" pitchFamily="18" charset="0"/>
                </a:rPr>
                <a:t>B}</a:t>
              </a:r>
              <a:r>
                <a:rPr lang="zh-CN" altLang="en-US" sz="2000" b="1" dirty="0">
                  <a:cs typeface="Times New Roman" panose="02020603050405020304" pitchFamily="18" charset="0"/>
                </a:rPr>
                <a:t>的描述     ？</a:t>
              </a:r>
              <a:endParaRPr lang="zh-CN" altLang="en-US" sz="2000" b="1" dirty="0"/>
            </a:p>
          </p:txBody>
        </p:sp>
        <p:sp>
          <p:nvSpPr>
            <p:cNvPr id="17421" name="Rectangle 19">
              <a:extLst>
                <a:ext uri="{FF2B5EF4-FFF2-40B4-BE49-F238E27FC236}">
                  <a16:creationId xmlns:a16="http://schemas.microsoft.com/office/drawing/2014/main" id="{9D802ED7-000E-F2D1-E868-C59C124D8350}"/>
                </a:ext>
              </a:extLst>
            </p:cNvPr>
            <p:cNvSpPr>
              <a:spLocks noChangeArrowheads="1"/>
            </p:cNvSpPr>
            <p:nvPr/>
          </p:nvSpPr>
          <p:spPr bwMode="auto">
            <a:xfrm>
              <a:off x="814509" y="2157858"/>
              <a:ext cx="3539614"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这即为齐次变换的求逆问题。</a:t>
              </a:r>
            </a:p>
          </p:txBody>
        </p:sp>
      </p:grpSp>
      <p:sp>
        <p:nvSpPr>
          <p:cNvPr id="5" name="矩形 4">
            <a:extLst>
              <a:ext uri="{FF2B5EF4-FFF2-40B4-BE49-F238E27FC236}">
                <a16:creationId xmlns:a16="http://schemas.microsoft.com/office/drawing/2014/main" id="{E59A9682-25F7-7610-6BF0-80A06FF68C05}"/>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3.4.4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齐次变换的逆变换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 name="组合 10">
            <a:extLst>
              <a:ext uri="{FF2B5EF4-FFF2-40B4-BE49-F238E27FC236}">
                <a16:creationId xmlns:a16="http://schemas.microsoft.com/office/drawing/2014/main" id="{9AA95B6F-179A-2C4B-A8DC-FF43B626831F}"/>
              </a:ext>
            </a:extLst>
          </p:cNvPr>
          <p:cNvGrpSpPr/>
          <p:nvPr/>
        </p:nvGrpSpPr>
        <p:grpSpPr>
          <a:xfrm>
            <a:off x="1370013" y="2693948"/>
            <a:ext cx="7759700" cy="2457217"/>
            <a:chOff x="1370013" y="2693948"/>
            <a:chExt cx="7759700" cy="2457217"/>
          </a:xfrm>
        </p:grpSpPr>
        <p:sp>
          <p:nvSpPr>
            <p:cNvPr id="17420" name="Rectangle 17">
              <a:extLst>
                <a:ext uri="{FF2B5EF4-FFF2-40B4-BE49-F238E27FC236}">
                  <a16:creationId xmlns:a16="http://schemas.microsoft.com/office/drawing/2014/main" id="{A3818A64-53B6-7ED6-FB16-010BFE396D6D}"/>
                </a:ext>
              </a:extLst>
            </p:cNvPr>
            <p:cNvSpPr>
              <a:spLocks noChangeArrowheads="1"/>
            </p:cNvSpPr>
            <p:nvPr/>
          </p:nvSpPr>
          <p:spPr bwMode="auto">
            <a:xfrm>
              <a:off x="1370013" y="2693948"/>
              <a:ext cx="7759700" cy="188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dirty="0"/>
                <a:t>计算齐次变换的逆变换有两种方法：</a:t>
              </a:r>
              <a:endParaRPr lang="en-US" altLang="zh-CN" sz="2000" b="1" dirty="0"/>
            </a:p>
            <a:p>
              <a:pPr>
                <a:lnSpc>
                  <a:spcPct val="150000"/>
                </a:lnSpc>
              </a:pPr>
              <a:r>
                <a:rPr lang="zh-CN" altLang="en-US" sz="2000" b="1" dirty="0">
                  <a:latin typeface="Calibri" panose="020F0502020204030204" pitchFamily="34" charset="0"/>
                  <a:cs typeface="Times New Roman" panose="02020603050405020304" pitchFamily="18" charset="0"/>
                </a:rPr>
                <a:t>（</a:t>
              </a:r>
              <a:r>
                <a:rPr lang="en-US" altLang="zh-CN" sz="2000" b="1" dirty="0">
                  <a:latin typeface="Calibri" panose="020F0502020204030204" pitchFamily="34" charset="0"/>
                  <a:cs typeface="Times New Roman" panose="02020603050405020304" pitchFamily="18" charset="0"/>
                </a:rPr>
                <a:t>1</a:t>
              </a:r>
              <a:r>
                <a:rPr lang="zh-CN" altLang="en-US" sz="2000" b="1" dirty="0">
                  <a:latin typeface="Calibri" panose="020F0502020204030204" pitchFamily="34" charset="0"/>
                  <a:cs typeface="Times New Roman" panose="02020603050405020304" pitchFamily="18" charset="0"/>
                </a:rPr>
                <a:t>）直接的方法是矩阵求逆</a:t>
              </a:r>
              <a:endParaRPr lang="en-US" altLang="zh-CN" sz="2000" b="1" dirty="0">
                <a:latin typeface="Calibri" panose="020F0502020204030204" pitchFamily="34" charset="0"/>
                <a:cs typeface="Times New Roman" panose="02020603050405020304" pitchFamily="18" charset="0"/>
              </a:endParaRPr>
            </a:p>
            <a:p>
              <a:pPr>
                <a:lnSpc>
                  <a:spcPct val="150000"/>
                </a:lnSpc>
              </a:pPr>
              <a:endParaRPr lang="en-US" altLang="zh-CN" sz="2000" b="1" dirty="0">
                <a:latin typeface="Calibri" panose="020F0502020204030204" pitchFamily="34" charset="0"/>
                <a:cs typeface="Times New Roman" panose="02020603050405020304" pitchFamily="18" charset="0"/>
              </a:endParaRPr>
            </a:p>
            <a:p>
              <a:pPr>
                <a:lnSpc>
                  <a:spcPct val="150000"/>
                </a:lnSpc>
              </a:pPr>
              <a:r>
                <a:rPr lang="zh-CN" altLang="en-US" sz="2000" b="1" dirty="0">
                  <a:latin typeface="Calibri" panose="020F0502020204030204" pitchFamily="34" charset="0"/>
                  <a:cs typeface="Times New Roman" panose="02020603050405020304" pitchFamily="18" charset="0"/>
                </a:rPr>
                <a:t>（</a:t>
              </a:r>
              <a:r>
                <a:rPr lang="en-US" altLang="zh-CN" sz="2000" b="1" dirty="0">
                  <a:latin typeface="Calibri" panose="020F0502020204030204" pitchFamily="34" charset="0"/>
                  <a:cs typeface="Times New Roman" panose="02020603050405020304" pitchFamily="18" charset="0"/>
                </a:rPr>
                <a:t>2</a:t>
              </a:r>
              <a:r>
                <a:rPr lang="zh-CN" altLang="en-US" sz="2000" b="1" dirty="0">
                  <a:latin typeface="Calibri" panose="020F0502020204030204" pitchFamily="34" charset="0"/>
                  <a:cs typeface="Times New Roman" panose="02020603050405020304" pitchFamily="18" charset="0"/>
                </a:rPr>
                <a:t>）根据变换矩阵的特点直接得出逆变换。</a:t>
              </a:r>
              <a:endParaRPr lang="zh-CN" altLang="en-US" sz="200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C1EBDEF-4B56-E93C-FCD1-55B6DA0732E4}"/>
                    </a:ext>
                  </a:extLst>
                </p:cNvPr>
                <p:cNvSpPr txBox="1"/>
                <p:nvPr/>
              </p:nvSpPr>
              <p:spPr>
                <a:xfrm>
                  <a:off x="3285513" y="3760982"/>
                  <a:ext cx="1132298" cy="2830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altLang="zh-CN" i="1" smtClean="0">
                                <a:latin typeface="Cambria Math" panose="02040503050406030204" pitchFamily="18" charset="0"/>
                              </a:rPr>
                            </m:ctrlPr>
                          </m:sPrePr>
                          <m:sub>
                            <m:r>
                              <a:rPr lang="en-US" altLang="zh-CN" b="0" i="1" smtClean="0">
                                <a:latin typeface="Cambria Math" panose="02040503050406030204" pitchFamily="18" charset="0"/>
                              </a:rPr>
                              <m:t>𝐴</m:t>
                            </m:r>
                          </m:sub>
                          <m:sup>
                            <m:r>
                              <a:rPr lang="en-US" altLang="zh-CN" b="0" i="1" smtClean="0">
                                <a:latin typeface="Cambria Math" panose="02040503050406030204" pitchFamily="18" charset="0"/>
                              </a:rPr>
                              <m:t>𝐵</m:t>
                            </m:r>
                          </m:sup>
                          <m:e>
                            <m:r>
                              <a:rPr lang="en-US" altLang="zh-CN" b="0" i="1" smtClean="0">
                                <a:latin typeface="Cambria Math" panose="02040503050406030204" pitchFamily="18" charset="0"/>
                              </a:rPr>
                              <m:t>𝑇</m:t>
                            </m:r>
                          </m:e>
                        </m:sPr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sPre>
                              <m:sPrePr>
                                <m:ctrlPr>
                                  <a:rPr lang="en-US" altLang="zh-CN" b="0" i="1" smtClean="0">
                                    <a:latin typeface="Cambria Math" panose="02040503050406030204" pitchFamily="18" charset="0"/>
                                  </a:rPr>
                                </m:ctrlPr>
                              </m:sPrePr>
                              <m:sub>
                                <m:r>
                                  <a:rPr lang="en-US" altLang="zh-CN" b="0" i="1" smtClean="0">
                                    <a:latin typeface="Cambria Math" panose="02040503050406030204" pitchFamily="18" charset="0"/>
                                  </a:rPr>
                                  <m:t>𝐵</m:t>
                                </m:r>
                              </m:sub>
                              <m:sup>
                                <m:r>
                                  <a:rPr lang="en-US" altLang="zh-CN" b="0" i="1" smtClean="0">
                                    <a:latin typeface="Cambria Math" panose="02040503050406030204" pitchFamily="18" charset="0"/>
                                  </a:rPr>
                                  <m:t>𝐴</m:t>
                                </m:r>
                              </m:sup>
                              <m:e>
                                <m:r>
                                  <a:rPr lang="en-US" altLang="zh-CN" b="0" i="1" smtClean="0">
                                    <a:latin typeface="Cambria Math" panose="02040503050406030204" pitchFamily="18" charset="0"/>
                                  </a:rPr>
                                  <m:t>𝑇</m:t>
                                </m:r>
                              </m:e>
                            </m:sPre>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6" name="文本框 5">
                  <a:extLst>
                    <a:ext uri="{FF2B5EF4-FFF2-40B4-BE49-F238E27FC236}">
                      <a16:creationId xmlns:a16="http://schemas.microsoft.com/office/drawing/2014/main" id="{0C1EBDEF-4B56-E93C-FCD1-55B6DA0732E4}"/>
                    </a:ext>
                  </a:extLst>
                </p:cNvPr>
                <p:cNvSpPr txBox="1">
                  <a:spLocks noRot="1" noChangeAspect="1" noMove="1" noResize="1" noEditPoints="1" noAdjustHandles="1" noChangeArrowheads="1" noChangeShapeType="1" noTextEdit="1"/>
                </p:cNvSpPr>
                <p:nvPr/>
              </p:nvSpPr>
              <p:spPr>
                <a:xfrm>
                  <a:off x="3285513" y="3760982"/>
                  <a:ext cx="1132298" cy="283091"/>
                </a:xfrm>
                <a:prstGeom prst="rect">
                  <a:avLst/>
                </a:prstGeom>
                <a:blipFill>
                  <a:blip r:embed="rId7"/>
                  <a:stretch>
                    <a:fillRect l="-1613" t="-4348" r="-1613" b="-17391"/>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A5BBB352-FC88-F629-4F81-3A8EF00CAC76}"/>
                </a:ext>
              </a:extLst>
            </p:cNvPr>
            <p:cNvGrpSpPr/>
            <p:nvPr/>
          </p:nvGrpSpPr>
          <p:grpSpPr>
            <a:xfrm>
              <a:off x="2298553" y="4738261"/>
              <a:ext cx="4471910" cy="412904"/>
              <a:chOff x="1857681" y="4264733"/>
              <a:chExt cx="4471910" cy="412904"/>
            </a:xfrm>
          </p:grpSpPr>
          <p:sp>
            <p:nvSpPr>
              <p:cNvPr id="17410" name="Rectangle 41">
                <a:extLst>
                  <a:ext uri="{FF2B5EF4-FFF2-40B4-BE49-F238E27FC236}">
                    <a16:creationId xmlns:a16="http://schemas.microsoft.com/office/drawing/2014/main" id="{2B36AF03-B9E2-EEAB-5B78-E3DFCA2CFA62}"/>
                  </a:ext>
                </a:extLst>
              </p:cNvPr>
              <p:cNvSpPr>
                <a:spLocks noChangeArrowheads="1"/>
              </p:cNvSpPr>
              <p:nvPr/>
            </p:nvSpPr>
            <p:spPr bwMode="auto">
              <a:xfrm>
                <a:off x="2808516" y="4277596"/>
                <a:ext cx="3521075"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Calibri" panose="020F0502020204030204" pitchFamily="34" charset="0"/>
                    <a:cs typeface="Times New Roman" panose="02020603050405020304" pitchFamily="18" charset="0"/>
                  </a:rPr>
                  <a:t>和        ，</a:t>
                </a:r>
                <a:r>
                  <a:rPr lang="zh-CN" altLang="en-US" sz="2000" b="1" dirty="0"/>
                  <a:t>求       和</a:t>
                </a:r>
              </a:p>
            </p:txBody>
          </p:sp>
          <mc:AlternateContent xmlns:mc="http://schemas.openxmlformats.org/markup-compatibility/2006" xmlns:a14="http://schemas.microsoft.com/office/drawing/2010/main">
            <mc:Choice Requires="a14">
              <p:graphicFrame>
                <p:nvGraphicFramePr>
                  <p:cNvPr id="17425" name="Object 17">
                    <a:extLst>
                      <a:ext uri="{FF2B5EF4-FFF2-40B4-BE49-F238E27FC236}">
                        <a16:creationId xmlns:a16="http://schemas.microsoft.com/office/drawing/2014/main" id="{B529716F-BF93-A27C-8DD6-DCFCD9E3B17B}"/>
                      </a:ext>
                    </a:extLst>
                  </p:cNvPr>
                  <p:cNvGraphicFramePr>
                    <a:graphicFrameLocks noChangeAspect="1"/>
                  </p:cNvGraphicFramePr>
                  <p:nvPr>
                    <p:extLst>
                      <p:ext uri="{D42A27DB-BD31-4B8C-83A1-F6EECF244321}">
                        <p14:modId xmlns:p14="http://schemas.microsoft.com/office/powerpoint/2010/main" val="1316680263"/>
                      </p:ext>
                    </p:extLst>
                  </p:nvPr>
                </p:nvGraphicFramePr>
                <p:xfrm>
                  <a:off x="2483078" y="4279972"/>
                  <a:ext cx="360363" cy="360362"/>
                </p:xfrm>
                <a:graphic>
                  <a:graphicData uri="http://schemas.openxmlformats.org/presentationml/2006/ole">
                    <mc:AlternateContent>
                      <mc:Choice xmlns:v="urn:schemas-microsoft-com:vml" Requires="v">
                        <p:oleObj spid="_x0000_s46096" r:id="rId8" imgW="229215" imgH="229215" progId="Equation.DSMT4">
                          <p:embed/>
                        </p:oleObj>
                      </mc:Choice>
                      <mc:Fallback>
                        <p:oleObj r:id="rId8" imgW="229215" imgH="229215" progId="Equation.DSMT4">
                          <p:embed/>
                          <p:pic>
                            <p:nvPicPr>
                              <p:cNvPr id="17425" name="Object 17">
                                <a:extLst>
                                  <a:ext uri="{FF2B5EF4-FFF2-40B4-BE49-F238E27FC236}">
                                    <a16:creationId xmlns:a16="http://schemas.microsoft.com/office/drawing/2014/main" id="{B529716F-BF93-A27C-8DD6-DCFCD9E3B17B}"/>
                                  </a:ext>
                                </a:extLst>
                              </p:cNvPr>
                              <p:cNvPicPr>
                                <a:picLocks noChangeAspect="1" noChangeArrowheads="1"/>
                              </p:cNvPicPr>
                              <p:nvPr/>
                            </p:nvPicPr>
                            <p:blipFill>
                              <a:blip r:embed="rId9">
                                <a:extLst>
                                  <a:ext uri="{28A0092B-C50C-407E-A947-70E740481C1C}">
                                    <a14:useLocalDpi val="0"/>
                                  </a:ext>
                                </a:extLst>
                              </a:blip>
                              <a:srcRect/>
                              <a:stretch>
                                <a:fillRect/>
                              </a:stretch>
                            </p:blipFill>
                            <p:spPr bwMode="auto">
                              <a:xfrm>
                                <a:off x="2483078" y="4279972"/>
                                <a:ext cx="360363" cy="3603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7425" name="Object 17">
                    <a:extLst>
                      <a:ext uri="{FF2B5EF4-FFF2-40B4-BE49-F238E27FC236}">
                        <a16:creationId xmlns:a16="http://schemas.microsoft.com/office/drawing/2014/main" id="{B529716F-BF93-A27C-8DD6-DCFCD9E3B17B}"/>
                      </a:ext>
                    </a:extLst>
                  </p:cNvPr>
                  <p:cNvGraphicFramePr>
                    <a:graphicFrameLocks noChangeAspect="1"/>
                  </p:cNvGraphicFramePr>
                  <p:nvPr>
                    <p:extLst>
                      <p:ext uri="{D42A27DB-BD31-4B8C-83A1-F6EECF244321}">
                        <p14:modId xmlns:p14="http://schemas.microsoft.com/office/powerpoint/2010/main" val="1316680263"/>
                      </p:ext>
                    </p:extLst>
                  </p:nvPr>
                </p:nvGraphicFramePr>
                <p:xfrm>
                  <a:off x="2483078" y="4279972"/>
                  <a:ext cx="360363" cy="360362"/>
                </p:xfrm>
                <a:graphic>
                  <a:graphicData uri="http://schemas.openxmlformats.org/presentationml/2006/ole">
                    <mc:AlternateContent>
                      <mc:Choice xmlns:v="urn:schemas-microsoft-com:vml" Requires="v">
                        <p:oleObj r:id="rId10" imgW="229215" imgH="229215" progId="Equation.DSMT4">
                          <p:embed/>
                        </p:oleObj>
                      </mc:Choice>
                      <mc:Fallback>
                        <p:oleObj r:id="rId10" imgW="229215" imgH="229215" progId="Equation.DSMT4">
                          <p:embed/>
                          <p:pic>
                            <p:nvPicPr>
                              <p:cNvPr id="17425" name="Object 17">
                                <a:extLst>
                                  <a:ext uri="{FF2B5EF4-FFF2-40B4-BE49-F238E27FC236}">
                                    <a16:creationId xmlns:a16="http://schemas.microsoft.com/office/drawing/2014/main" id="{B529716F-BF93-A27C-8DD6-DCFCD9E3B1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3078" y="4279972"/>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7426" name="Object 18">
                    <a:extLst>
                      <a:ext uri="{FF2B5EF4-FFF2-40B4-BE49-F238E27FC236}">
                        <a16:creationId xmlns:a16="http://schemas.microsoft.com/office/drawing/2014/main" id="{BD0866F0-9196-BD0D-124F-075027758837}"/>
                      </a:ext>
                    </a:extLst>
                  </p:cNvPr>
                  <p:cNvGraphicFramePr>
                    <a:graphicFrameLocks noChangeAspect="1"/>
                  </p:cNvGraphicFramePr>
                  <p:nvPr>
                    <p:extLst>
                      <p:ext uri="{D42A27DB-BD31-4B8C-83A1-F6EECF244321}">
                        <p14:modId xmlns:p14="http://schemas.microsoft.com/office/powerpoint/2010/main" val="2298064179"/>
                      </p:ext>
                    </p:extLst>
                  </p:nvPr>
                </p:nvGraphicFramePr>
                <p:xfrm>
                  <a:off x="3152209" y="4304454"/>
                  <a:ext cx="468313" cy="355600"/>
                </p:xfrm>
                <a:graphic>
                  <a:graphicData uri="http://schemas.openxmlformats.org/presentationml/2006/ole">
                    <mc:AlternateContent>
                      <mc:Choice xmlns:v="urn:schemas-microsoft-com:vml" Requires="v">
                        <p:oleObj spid="_x0000_s46097" r:id="rId12" imgW="317817" imgH="241617" progId="Equation.DSMT4">
                          <p:embed/>
                        </p:oleObj>
                      </mc:Choice>
                      <mc:Fallback>
                        <p:oleObj r:id="rId12" imgW="317817" imgH="241617" progId="Equation.DSMT4">
                          <p:embed/>
                          <p:pic>
                            <p:nvPicPr>
                              <p:cNvPr id="17426" name="Object 18">
                                <a:extLst>
                                  <a:ext uri="{FF2B5EF4-FFF2-40B4-BE49-F238E27FC236}">
                                    <a16:creationId xmlns:a16="http://schemas.microsoft.com/office/drawing/2014/main" id="{BD0866F0-9196-BD0D-124F-075027758837}"/>
                                  </a:ext>
                                </a:extLst>
                              </p:cNvPr>
                              <p:cNvPicPr>
                                <a:picLocks noChangeAspect="1" noChangeArrowheads="1"/>
                              </p:cNvPicPr>
                              <p:nvPr/>
                            </p:nvPicPr>
                            <p:blipFill>
                              <a:blip r:embed="rId13">
                                <a:extLst>
                                  <a:ext uri="{28A0092B-C50C-407E-A947-70E740481C1C}">
                                    <a14:useLocalDpi val="0"/>
                                  </a:ext>
                                </a:extLst>
                              </a:blip>
                              <a:srcRect/>
                              <a:stretch>
                                <a:fillRect/>
                              </a:stretch>
                            </p:blipFill>
                            <p:spPr bwMode="auto">
                              <a:xfrm>
                                <a:off x="3152209" y="4304454"/>
                                <a:ext cx="468313" cy="3556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7426" name="Object 18">
                    <a:extLst>
                      <a:ext uri="{FF2B5EF4-FFF2-40B4-BE49-F238E27FC236}">
                        <a16:creationId xmlns:a16="http://schemas.microsoft.com/office/drawing/2014/main" id="{BD0866F0-9196-BD0D-124F-075027758837}"/>
                      </a:ext>
                    </a:extLst>
                  </p:cNvPr>
                  <p:cNvGraphicFramePr>
                    <a:graphicFrameLocks noChangeAspect="1"/>
                  </p:cNvGraphicFramePr>
                  <p:nvPr>
                    <p:extLst>
                      <p:ext uri="{D42A27DB-BD31-4B8C-83A1-F6EECF244321}">
                        <p14:modId xmlns:p14="http://schemas.microsoft.com/office/powerpoint/2010/main" val="2298064179"/>
                      </p:ext>
                    </p:extLst>
                  </p:nvPr>
                </p:nvGraphicFramePr>
                <p:xfrm>
                  <a:off x="3152209" y="4304454"/>
                  <a:ext cx="468313" cy="355600"/>
                </p:xfrm>
                <a:graphic>
                  <a:graphicData uri="http://schemas.openxmlformats.org/presentationml/2006/ole">
                    <mc:AlternateContent>
                      <mc:Choice xmlns:v="urn:schemas-microsoft-com:vml" Requires="v">
                        <p:oleObj r:id="rId14" imgW="317817" imgH="241617" progId="Equation.DSMT4">
                          <p:embed/>
                        </p:oleObj>
                      </mc:Choice>
                      <mc:Fallback>
                        <p:oleObj r:id="rId14" imgW="317817" imgH="241617" progId="Equation.DSMT4">
                          <p:embed/>
                          <p:pic>
                            <p:nvPicPr>
                              <p:cNvPr id="17426" name="Object 18">
                                <a:extLst>
                                  <a:ext uri="{FF2B5EF4-FFF2-40B4-BE49-F238E27FC236}">
                                    <a16:creationId xmlns:a16="http://schemas.microsoft.com/office/drawing/2014/main" id="{BD0866F0-9196-BD0D-124F-0750277588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52209" y="4304454"/>
                                <a:ext cx="4683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7427" name="Object 19">
                    <a:extLst>
                      <a:ext uri="{FF2B5EF4-FFF2-40B4-BE49-F238E27FC236}">
                        <a16:creationId xmlns:a16="http://schemas.microsoft.com/office/drawing/2014/main" id="{C442D99A-5525-D593-03A5-79E06F58817F}"/>
                      </a:ext>
                    </a:extLst>
                  </p:cNvPr>
                  <p:cNvGraphicFramePr>
                    <a:graphicFrameLocks noChangeAspect="1"/>
                  </p:cNvGraphicFramePr>
                  <p:nvPr>
                    <p:extLst>
                      <p:ext uri="{D42A27DB-BD31-4B8C-83A1-F6EECF244321}">
                        <p14:modId xmlns:p14="http://schemas.microsoft.com/office/powerpoint/2010/main" val="1986216580"/>
                      </p:ext>
                    </p:extLst>
                  </p:nvPr>
                </p:nvGraphicFramePr>
                <p:xfrm>
                  <a:off x="4193996" y="4264733"/>
                  <a:ext cx="352425" cy="352425"/>
                </p:xfrm>
                <a:graphic>
                  <a:graphicData uri="http://schemas.openxmlformats.org/presentationml/2006/ole">
                    <mc:AlternateContent>
                      <mc:Choice xmlns:v="urn:schemas-microsoft-com:vml" Requires="v">
                        <p:oleObj spid="_x0000_s46098" r:id="rId16" imgW="229215" imgH="229215" progId="Equation.DSMT4">
                          <p:embed/>
                        </p:oleObj>
                      </mc:Choice>
                      <mc:Fallback>
                        <p:oleObj r:id="rId16" imgW="229215" imgH="229215" progId="Equation.DSMT4">
                          <p:embed/>
                          <p:pic>
                            <p:nvPicPr>
                              <p:cNvPr id="17427" name="Object 19">
                                <a:extLst>
                                  <a:ext uri="{FF2B5EF4-FFF2-40B4-BE49-F238E27FC236}">
                                    <a16:creationId xmlns:a16="http://schemas.microsoft.com/office/drawing/2014/main" id="{C442D99A-5525-D593-03A5-79E06F58817F}"/>
                                  </a:ext>
                                </a:extLst>
                              </p:cNvPr>
                              <p:cNvPicPr>
                                <a:picLocks noChangeAspect="1" noChangeArrowheads="1"/>
                              </p:cNvPicPr>
                              <p:nvPr/>
                            </p:nvPicPr>
                            <p:blipFill>
                              <a:blip r:embed="rId17">
                                <a:extLst>
                                  <a:ext uri="{28A0092B-C50C-407E-A947-70E740481C1C}">
                                    <a14:useLocalDpi val="0"/>
                                  </a:ext>
                                </a:extLst>
                              </a:blip>
                              <a:srcRect/>
                              <a:stretch>
                                <a:fillRect/>
                              </a:stretch>
                            </p:blipFill>
                            <p:spPr bwMode="auto">
                              <a:xfrm>
                                <a:off x="4193996" y="4264733"/>
                                <a:ext cx="352425" cy="352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7427" name="Object 19">
                    <a:extLst>
                      <a:ext uri="{FF2B5EF4-FFF2-40B4-BE49-F238E27FC236}">
                        <a16:creationId xmlns:a16="http://schemas.microsoft.com/office/drawing/2014/main" id="{C442D99A-5525-D593-03A5-79E06F58817F}"/>
                      </a:ext>
                    </a:extLst>
                  </p:cNvPr>
                  <p:cNvGraphicFramePr>
                    <a:graphicFrameLocks noChangeAspect="1"/>
                  </p:cNvGraphicFramePr>
                  <p:nvPr>
                    <p:extLst>
                      <p:ext uri="{D42A27DB-BD31-4B8C-83A1-F6EECF244321}">
                        <p14:modId xmlns:p14="http://schemas.microsoft.com/office/powerpoint/2010/main" val="1986216580"/>
                      </p:ext>
                    </p:extLst>
                  </p:nvPr>
                </p:nvGraphicFramePr>
                <p:xfrm>
                  <a:off x="4193996" y="4264733"/>
                  <a:ext cx="352425" cy="352425"/>
                </p:xfrm>
                <a:graphic>
                  <a:graphicData uri="http://schemas.openxmlformats.org/presentationml/2006/ole">
                    <mc:AlternateContent>
                      <mc:Choice xmlns:v="urn:schemas-microsoft-com:vml" Requires="v">
                        <p:oleObj r:id="rId18" imgW="229215" imgH="229215" progId="Equation.DSMT4">
                          <p:embed/>
                        </p:oleObj>
                      </mc:Choice>
                      <mc:Fallback>
                        <p:oleObj r:id="rId18" imgW="229215" imgH="229215" progId="Equation.DSMT4">
                          <p:embed/>
                          <p:pic>
                            <p:nvPicPr>
                              <p:cNvPr id="17427" name="Object 19">
                                <a:extLst>
                                  <a:ext uri="{FF2B5EF4-FFF2-40B4-BE49-F238E27FC236}">
                                    <a16:creationId xmlns:a16="http://schemas.microsoft.com/office/drawing/2014/main" id="{C442D99A-5525-D593-03A5-79E06F58817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93996" y="4264733"/>
                                <a:ext cx="3524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7428" name="Object 20">
                    <a:extLst>
                      <a:ext uri="{FF2B5EF4-FFF2-40B4-BE49-F238E27FC236}">
                        <a16:creationId xmlns:a16="http://schemas.microsoft.com/office/drawing/2014/main" id="{81B46B9A-F9C6-B2C1-9C75-2167F83246D1}"/>
                      </a:ext>
                    </a:extLst>
                  </p:cNvPr>
                  <p:cNvGraphicFramePr>
                    <a:graphicFrameLocks noChangeAspect="1"/>
                  </p:cNvGraphicFramePr>
                  <p:nvPr>
                    <p:extLst>
                      <p:ext uri="{D42A27DB-BD31-4B8C-83A1-F6EECF244321}">
                        <p14:modId xmlns:p14="http://schemas.microsoft.com/office/powerpoint/2010/main" val="458145812"/>
                      </p:ext>
                    </p:extLst>
                  </p:nvPr>
                </p:nvGraphicFramePr>
                <p:xfrm>
                  <a:off x="4833394" y="4293784"/>
                  <a:ext cx="449263" cy="350837"/>
                </p:xfrm>
                <a:graphic>
                  <a:graphicData uri="http://schemas.openxmlformats.org/presentationml/2006/ole">
                    <mc:AlternateContent>
                      <mc:Choice xmlns:v="urn:schemas-microsoft-com:vml" Requires="v">
                        <p:oleObj spid="_x0000_s46099" r:id="rId20" imgW="305249" imgH="241722" progId="Equation.DSMT4">
                          <p:embed/>
                        </p:oleObj>
                      </mc:Choice>
                      <mc:Fallback>
                        <p:oleObj r:id="rId20" imgW="305249" imgH="241722" progId="Equation.DSMT4">
                          <p:embed/>
                          <p:pic>
                            <p:nvPicPr>
                              <p:cNvPr id="17428" name="Object 20">
                                <a:extLst>
                                  <a:ext uri="{FF2B5EF4-FFF2-40B4-BE49-F238E27FC236}">
                                    <a16:creationId xmlns:a16="http://schemas.microsoft.com/office/drawing/2014/main" id="{81B46B9A-F9C6-B2C1-9C75-2167F83246D1}"/>
                                  </a:ext>
                                </a:extLst>
                              </p:cNvPr>
                              <p:cNvPicPr>
                                <a:picLocks noChangeAspect="1" noChangeArrowheads="1"/>
                              </p:cNvPicPr>
                              <p:nvPr/>
                            </p:nvPicPr>
                            <p:blipFill>
                              <a:blip r:embed="rId19">
                                <a:extLst>
                                  <a:ext uri="{28A0092B-C50C-407E-A947-70E740481C1C}">
                                    <a14:useLocalDpi val="0"/>
                                  </a:ext>
                                </a:extLst>
                              </a:blip>
                              <a:srcRect/>
                              <a:stretch>
                                <a:fillRect/>
                              </a:stretch>
                            </p:blipFill>
                            <p:spPr bwMode="auto">
                              <a:xfrm>
                                <a:off x="4833394" y="4293784"/>
                                <a:ext cx="449263" cy="3508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7428" name="Object 20">
                    <a:extLst>
                      <a:ext uri="{FF2B5EF4-FFF2-40B4-BE49-F238E27FC236}">
                        <a16:creationId xmlns:a16="http://schemas.microsoft.com/office/drawing/2014/main" id="{81B46B9A-F9C6-B2C1-9C75-2167F83246D1}"/>
                      </a:ext>
                    </a:extLst>
                  </p:cNvPr>
                  <p:cNvGraphicFramePr>
                    <a:graphicFrameLocks noChangeAspect="1"/>
                  </p:cNvGraphicFramePr>
                  <p:nvPr>
                    <p:extLst>
                      <p:ext uri="{D42A27DB-BD31-4B8C-83A1-F6EECF244321}">
                        <p14:modId xmlns:p14="http://schemas.microsoft.com/office/powerpoint/2010/main" val="458145812"/>
                      </p:ext>
                    </p:extLst>
                  </p:nvPr>
                </p:nvGraphicFramePr>
                <p:xfrm>
                  <a:off x="4833394" y="4293784"/>
                  <a:ext cx="449263" cy="350837"/>
                </p:xfrm>
                <a:graphic>
                  <a:graphicData uri="http://schemas.openxmlformats.org/presentationml/2006/ole">
                    <mc:AlternateContent>
                      <mc:Choice xmlns:v="urn:schemas-microsoft-com:vml" Requires="v">
                        <p:oleObj r:id="rId21" imgW="305249" imgH="241722" progId="Equation.DSMT4">
                          <p:embed/>
                        </p:oleObj>
                      </mc:Choice>
                      <mc:Fallback>
                        <p:oleObj r:id="rId21" imgW="305249" imgH="241722" progId="Equation.DSMT4">
                          <p:embed/>
                          <p:pic>
                            <p:nvPicPr>
                              <p:cNvPr id="17428" name="Object 20">
                                <a:extLst>
                                  <a:ext uri="{FF2B5EF4-FFF2-40B4-BE49-F238E27FC236}">
                                    <a16:creationId xmlns:a16="http://schemas.microsoft.com/office/drawing/2014/main" id="{81B46B9A-F9C6-B2C1-9C75-2167F83246D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33394" y="4293784"/>
                                <a:ext cx="44926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sp>
            <p:nvSpPr>
              <p:cNvPr id="7" name="文本框 6">
                <a:extLst>
                  <a:ext uri="{FF2B5EF4-FFF2-40B4-BE49-F238E27FC236}">
                    <a16:creationId xmlns:a16="http://schemas.microsoft.com/office/drawing/2014/main" id="{5B60B3C4-A0B6-2431-7921-5F6938B29B12}"/>
                  </a:ext>
                </a:extLst>
              </p:cNvPr>
              <p:cNvSpPr txBox="1"/>
              <p:nvPr/>
            </p:nvSpPr>
            <p:spPr>
              <a:xfrm>
                <a:off x="1857681" y="4271130"/>
                <a:ext cx="775608" cy="400110"/>
              </a:xfrm>
              <a:prstGeom prst="rect">
                <a:avLst/>
              </a:prstGeom>
              <a:noFill/>
            </p:spPr>
            <p:txBody>
              <a:bodyPr wrap="square" rtlCol="0">
                <a:spAutoFit/>
              </a:bodyPr>
              <a:lstStyle/>
              <a:p>
                <a:r>
                  <a:rPr lang="zh-CN" altLang="en-US" sz="2000" b="1" dirty="0"/>
                  <a:t>已知</a:t>
                </a:r>
              </a:p>
            </p:txBody>
          </p:sp>
        </p:grpSp>
      </p:grpSp>
      <p:sp>
        <p:nvSpPr>
          <p:cNvPr id="9" name="矩形 8">
            <a:extLst>
              <a:ext uri="{FF2B5EF4-FFF2-40B4-BE49-F238E27FC236}">
                <a16:creationId xmlns:a16="http://schemas.microsoft.com/office/drawing/2014/main" id="{D536CD28-4E58-79ED-EC5F-F95B6873E27C}"/>
              </a:ext>
            </a:extLst>
          </p:cNvPr>
          <p:cNvSpPr/>
          <p:nvPr/>
        </p:nvSpPr>
        <p:spPr>
          <a:xfrm>
            <a:off x="966342" y="996015"/>
            <a:ext cx="1576072"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逆变换</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8219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976593" y="764454"/>
            <a:ext cx="157607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2）列矩阵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666373" y="746480"/>
          <a:ext cx="18664692" cy="4072098"/>
        </p:xfrm>
        <a:graphic>
          <a:graphicData uri="http://schemas.openxmlformats.org/presentationml/2006/ole">
            <mc:AlternateContent xmlns:mc="http://schemas.openxmlformats.org/markup-compatibility/2006">
              <mc:Choice xmlns:v="urn:schemas-microsoft-com:vml" Requires="v">
                <p:oleObj spid="_x0000_s3078" name="启用了宏的模板" r:id="rId5" imgW="8267700" imgH="1804670" progId="Word.DocumentMacroEnabled.12">
                  <p:embed/>
                </p:oleObj>
              </mc:Choice>
              <mc:Fallback>
                <p:oleObj name="启用了宏的模板" r:id="rId5" imgW="8267700" imgH="1804670" progId="Word.DocumentMacroEnabled.12">
                  <p:embed/>
                  <p:pic>
                    <p:nvPicPr>
                      <p:cNvPr id="0" name="图片 7188"/>
                      <p:cNvPicPr/>
                      <p:nvPr/>
                    </p:nvPicPr>
                    <p:blipFill>
                      <a:blip r:embed="rId6"/>
                      <a:stretch>
                        <a:fillRect/>
                      </a:stretch>
                    </p:blipFill>
                    <p:spPr>
                      <a:xfrm>
                        <a:off x="666373" y="746480"/>
                        <a:ext cx="18664692" cy="4072098"/>
                      </a:xfrm>
                      <a:prstGeom prst="rect">
                        <a:avLst/>
                      </a:prstGeom>
                    </p:spPr>
                  </p:pic>
                </p:oleObj>
              </mc:Fallback>
            </mc:AlternateContent>
          </a:graphicData>
        </a:graphic>
      </p:graphicFrame>
      <p:sp>
        <p:nvSpPr>
          <p:cNvPr id="4" name="矩形 3"/>
          <p:cNvSpPr/>
          <p:nvPr/>
        </p:nvSpPr>
        <p:spPr>
          <a:xfrm>
            <a:off x="976593" y="4303875"/>
            <a:ext cx="157607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3）零矩阵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667661" y="4937221"/>
          <a:ext cx="19323102" cy="1067617"/>
        </p:xfrm>
        <a:graphic>
          <a:graphicData uri="http://schemas.openxmlformats.org/presentationml/2006/ole">
            <mc:AlternateContent xmlns:mc="http://schemas.openxmlformats.org/markup-compatibility/2006">
              <mc:Choice xmlns:v="urn:schemas-microsoft-com:vml" Requires="v">
                <p:oleObj spid="_x0000_s3079" name="启用了宏的模板" r:id="rId7" imgW="8177530" imgH="459740" progId="Word.DocumentMacroEnabled.12">
                  <p:embed/>
                </p:oleObj>
              </mc:Choice>
              <mc:Fallback>
                <p:oleObj name="启用了宏的模板" r:id="rId7" imgW="8177530" imgH="459740" progId="Word.DocumentMacroEnabled.12">
                  <p:embed/>
                  <p:pic>
                    <p:nvPicPr>
                      <p:cNvPr id="0" name="图片 7189"/>
                      <p:cNvPicPr/>
                      <p:nvPr/>
                    </p:nvPicPr>
                    <p:blipFill>
                      <a:blip r:embed="rId8"/>
                      <a:stretch>
                        <a:fillRect/>
                      </a:stretch>
                    </p:blipFill>
                    <p:spPr>
                      <a:xfrm>
                        <a:off x="667661" y="4937221"/>
                        <a:ext cx="19323102" cy="1067617"/>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a:extLst>
              <a:ext uri="{FF2B5EF4-FFF2-40B4-BE49-F238E27FC236}">
                <a16:creationId xmlns:a16="http://schemas.microsoft.com/office/drawing/2014/main" id="{29819374-3ACC-6124-E628-86596C699FA0}"/>
              </a:ext>
            </a:extLst>
          </p:cNvPr>
          <p:cNvSpPr>
            <a:spLocks noChangeArrowheads="1"/>
          </p:cNvSpPr>
          <p:nvPr/>
        </p:nvSpPr>
        <p:spPr bwMode="auto">
          <a:xfrm>
            <a:off x="5753100"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37" name="Rectangle 9">
            <a:extLst>
              <a:ext uri="{FF2B5EF4-FFF2-40B4-BE49-F238E27FC236}">
                <a16:creationId xmlns:a16="http://schemas.microsoft.com/office/drawing/2014/main" id="{23B829AE-6866-91A8-FD5C-68418F177FEC}"/>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38" name="Rectangle 10">
            <a:extLst>
              <a:ext uri="{FF2B5EF4-FFF2-40B4-BE49-F238E27FC236}">
                <a16:creationId xmlns:a16="http://schemas.microsoft.com/office/drawing/2014/main" id="{F7E3DFBC-8924-F0A1-DF18-96ABBDCD070B}"/>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矩形 4">
            <a:extLst>
              <a:ext uri="{FF2B5EF4-FFF2-40B4-BE49-F238E27FC236}">
                <a16:creationId xmlns:a16="http://schemas.microsoft.com/office/drawing/2014/main" id="{18AFDF7A-3A52-AF27-4CB2-124F3C7088B7}"/>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3.4.4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齐次变换的逆变换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172B1CB8-4B42-4532-1064-709820C800C1}"/>
              </a:ext>
            </a:extLst>
          </p:cNvPr>
          <p:cNvSpPr/>
          <p:nvPr/>
        </p:nvSpPr>
        <p:spPr>
          <a:xfrm>
            <a:off x="966342" y="996015"/>
            <a:ext cx="1576072"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逆变换</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1" name="组合 20">
            <a:extLst>
              <a:ext uri="{FF2B5EF4-FFF2-40B4-BE49-F238E27FC236}">
                <a16:creationId xmlns:a16="http://schemas.microsoft.com/office/drawing/2014/main" id="{8AE0066C-3AE7-C140-C645-9E8FAB32BC73}"/>
              </a:ext>
            </a:extLst>
          </p:cNvPr>
          <p:cNvGrpSpPr/>
          <p:nvPr/>
        </p:nvGrpSpPr>
        <p:grpSpPr>
          <a:xfrm>
            <a:off x="1524001" y="1509294"/>
            <a:ext cx="3581399" cy="400110"/>
            <a:chOff x="1524001" y="1701800"/>
            <a:chExt cx="3581399" cy="400110"/>
          </a:xfrm>
        </p:grpSpPr>
        <p:sp>
          <p:nvSpPr>
            <p:cNvPr id="16" name="文本框 15">
              <a:extLst>
                <a:ext uri="{FF2B5EF4-FFF2-40B4-BE49-F238E27FC236}">
                  <a16:creationId xmlns:a16="http://schemas.microsoft.com/office/drawing/2014/main" id="{0B371AE7-BB4A-CCC1-A429-D852844C93E5}"/>
                </a:ext>
              </a:extLst>
            </p:cNvPr>
            <p:cNvSpPr txBox="1"/>
            <p:nvPr/>
          </p:nvSpPr>
          <p:spPr>
            <a:xfrm>
              <a:off x="1524001" y="1701800"/>
              <a:ext cx="3581399" cy="400110"/>
            </a:xfrm>
            <a:prstGeom prst="rect">
              <a:avLst/>
            </a:prstGeom>
            <a:noFill/>
          </p:spPr>
          <p:txBody>
            <a:bodyPr wrap="square" rtlCol="0">
              <a:spAutoFit/>
            </a:bodyPr>
            <a:lstStyle/>
            <a:p>
              <a:r>
                <a:rPr lang="zh-CN" altLang="en-US" sz="2000" dirty="0"/>
                <a:t>假设齐次变换矩阵     为：</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A9AB38-ABCF-17A6-E1D5-238CCEE0FD19}"/>
                    </a:ext>
                  </a:extLst>
                </p:cNvPr>
                <p:cNvSpPr txBox="1"/>
                <p:nvPr/>
              </p:nvSpPr>
              <p:spPr>
                <a:xfrm>
                  <a:off x="3643387" y="1752195"/>
                  <a:ext cx="323678" cy="282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altLang="zh-CN" i="1" smtClean="0">
                                <a:latin typeface="Cambria Math" panose="02040503050406030204" pitchFamily="18" charset="0"/>
                              </a:rPr>
                            </m:ctrlPr>
                          </m:sPrePr>
                          <m:sub>
                            <m:r>
                              <a:rPr lang="en-US" altLang="zh-CN" b="0" i="1" smtClean="0">
                                <a:latin typeface="Cambria Math" panose="02040503050406030204" pitchFamily="18" charset="0"/>
                              </a:rPr>
                              <m:t>𝐵</m:t>
                            </m:r>
                          </m:sub>
                          <m:sup>
                            <m:r>
                              <a:rPr lang="en-US" altLang="zh-CN" b="0" i="1" smtClean="0">
                                <a:latin typeface="Cambria Math" panose="02040503050406030204" pitchFamily="18" charset="0"/>
                              </a:rPr>
                              <m:t>𝐴</m:t>
                            </m:r>
                          </m:sup>
                          <m:e>
                            <m:r>
                              <a:rPr lang="en-US" altLang="zh-CN" b="0" i="1" smtClean="0">
                                <a:latin typeface="Cambria Math" panose="02040503050406030204" pitchFamily="18" charset="0"/>
                              </a:rPr>
                              <m:t>𝑇</m:t>
                            </m:r>
                          </m:e>
                        </m:sPre>
                      </m:oMath>
                    </m:oMathPara>
                  </a14:m>
                  <a:endParaRPr lang="zh-CN" altLang="en-US" dirty="0"/>
                </a:p>
              </p:txBody>
            </p:sp>
          </mc:Choice>
          <mc:Fallback xmlns="">
            <p:sp>
              <p:nvSpPr>
                <p:cNvPr id="18" name="文本框 17">
                  <a:extLst>
                    <a:ext uri="{FF2B5EF4-FFF2-40B4-BE49-F238E27FC236}">
                      <a16:creationId xmlns:a16="http://schemas.microsoft.com/office/drawing/2014/main" id="{63A9AB38-ABCF-17A6-E1D5-238CCEE0FD19}"/>
                    </a:ext>
                  </a:extLst>
                </p:cNvPr>
                <p:cNvSpPr txBox="1">
                  <a:spLocks noRot="1" noChangeAspect="1" noMove="1" noResize="1" noEditPoints="1" noAdjustHandles="1" noChangeArrowheads="1" noChangeShapeType="1" noTextEdit="1"/>
                </p:cNvSpPr>
                <p:nvPr/>
              </p:nvSpPr>
              <p:spPr>
                <a:xfrm>
                  <a:off x="3643387" y="1752195"/>
                  <a:ext cx="323678" cy="282385"/>
                </a:xfrm>
                <a:prstGeom prst="rect">
                  <a:avLst/>
                </a:prstGeom>
                <a:blipFill>
                  <a:blip r:embed="rId2"/>
                  <a:stretch>
                    <a:fillRect l="-7547" t="-2174" r="-15094" b="-17391"/>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9" name="Object 121">
                <a:extLst>
                  <a:ext uri="{FF2B5EF4-FFF2-40B4-BE49-F238E27FC236}">
                    <a16:creationId xmlns:a16="http://schemas.microsoft.com/office/drawing/2014/main" id="{5B7C332A-9161-7FED-B558-3607EE01C5C2}"/>
                  </a:ext>
                </a:extLst>
              </p:cNvPr>
              <p:cNvSpPr txBox="1"/>
              <p:nvPr/>
            </p:nvSpPr>
            <p:spPr bwMode="auto">
              <a:xfrm>
                <a:off x="4361076" y="998973"/>
                <a:ext cx="5175183" cy="1820862"/>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Pre>
                        <m:sPrePr>
                          <m:ctrlPr>
                            <a:rPr lang="en-US" altLang="zh-CN" sz="2400" b="1" i="1" smtClean="0">
                              <a:solidFill>
                                <a:schemeClr val="tx1"/>
                              </a:solidFill>
                              <a:latin typeface="Cambria Math" panose="02040503050406030204" pitchFamily="18" charset="0"/>
                            </a:rPr>
                          </m:ctrlPr>
                        </m:sPrePr>
                        <m:sub>
                          <m:r>
                            <a:rPr lang="en-US" altLang="zh-CN" sz="2400" b="1" i="1" smtClean="0">
                              <a:solidFill>
                                <a:schemeClr val="tx1"/>
                              </a:solidFill>
                              <a:latin typeface="Cambria Math" panose="02040503050406030204" pitchFamily="18" charset="0"/>
                            </a:rPr>
                            <m:t>𝑩</m:t>
                          </m:r>
                        </m:sub>
                        <m:sup>
                          <m:r>
                            <a:rPr lang="en-US" altLang="zh-CN" sz="2400" b="1" i="1" smtClean="0">
                              <a:solidFill>
                                <a:schemeClr val="tx1"/>
                              </a:solidFill>
                              <a:latin typeface="Cambria Math" panose="02040503050406030204" pitchFamily="18" charset="0"/>
                            </a:rPr>
                            <m:t>𝑨</m:t>
                          </m:r>
                        </m:sup>
                        <m:e>
                          <m:r>
                            <a:rPr lang="en-US" altLang="zh-CN" sz="2400" b="1" i="1" smtClean="0">
                              <a:solidFill>
                                <a:schemeClr val="tx1"/>
                              </a:solidFill>
                              <a:latin typeface="Cambria Math" panose="02040503050406030204" pitchFamily="18" charset="0"/>
                            </a:rPr>
                            <m:t>𝑻</m:t>
                          </m:r>
                        </m:e>
                      </m:sPre>
                      <m:r>
                        <a:rPr lang="zh-CN" altLang="en-US" sz="2400"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𝒖</m:t>
                      </m:r>
                      <m:r>
                        <a:rPr lang="zh-CN" altLang="en-US" sz="2400" b="1" i="1" smtClean="0">
                          <a:solidFill>
                            <a:schemeClr val="tx1"/>
                          </a:solidFill>
                          <a:latin typeface="Cambria Math" panose="02040503050406030204" pitchFamily="18" charset="0"/>
                        </a:rPr>
                        <m:t>  </m:t>
                      </m:r>
                      <m:r>
                        <a:rPr lang="en-US" altLang="zh-CN" sz="2400" b="1" i="1" smtClean="0">
                          <a:solidFill>
                            <a:schemeClr val="tx1"/>
                          </a:solidFill>
                          <a:latin typeface="Cambria Math" panose="02040503050406030204" pitchFamily="18" charset="0"/>
                        </a:rPr>
                        <m:t>𝒗</m:t>
                      </m:r>
                      <m:r>
                        <a:rPr lang="zh-CN" altLang="en-US" sz="2400" b="1" i="1" smtClean="0">
                          <a:solidFill>
                            <a:schemeClr val="tx1"/>
                          </a:solidFill>
                          <a:latin typeface="Cambria Math" panose="02040503050406030204" pitchFamily="18" charset="0"/>
                        </a:rPr>
                        <m:t>  </m:t>
                      </m:r>
                      <m:r>
                        <a:rPr lang="en-US" altLang="zh-CN" sz="2400" b="1" i="1" smtClean="0">
                          <a:solidFill>
                            <a:schemeClr val="tx1"/>
                          </a:solidFill>
                          <a:latin typeface="Cambria Math" panose="02040503050406030204" pitchFamily="18" charset="0"/>
                        </a:rPr>
                        <m:t>𝒘</m:t>
                      </m:r>
                      <m:r>
                        <a:rPr lang="zh-CN" altLang="en-US" sz="2400" b="1" i="1" smtClean="0">
                          <a:solidFill>
                            <a:schemeClr val="tx1"/>
                          </a:solidFill>
                          <a:latin typeface="Cambria Math" panose="02040503050406030204" pitchFamily="18" charset="0"/>
                        </a:rPr>
                        <m:t>  </m:t>
                      </m:r>
                      <m:r>
                        <a:rPr lang="en-US" altLang="zh-CN" sz="2400" b="1" i="1" baseline="30000" smtClean="0">
                          <a:solidFill>
                            <a:schemeClr val="tx1"/>
                          </a:solidFill>
                          <a:latin typeface="Cambria Math" panose="02040503050406030204" pitchFamily="18" charset="0"/>
                        </a:rPr>
                        <m:t>𝑨</m:t>
                      </m:r>
                      <m:r>
                        <a:rPr lang="zh-CN" altLang="en-US" sz="2400" b="1" i="1" smtClean="0">
                          <a:solidFill>
                            <a:schemeClr val="tx1"/>
                          </a:solidFill>
                          <a:latin typeface="Cambria Math" panose="02040503050406030204" pitchFamily="18" charset="0"/>
                        </a:rPr>
                        <m:t>𝑷</m:t>
                      </m:r>
                      <m:r>
                        <a:rPr lang="en-US" altLang="zh-CN" sz="2400" b="0" i="1" baseline="-25000" smtClean="0">
                          <a:solidFill>
                            <a:schemeClr val="tx1"/>
                          </a:solidFill>
                          <a:latin typeface="Cambria Math" panose="02040503050406030204" pitchFamily="18" charset="0"/>
                        </a:rPr>
                        <m:t>𝐵𝑂</m:t>
                      </m:r>
                      <m:r>
                        <a:rPr lang="zh-CN" altLang="en-US" sz="2400" i="1" smtClean="0">
                          <a:solidFill>
                            <a:schemeClr val="tx1"/>
                          </a:solidFill>
                          <a:latin typeface="Cambria Math" panose="02040503050406030204" pitchFamily="18" charset="0"/>
                        </a:rPr>
                        <m:t>]=</m:t>
                      </m:r>
                      <m:d>
                        <m:dPr>
                          <m:begChr m:val="["/>
                          <m:endChr m:val="]"/>
                          <m:ctrlPr>
                            <a:rPr lang="zh-CN" altLang="en-US" sz="2400" i="1">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𝑢</m:t>
                                  </m:r>
                                </m:e>
                                <m:sub>
                                  <m:r>
                                    <a:rPr lang="en-US" altLang="zh-CN" sz="2400" b="0" i="1" smtClean="0">
                                      <a:solidFill>
                                        <a:schemeClr val="tx1"/>
                                      </a:solidFill>
                                      <a:latin typeface="Cambria Math" panose="02040503050406030204" pitchFamily="18" charset="0"/>
                                    </a:rPr>
                                    <m:t>𝑥</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𝑣</m:t>
                                  </m:r>
                                </m:e>
                                <m:sub>
                                  <m:r>
                                    <a:rPr lang="en-US" altLang="zh-CN" sz="2400" b="0" i="1" smtClean="0">
                                      <a:solidFill>
                                        <a:schemeClr val="tx1"/>
                                      </a:solidFill>
                                      <a:latin typeface="Cambria Math" panose="02040503050406030204" pitchFamily="18" charset="0"/>
                                    </a:rPr>
                                    <m:t>𝑥</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𝑤</m:t>
                                  </m:r>
                                </m:e>
                                <m:sub>
                                  <m:r>
                                    <a:rPr lang="en-US" altLang="zh-CN" sz="2400" b="0" i="1" smtClean="0">
                                      <a:solidFill>
                                        <a:schemeClr val="tx1"/>
                                      </a:solidFill>
                                      <a:latin typeface="Cambria Math" panose="02040503050406030204" pitchFamily="18" charset="0"/>
                                    </a:rPr>
                                    <m:t>𝑥</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𝑡</m:t>
                                  </m:r>
                                </m:e>
                                <m:sub>
                                  <m:r>
                                    <a:rPr lang="en-US" altLang="zh-CN" sz="2400" b="0" i="1" smtClean="0">
                                      <a:solidFill>
                                        <a:schemeClr val="tx1"/>
                                      </a:solidFill>
                                      <a:latin typeface="Cambria Math" panose="02040503050406030204" pitchFamily="18" charset="0"/>
                                    </a:rPr>
                                    <m:t>𝑥</m:t>
                                  </m:r>
                                </m:sub>
                              </m:sSub>
                            </m:e>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𝑢</m:t>
                                  </m:r>
                                </m:e>
                                <m:sub>
                                  <m:r>
                                    <a:rPr lang="en-US" altLang="zh-CN" sz="2400" b="0" i="1" smtClean="0">
                                      <a:solidFill>
                                        <a:schemeClr val="tx1"/>
                                      </a:solidFill>
                                      <a:latin typeface="Cambria Math" panose="02040503050406030204" pitchFamily="18" charset="0"/>
                                    </a:rPr>
                                    <m:t>𝑦</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𝑣</m:t>
                                  </m:r>
                                </m:e>
                                <m:sub>
                                  <m:r>
                                    <a:rPr lang="en-US" altLang="zh-CN" sz="2400" b="0" i="1" smtClean="0">
                                      <a:solidFill>
                                        <a:schemeClr val="tx1"/>
                                      </a:solidFill>
                                      <a:latin typeface="Cambria Math" panose="02040503050406030204" pitchFamily="18" charset="0"/>
                                    </a:rPr>
                                    <m:t>𝑦</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𝑤</m:t>
                                  </m:r>
                                </m:e>
                                <m:sub>
                                  <m:r>
                                    <a:rPr lang="en-US" altLang="zh-CN" sz="2400" b="0" i="1" smtClean="0">
                                      <a:solidFill>
                                        <a:schemeClr val="tx1"/>
                                      </a:solidFill>
                                      <a:latin typeface="Cambria Math" panose="02040503050406030204" pitchFamily="18" charset="0"/>
                                    </a:rPr>
                                    <m:t>𝑦</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r>
                                <m:rPr>
                                  <m:nor/>
                                </m:rPr>
                                <a:rPr lang="en-US" altLang="zh-CN" sz="2400" b="0" i="1" smtClean="0">
                                  <a:solidFill>
                                    <a:schemeClr val="tx1"/>
                                  </a:solidFill>
                                  <a:latin typeface="Times New Roman" panose="02020603050405020304" pitchFamily="18" charset="0"/>
                                  <a:cs typeface="Times New Roman" panose="02020603050405020304" pitchFamily="18" charset="0"/>
                                </a:rPr>
                                <m:t> </m:t>
                              </m:r>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𝑡</m:t>
                                  </m:r>
                                </m:e>
                                <m:sub>
                                  <m:r>
                                    <a:rPr lang="en-US" altLang="zh-CN" sz="2400" b="0" i="1" smtClean="0">
                                      <a:solidFill>
                                        <a:schemeClr val="tx1"/>
                                      </a:solidFill>
                                      <a:latin typeface="Cambria Math" panose="02040503050406030204" pitchFamily="18" charset="0"/>
                                    </a:rPr>
                                    <m:t>𝑦</m:t>
                                  </m:r>
                                </m:sub>
                              </m:sSub>
                            </m:e>
                            <m:e>
                              <m:r>
                                <a:rPr lang="zh-CN" altLang="en-US" sz="2400" i="1">
                                  <a:solidFill>
                                    <a:schemeClr val="tx1"/>
                                  </a:solidFill>
                                  <a:latin typeface="Cambria Math" panose="02040503050406030204" pitchFamily="18" charset="0"/>
                                </a:rPr>
                                <m:t>&amp;</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𝑢</m:t>
                                  </m:r>
                                </m:e>
                                <m:sub>
                                  <m:r>
                                    <a:rPr lang="en-US" altLang="zh-CN" sz="2400" b="0" i="1" smtClean="0">
                                      <a:solidFill>
                                        <a:schemeClr val="tx1"/>
                                      </a:solidFill>
                                      <a:latin typeface="Cambria Math" panose="02040503050406030204" pitchFamily="18" charset="0"/>
                                    </a:rPr>
                                    <m:t>𝑧</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𝑣</m:t>
                                  </m:r>
                                </m:e>
                                <m:sub>
                                  <m:r>
                                    <a:rPr lang="en-US" altLang="zh-CN" sz="2400" b="0" i="1" smtClean="0">
                                      <a:solidFill>
                                        <a:schemeClr val="tx1"/>
                                      </a:solidFill>
                                      <a:latin typeface="Cambria Math" panose="02040503050406030204" pitchFamily="18" charset="0"/>
                                    </a:rPr>
                                    <m:t>𝑧</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𝑤</m:t>
                                  </m:r>
                                </m:e>
                                <m:sub>
                                  <m:r>
                                    <a:rPr lang="en-US" altLang="zh-CN" sz="2400" b="0" i="1" smtClean="0">
                                      <a:solidFill>
                                        <a:schemeClr val="tx1"/>
                                      </a:solidFill>
                                      <a:latin typeface="Cambria Math" panose="02040503050406030204" pitchFamily="18" charset="0"/>
                                    </a:rPr>
                                    <m:t>𝑧</m:t>
                                  </m:r>
                                </m:sub>
                              </m:sSub>
                              <m:r>
                                <m:rPr>
                                  <m:nor/>
                                </m:rPr>
                                <a:rPr lang="zh-CN" altLang="en-US" sz="2400" i="1">
                                  <a:solidFill>
                                    <a:schemeClr val="tx1"/>
                                  </a:solidFill>
                                  <a:latin typeface="Times New Roman" panose="02020603050405020304" pitchFamily="18" charset="0"/>
                                  <a:cs typeface="Times New Roman" panose="02020603050405020304" pitchFamily="18" charset="0"/>
                                </a:rPr>
                                <m:t>    </m:t>
                              </m:r>
                              <m:sSub>
                                <m:sSubPr>
                                  <m:ctrlPr>
                                    <a:rPr lang="zh-CN" alt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𝑡</m:t>
                                  </m:r>
                                </m:e>
                                <m:sub>
                                  <m:r>
                                    <a:rPr lang="en-US" altLang="zh-CN" sz="2400" b="0" i="1" smtClean="0">
                                      <a:solidFill>
                                        <a:schemeClr val="tx1"/>
                                      </a:solidFill>
                                      <a:latin typeface="Cambria Math" panose="02040503050406030204" pitchFamily="18" charset="0"/>
                                    </a:rPr>
                                    <m:t>𝑧</m:t>
                                  </m:r>
                                </m:sub>
                              </m:sSub>
                            </m:e>
                            <m:e>
                              <m:r>
                                <a:rPr lang="zh-CN" altLang="en-US" sz="2400" i="1">
                                  <a:solidFill>
                                    <a:schemeClr val="tx1"/>
                                  </a:solidFill>
                                  <a:latin typeface="Cambria Math" panose="02040503050406030204" pitchFamily="18" charset="0"/>
                                </a:rPr>
                                <m:t>&amp;</m:t>
                              </m:r>
                              <m:r>
                                <a:rPr lang="zh-CN" altLang="en-US" sz="2400" i="0">
                                  <a:solidFill>
                                    <a:schemeClr val="tx1"/>
                                  </a:solidFill>
                                  <a:latin typeface="Cambria Math" panose="02040503050406030204" pitchFamily="18" charset="0"/>
                                </a:rPr>
                                <m:t>0</m:t>
                              </m:r>
                              <m:r>
                                <m:rPr>
                                  <m:nor/>
                                </m:rPr>
                                <a:rPr lang="zh-CN" altLang="en-US" sz="2400">
                                  <a:solidFill>
                                    <a:schemeClr val="tx1"/>
                                  </a:solidFill>
                                  <a:latin typeface="Times New Roman" panose="02020603050405020304" pitchFamily="18" charset="0"/>
                                  <a:cs typeface="Times New Roman" panose="02020603050405020304" pitchFamily="18" charset="0"/>
                                </a:rPr>
                                <m:t>      0      0     </m:t>
                              </m:r>
                              <m:r>
                                <a:rPr lang="zh-CN" altLang="en-US" sz="2400" i="1">
                                  <a:solidFill>
                                    <a:schemeClr val="tx1"/>
                                  </a:solidFill>
                                  <a:latin typeface="Cambria Math" panose="02040503050406030204" pitchFamily="18" charset="0"/>
                                </a:rPr>
                                <m:t>1</m:t>
                              </m:r>
                            </m:e>
                          </m:eqArr>
                        </m:e>
                      </m:d>
                    </m:oMath>
                  </m:oMathPara>
                </a14:m>
                <a:endParaRPr lang="zh-CN" altLang="en-US" sz="2400" i="1" dirty="0">
                  <a:solidFill>
                    <a:schemeClr val="tx1"/>
                  </a:solidFill>
                  <a:latin typeface="Times New Roman" panose="02020603050405020304" pitchFamily="18" charset="0"/>
                  <a:cs typeface="Times New Roman" panose="02020603050405020304" pitchFamily="18" charset="0"/>
                </a:endParaRPr>
              </a:p>
            </p:txBody>
          </p:sp>
        </mc:Choice>
        <mc:Fallback>
          <p:sp>
            <p:nvSpPr>
              <p:cNvPr id="19" name="Object 121">
                <a:extLst>
                  <a:ext uri="{FF2B5EF4-FFF2-40B4-BE49-F238E27FC236}">
                    <a16:creationId xmlns:a16="http://schemas.microsoft.com/office/drawing/2014/main" id="{5B7C332A-9161-7FED-B558-3607EE01C5C2}"/>
                  </a:ext>
                </a:extLst>
              </p:cNvPr>
              <p:cNvSpPr txBox="1">
                <a:spLocks noRot="1" noChangeAspect="1" noMove="1" noResize="1" noEditPoints="1" noAdjustHandles="1" noChangeArrowheads="1" noChangeShapeType="1" noTextEdit="1"/>
              </p:cNvSpPr>
              <p:nvPr/>
            </p:nvSpPr>
            <p:spPr bwMode="auto">
              <a:xfrm>
                <a:off x="4361076" y="998973"/>
                <a:ext cx="5175183" cy="1820862"/>
              </a:xfrm>
              <a:prstGeom prst="rect">
                <a:avLst/>
              </a:prstGeom>
              <a:blipFill>
                <a:blip r:embed="rId3"/>
                <a:stretch>
                  <a:fillRect/>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CF4A1634-268B-606D-5DE8-5DD7DA31B306}"/>
              </a:ext>
            </a:extLst>
          </p:cNvPr>
          <p:cNvPicPr>
            <a:picLocks noChangeAspect="1"/>
          </p:cNvPicPr>
          <p:nvPr/>
        </p:nvPicPr>
        <p:blipFill>
          <a:blip r:embed="rId4"/>
          <a:stretch>
            <a:fillRect/>
          </a:stretch>
        </p:blipFill>
        <p:spPr>
          <a:xfrm>
            <a:off x="232618" y="2381250"/>
            <a:ext cx="5800725" cy="3619500"/>
          </a:xfrm>
          <a:prstGeom prst="rect">
            <a:avLst/>
          </a:prstGeom>
        </p:spPr>
      </p:pic>
      <p:pic>
        <p:nvPicPr>
          <p:cNvPr id="29" name="图片 28">
            <a:extLst>
              <a:ext uri="{FF2B5EF4-FFF2-40B4-BE49-F238E27FC236}">
                <a16:creationId xmlns:a16="http://schemas.microsoft.com/office/drawing/2014/main" id="{4DF392C9-492B-F3CC-3BC5-4ED3BD445838}"/>
              </a:ext>
            </a:extLst>
          </p:cNvPr>
          <p:cNvPicPr>
            <a:picLocks noChangeAspect="1"/>
          </p:cNvPicPr>
          <p:nvPr/>
        </p:nvPicPr>
        <p:blipFill>
          <a:blip r:embed="rId5"/>
          <a:stretch>
            <a:fillRect/>
          </a:stretch>
        </p:blipFill>
        <p:spPr>
          <a:xfrm>
            <a:off x="6158658" y="2381250"/>
            <a:ext cx="5753100" cy="447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89EB24-24DC-CAAC-BC69-8492C021E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6"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4" name="Rectangle 40">
            <a:extLst>
              <a:ext uri="{FF2B5EF4-FFF2-40B4-BE49-F238E27FC236}">
                <a16:creationId xmlns:a16="http://schemas.microsoft.com/office/drawing/2014/main" id="{52E0E0B4-7A2C-BB26-31FA-350EC9E36E5F}"/>
              </a:ext>
            </a:extLst>
          </p:cNvPr>
          <p:cNvSpPr>
            <a:spLocks noChangeArrowheads="1"/>
          </p:cNvSpPr>
          <p:nvPr/>
        </p:nvSpPr>
        <p:spPr bwMode="auto">
          <a:xfrm>
            <a:off x="1990726" y="3420374"/>
            <a:ext cx="7902575" cy="70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Calibri" panose="020F0502020204030204" pitchFamily="34" charset="0"/>
                <a:cs typeface="Times New Roman" panose="02020603050405020304" pitchFamily="18" charset="0"/>
              </a:rPr>
              <a:t>    是坐标系</a:t>
            </a:r>
            <a:r>
              <a:rPr lang="en-US" altLang="zh-CN" sz="2000" b="1" dirty="0">
                <a:latin typeface="Calibri" panose="020F0502020204030204" pitchFamily="34" charset="0"/>
                <a:cs typeface="Times New Roman" panose="02020603050405020304" pitchFamily="18" charset="0"/>
              </a:rPr>
              <a:t>{</a:t>
            </a:r>
            <a:r>
              <a:rPr lang="en-US" altLang="zh-CN" sz="2000" b="1" dirty="0">
                <a:cs typeface="Times New Roman" panose="02020603050405020304" pitchFamily="18" charset="0"/>
              </a:rPr>
              <a:t>B}</a:t>
            </a:r>
            <a:r>
              <a:rPr lang="zh-CN" altLang="en-US" sz="2000" b="1" dirty="0">
                <a:cs typeface="Times New Roman" panose="02020603050405020304" pitchFamily="18" charset="0"/>
              </a:rPr>
              <a:t>的原点在</a:t>
            </a:r>
            <a:r>
              <a:rPr lang="zh-CN" altLang="en-US" sz="2000" b="1" dirty="0">
                <a:latin typeface="Calibri" panose="020F0502020204030204" pitchFamily="34" charset="0"/>
                <a:cs typeface="Times New Roman" panose="02020603050405020304" pitchFamily="18" charset="0"/>
              </a:rPr>
              <a:t>坐标系</a:t>
            </a:r>
            <a:r>
              <a:rPr lang="en-US" altLang="zh-CN" sz="2000" b="1" dirty="0">
                <a:latin typeface="Calibri" panose="020F0502020204030204" pitchFamily="34" charset="0"/>
                <a:cs typeface="Times New Roman" panose="02020603050405020304" pitchFamily="18" charset="0"/>
              </a:rPr>
              <a:t>{</a:t>
            </a:r>
            <a:r>
              <a:rPr lang="en-US" altLang="zh-CN" sz="2000" b="1" dirty="0">
                <a:cs typeface="Times New Roman" panose="02020603050405020304" pitchFamily="18" charset="0"/>
              </a:rPr>
              <a:t>B}</a:t>
            </a:r>
            <a:r>
              <a:rPr lang="zh-CN" altLang="en-US" sz="2000" b="1" dirty="0">
                <a:cs typeface="Times New Roman" panose="02020603050405020304" pitchFamily="18" charset="0"/>
              </a:rPr>
              <a:t>中的描述，显然为零矢量。</a:t>
            </a:r>
          </a:p>
          <a:p>
            <a:r>
              <a:rPr lang="zh-CN" altLang="en-US" sz="2000" b="1" dirty="0">
                <a:cs typeface="Times New Roman" panose="02020603050405020304" pitchFamily="18" charset="0"/>
              </a:rPr>
              <a:t>由</a:t>
            </a:r>
            <a:r>
              <a:rPr lang="zh-CN" altLang="en-US" sz="2000" b="1" dirty="0">
                <a:latin typeface="Calibri" panose="020F0502020204030204" pitchFamily="34" charset="0"/>
                <a:cs typeface="Times New Roman" panose="02020603050405020304" pitchFamily="18" charset="0"/>
              </a:rPr>
              <a:t>上式得</a:t>
            </a:r>
            <a:endParaRPr lang="zh-CN" altLang="en-US" sz="2000" b="1" dirty="0"/>
          </a:p>
        </p:txBody>
      </p:sp>
      <p:sp>
        <p:nvSpPr>
          <p:cNvPr id="18436" name="Rectangle 5">
            <a:extLst>
              <a:ext uri="{FF2B5EF4-FFF2-40B4-BE49-F238E27FC236}">
                <a16:creationId xmlns:a16="http://schemas.microsoft.com/office/drawing/2014/main" id="{29819374-3ACC-6124-E628-86596C699FA0}"/>
              </a:ext>
            </a:extLst>
          </p:cNvPr>
          <p:cNvSpPr>
            <a:spLocks noChangeArrowheads="1"/>
          </p:cNvSpPr>
          <p:nvPr/>
        </p:nvSpPr>
        <p:spPr bwMode="auto">
          <a:xfrm>
            <a:off x="5753100"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37" name="Rectangle 9">
            <a:extLst>
              <a:ext uri="{FF2B5EF4-FFF2-40B4-BE49-F238E27FC236}">
                <a16:creationId xmlns:a16="http://schemas.microsoft.com/office/drawing/2014/main" id="{23B829AE-6866-91A8-FD5C-68418F177FEC}"/>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38" name="Rectangle 10">
            <a:extLst>
              <a:ext uri="{FF2B5EF4-FFF2-40B4-BE49-F238E27FC236}">
                <a16:creationId xmlns:a16="http://schemas.microsoft.com/office/drawing/2014/main" id="{F7E3DFBC-8924-F0A1-DF18-96ABBDCD070B}"/>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40" name="Rectangle 30">
            <a:extLst>
              <a:ext uri="{FF2B5EF4-FFF2-40B4-BE49-F238E27FC236}">
                <a16:creationId xmlns:a16="http://schemas.microsoft.com/office/drawing/2014/main" id="{D8ACFD55-BB5A-FB8D-C611-C9CA0D5C0BCD}"/>
              </a:ext>
            </a:extLst>
          </p:cNvPr>
          <p:cNvSpPr>
            <a:spLocks noChangeArrowheads="1"/>
          </p:cNvSpPr>
          <p:nvPr/>
        </p:nvSpPr>
        <p:spPr bwMode="auto">
          <a:xfrm>
            <a:off x="1990726" y="1579568"/>
            <a:ext cx="4055781"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a:t>根据前面的讨论，旋转矩阵关系为</a:t>
            </a:r>
          </a:p>
        </p:txBody>
      </p:sp>
      <p:graphicFrame>
        <p:nvGraphicFramePr>
          <p:cNvPr id="18441" name="Object 9">
            <a:extLst>
              <a:ext uri="{FF2B5EF4-FFF2-40B4-BE49-F238E27FC236}">
                <a16:creationId xmlns:a16="http://schemas.microsoft.com/office/drawing/2014/main" id="{C394F1E3-B7F5-FD35-22A7-50435FCA2031}"/>
              </a:ext>
            </a:extLst>
          </p:cNvPr>
          <p:cNvGraphicFramePr>
            <a:graphicFrameLocks noChangeAspect="1"/>
          </p:cNvGraphicFramePr>
          <p:nvPr/>
        </p:nvGraphicFramePr>
        <p:xfrm>
          <a:off x="3270251" y="1978025"/>
          <a:ext cx="1800225" cy="450850"/>
        </p:xfrm>
        <a:graphic>
          <a:graphicData uri="http://schemas.openxmlformats.org/presentationml/2006/ole">
            <mc:AlternateContent xmlns:mc="http://schemas.openxmlformats.org/markup-compatibility/2006">
              <mc:Choice xmlns:v="urn:schemas-microsoft-com:vml" Requires="v">
                <p:oleObj spid="_x0000_s47118" r:id="rId4" imgW="915114" imgH="229016" progId="Equation.DSMT4">
                  <p:embed/>
                </p:oleObj>
              </mc:Choice>
              <mc:Fallback>
                <p:oleObj r:id="rId4" imgW="915114" imgH="229016" progId="Equation.DSMT4">
                  <p:embed/>
                  <p:pic>
                    <p:nvPicPr>
                      <p:cNvPr id="18441" name="Object 9">
                        <a:extLst>
                          <a:ext uri="{FF2B5EF4-FFF2-40B4-BE49-F238E27FC236}">
                            <a16:creationId xmlns:a16="http://schemas.microsoft.com/office/drawing/2014/main" id="{C394F1E3-B7F5-FD35-22A7-50435FCA20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251" y="1978025"/>
                        <a:ext cx="18002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3" name="Rectangle 34">
            <a:extLst>
              <a:ext uri="{FF2B5EF4-FFF2-40B4-BE49-F238E27FC236}">
                <a16:creationId xmlns:a16="http://schemas.microsoft.com/office/drawing/2014/main" id="{689A7089-C929-3272-515C-927C8D84D5E9}"/>
              </a:ext>
            </a:extLst>
          </p:cNvPr>
          <p:cNvSpPr>
            <a:spLocks noChangeArrowheads="1"/>
          </p:cNvSpPr>
          <p:nvPr/>
        </p:nvSpPr>
        <p:spPr bwMode="auto">
          <a:xfrm>
            <a:off x="1990726" y="2460631"/>
            <a:ext cx="4365625"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a:t>将坐标变换用于坐标系</a:t>
            </a:r>
            <a:r>
              <a:rPr lang="en-US" altLang="zh-CN" sz="2000" b="1"/>
              <a:t>{B}</a:t>
            </a:r>
            <a:r>
              <a:rPr lang="zh-CN" altLang="en-US" sz="2000" b="1"/>
              <a:t>的原点得</a:t>
            </a:r>
          </a:p>
        </p:txBody>
      </p:sp>
      <p:graphicFrame>
        <p:nvGraphicFramePr>
          <p:cNvPr id="18444" name="Object 12">
            <a:extLst>
              <a:ext uri="{FF2B5EF4-FFF2-40B4-BE49-F238E27FC236}">
                <a16:creationId xmlns:a16="http://schemas.microsoft.com/office/drawing/2014/main" id="{812234A5-453D-2003-4058-2C45CF181531}"/>
              </a:ext>
            </a:extLst>
          </p:cNvPr>
          <p:cNvGraphicFramePr>
            <a:graphicFrameLocks noChangeAspect="1"/>
          </p:cNvGraphicFramePr>
          <p:nvPr/>
        </p:nvGraphicFramePr>
        <p:xfrm>
          <a:off x="3232151" y="2973388"/>
          <a:ext cx="2238375" cy="450850"/>
        </p:xfrm>
        <a:graphic>
          <a:graphicData uri="http://schemas.openxmlformats.org/presentationml/2006/ole">
            <mc:AlternateContent xmlns:mc="http://schemas.openxmlformats.org/markup-compatibility/2006">
              <mc:Choice xmlns:v="urn:schemas-microsoft-com:vml" Requires="v">
                <p:oleObj spid="_x0000_s47119" r:id="rId6" imgW="1181417" imgH="241617" progId="Equation.DSMT4">
                  <p:embed/>
                </p:oleObj>
              </mc:Choice>
              <mc:Fallback>
                <p:oleObj r:id="rId6" imgW="1181417" imgH="241617" progId="Equation.DSMT4">
                  <p:embed/>
                  <p:pic>
                    <p:nvPicPr>
                      <p:cNvPr id="18444" name="Object 12">
                        <a:extLst>
                          <a:ext uri="{FF2B5EF4-FFF2-40B4-BE49-F238E27FC236}">
                            <a16:creationId xmlns:a16="http://schemas.microsoft.com/office/drawing/2014/main" id="{812234A5-453D-2003-4058-2C45CF1815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151" y="2973388"/>
                        <a:ext cx="22383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6" name="Object 14">
            <a:extLst>
              <a:ext uri="{FF2B5EF4-FFF2-40B4-BE49-F238E27FC236}">
                <a16:creationId xmlns:a16="http://schemas.microsoft.com/office/drawing/2014/main" id="{DFB543B4-3B03-9C8F-3C8F-7832042617C5}"/>
              </a:ext>
            </a:extLst>
          </p:cNvPr>
          <p:cNvGraphicFramePr>
            <a:graphicFrameLocks noChangeAspect="1"/>
          </p:cNvGraphicFramePr>
          <p:nvPr/>
        </p:nvGraphicFramePr>
        <p:xfrm>
          <a:off x="1831974" y="3433760"/>
          <a:ext cx="466725" cy="365125"/>
        </p:xfrm>
        <a:graphic>
          <a:graphicData uri="http://schemas.openxmlformats.org/presentationml/2006/ole">
            <mc:AlternateContent xmlns:mc="http://schemas.openxmlformats.org/markup-compatibility/2006">
              <mc:Choice xmlns:v="urn:schemas-microsoft-com:vml" Requires="v">
                <p:oleObj spid="_x0000_s47120" r:id="rId8" imgW="305249" imgH="241722" progId="Equation.DSMT4">
                  <p:embed/>
                </p:oleObj>
              </mc:Choice>
              <mc:Fallback>
                <p:oleObj r:id="rId8" imgW="305249" imgH="241722" progId="Equation.DSMT4">
                  <p:embed/>
                  <p:pic>
                    <p:nvPicPr>
                      <p:cNvPr id="18446" name="Object 14">
                        <a:extLst>
                          <a:ext uri="{FF2B5EF4-FFF2-40B4-BE49-F238E27FC236}">
                            <a16:creationId xmlns:a16="http://schemas.microsoft.com/office/drawing/2014/main" id="{DFB543B4-3B03-9C8F-3C8F-7832042617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1974" y="3433760"/>
                        <a:ext cx="4667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7" name="Object 15">
            <a:extLst>
              <a:ext uri="{FF2B5EF4-FFF2-40B4-BE49-F238E27FC236}">
                <a16:creationId xmlns:a16="http://schemas.microsoft.com/office/drawing/2014/main" id="{5B83270B-B89C-D672-4DC9-46E6F71D3EC8}"/>
              </a:ext>
            </a:extLst>
          </p:cNvPr>
          <p:cNvGraphicFramePr>
            <a:graphicFrameLocks noChangeAspect="1"/>
          </p:cNvGraphicFramePr>
          <p:nvPr/>
        </p:nvGraphicFramePr>
        <p:xfrm>
          <a:off x="3270250" y="4133851"/>
          <a:ext cx="3454400" cy="449263"/>
        </p:xfrm>
        <a:graphic>
          <a:graphicData uri="http://schemas.openxmlformats.org/presentationml/2006/ole">
            <mc:AlternateContent xmlns:mc="http://schemas.openxmlformats.org/markup-compatibility/2006">
              <mc:Choice xmlns:v="urn:schemas-microsoft-com:vml" Requires="v">
                <p:oleObj spid="_x0000_s47121" r:id="rId10" imgW="1816417" imgH="241617" progId="Equation.DSMT4">
                  <p:embed/>
                </p:oleObj>
              </mc:Choice>
              <mc:Fallback>
                <p:oleObj r:id="rId10" imgW="1816417" imgH="241617" progId="Equation.DSMT4">
                  <p:embed/>
                  <p:pic>
                    <p:nvPicPr>
                      <p:cNvPr id="18447" name="Object 15">
                        <a:extLst>
                          <a:ext uri="{FF2B5EF4-FFF2-40B4-BE49-F238E27FC236}">
                            <a16:creationId xmlns:a16="http://schemas.microsoft.com/office/drawing/2014/main" id="{5B83270B-B89C-D672-4DC9-46E6F71D3E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0250" y="4133851"/>
                        <a:ext cx="34544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9" name="Rectangle 44">
            <a:extLst>
              <a:ext uri="{FF2B5EF4-FFF2-40B4-BE49-F238E27FC236}">
                <a16:creationId xmlns:a16="http://schemas.microsoft.com/office/drawing/2014/main" id="{A66548E6-7584-5AF7-9606-CD7E806CD3FC}"/>
              </a:ext>
            </a:extLst>
          </p:cNvPr>
          <p:cNvSpPr>
            <a:spLocks noChangeArrowheads="1"/>
          </p:cNvSpPr>
          <p:nvPr/>
        </p:nvSpPr>
        <p:spPr bwMode="auto">
          <a:xfrm>
            <a:off x="1990725" y="4581531"/>
            <a:ext cx="6319838"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a:t>逆变换可以直接用正变换的旋转矩阵和平移矩阵表示</a:t>
            </a:r>
          </a:p>
        </p:txBody>
      </p:sp>
      <p:graphicFrame>
        <p:nvGraphicFramePr>
          <p:cNvPr id="18450" name="Object 18">
            <a:extLst>
              <a:ext uri="{FF2B5EF4-FFF2-40B4-BE49-F238E27FC236}">
                <a16:creationId xmlns:a16="http://schemas.microsoft.com/office/drawing/2014/main" id="{F2348176-3FBD-E0EF-52FB-9E0C56974F84}"/>
              </a:ext>
            </a:extLst>
          </p:cNvPr>
          <p:cNvGraphicFramePr>
            <a:graphicFrameLocks noChangeAspect="1"/>
          </p:cNvGraphicFramePr>
          <p:nvPr>
            <p:extLst>
              <p:ext uri="{D42A27DB-BD31-4B8C-83A1-F6EECF244321}">
                <p14:modId xmlns:p14="http://schemas.microsoft.com/office/powerpoint/2010/main" val="1815381507"/>
              </p:ext>
            </p:extLst>
          </p:nvPr>
        </p:nvGraphicFramePr>
        <p:xfrm>
          <a:off x="3573462" y="5186364"/>
          <a:ext cx="3007245" cy="946581"/>
        </p:xfrm>
        <a:graphic>
          <a:graphicData uri="http://schemas.openxmlformats.org/presentationml/2006/ole">
            <mc:AlternateContent xmlns:mc="http://schemas.openxmlformats.org/markup-compatibility/2006">
              <mc:Choice xmlns:v="urn:schemas-microsoft-com:vml" Requires="v">
                <p:oleObj spid="_x0000_s47122" r:id="rId12" imgW="1511617" imgH="482917" progId="Equation.DSMT4">
                  <p:embed/>
                </p:oleObj>
              </mc:Choice>
              <mc:Fallback>
                <p:oleObj r:id="rId12" imgW="1511617" imgH="482917" progId="Equation.DSMT4">
                  <p:embed/>
                  <p:pic>
                    <p:nvPicPr>
                      <p:cNvPr id="18450" name="Object 18">
                        <a:extLst>
                          <a:ext uri="{FF2B5EF4-FFF2-40B4-BE49-F238E27FC236}">
                            <a16:creationId xmlns:a16="http://schemas.microsoft.com/office/drawing/2014/main" id="{F2348176-3FBD-E0EF-52FB-9E0C56974F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3462" y="5186364"/>
                        <a:ext cx="3007245" cy="946581"/>
                      </a:xfrm>
                      <a:prstGeom prst="rect">
                        <a:avLst/>
                      </a:prstGeom>
                      <a:noFill/>
                      <a:ln>
                        <a:noFill/>
                      </a:ln>
                    </p:spPr>
                  </p:pic>
                </p:oleObj>
              </mc:Fallback>
            </mc:AlternateContent>
          </a:graphicData>
        </a:graphic>
      </p:graphicFrame>
      <p:sp>
        <p:nvSpPr>
          <p:cNvPr id="5" name="矩形 4">
            <a:extLst>
              <a:ext uri="{FF2B5EF4-FFF2-40B4-BE49-F238E27FC236}">
                <a16:creationId xmlns:a16="http://schemas.microsoft.com/office/drawing/2014/main" id="{18AFDF7A-3A52-AF27-4CB2-124F3C7088B7}"/>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3.4.4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齐次变换的逆变换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172B1CB8-4B42-4532-1064-709820C800C1}"/>
              </a:ext>
            </a:extLst>
          </p:cNvPr>
          <p:cNvSpPr/>
          <p:nvPr/>
        </p:nvSpPr>
        <p:spPr>
          <a:xfrm>
            <a:off x="966342" y="996015"/>
            <a:ext cx="1576072"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逆变换</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Object 21">
            <a:extLst>
              <a:ext uri="{FF2B5EF4-FFF2-40B4-BE49-F238E27FC236}">
                <a16:creationId xmlns:a16="http://schemas.microsoft.com/office/drawing/2014/main" id="{E339C4A3-CEDB-58B7-C7C8-E24F5FCE495A}"/>
              </a:ext>
            </a:extLst>
          </p:cNvPr>
          <p:cNvGraphicFramePr>
            <a:graphicFrameLocks noChangeAspect="1"/>
          </p:cNvGraphicFramePr>
          <p:nvPr>
            <p:extLst>
              <p:ext uri="{D42A27DB-BD31-4B8C-83A1-F6EECF244321}">
                <p14:modId xmlns:p14="http://schemas.microsoft.com/office/powerpoint/2010/main" val="2609349606"/>
              </p:ext>
            </p:extLst>
          </p:nvPr>
        </p:nvGraphicFramePr>
        <p:xfrm>
          <a:off x="8239225" y="719136"/>
          <a:ext cx="3841862" cy="2512771"/>
        </p:xfrm>
        <a:graphic>
          <a:graphicData uri="http://schemas.openxmlformats.org/presentationml/2006/ole">
            <mc:AlternateContent xmlns:mc="http://schemas.openxmlformats.org/markup-compatibility/2006">
              <mc:Choice xmlns:v="urn:schemas-microsoft-com:vml" Requires="v">
                <p:oleObj spid="_x0000_s47123" r:id="rId14" imgW="5609880" imgH="3654720" progId="Visio.Drawing.11">
                  <p:embed/>
                </p:oleObj>
              </mc:Choice>
              <mc:Fallback>
                <p:oleObj r:id="rId14" imgW="5609880" imgH="3654720" progId="Visio.Drawing.11">
                  <p:embed/>
                  <p:pic>
                    <p:nvPicPr>
                      <p:cNvPr id="7" name="Object 21">
                        <a:extLst>
                          <a:ext uri="{FF2B5EF4-FFF2-40B4-BE49-F238E27FC236}">
                            <a16:creationId xmlns:a16="http://schemas.microsoft.com/office/drawing/2014/main" id="{E339C4A3-CEDB-58B7-C7C8-E24F5FCE49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39225" y="719136"/>
                        <a:ext cx="3841862" cy="251277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96592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additive="base">
                                        <p:cTn id="7" dur="500" fill="hold"/>
                                        <p:tgtEl>
                                          <p:spTgt spid="18440"/>
                                        </p:tgtEl>
                                        <p:attrNameLst>
                                          <p:attrName>ppt_x</p:attrName>
                                        </p:attrNameLst>
                                      </p:cBhvr>
                                      <p:tavLst>
                                        <p:tav tm="0">
                                          <p:val>
                                            <p:strVal val="#ppt_x"/>
                                          </p:val>
                                        </p:tav>
                                        <p:tav tm="100000">
                                          <p:val>
                                            <p:strVal val="#ppt_x"/>
                                          </p:val>
                                        </p:tav>
                                      </p:tavLst>
                                    </p:anim>
                                    <p:anim calcmode="lin" valueType="num">
                                      <p:cBhvr additive="base">
                                        <p:cTn id="8" dur="500" fill="hold"/>
                                        <p:tgtEl>
                                          <p:spTgt spid="184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441"/>
                                        </p:tgtEl>
                                        <p:attrNameLst>
                                          <p:attrName>style.visibility</p:attrName>
                                        </p:attrNameLst>
                                      </p:cBhvr>
                                      <p:to>
                                        <p:strVal val="visible"/>
                                      </p:to>
                                    </p:set>
                                    <p:anim calcmode="lin" valueType="num">
                                      <p:cBhvr additive="base">
                                        <p:cTn id="11" dur="500" fill="hold"/>
                                        <p:tgtEl>
                                          <p:spTgt spid="18441"/>
                                        </p:tgtEl>
                                        <p:attrNameLst>
                                          <p:attrName>ppt_x</p:attrName>
                                        </p:attrNameLst>
                                      </p:cBhvr>
                                      <p:tavLst>
                                        <p:tav tm="0">
                                          <p:val>
                                            <p:strVal val="#ppt_x"/>
                                          </p:val>
                                        </p:tav>
                                        <p:tav tm="100000">
                                          <p:val>
                                            <p:strVal val="#ppt_x"/>
                                          </p:val>
                                        </p:tav>
                                      </p:tavLst>
                                    </p:anim>
                                    <p:anim calcmode="lin" valueType="num">
                                      <p:cBhvr additive="base">
                                        <p:cTn id="12" dur="500" fill="hold"/>
                                        <p:tgtEl>
                                          <p:spTgt spid="1844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443"/>
                                        </p:tgtEl>
                                        <p:attrNameLst>
                                          <p:attrName>style.visibility</p:attrName>
                                        </p:attrNameLst>
                                      </p:cBhvr>
                                      <p:to>
                                        <p:strVal val="visible"/>
                                      </p:to>
                                    </p:set>
                                    <p:anim calcmode="lin" valueType="num">
                                      <p:cBhvr additive="base">
                                        <p:cTn id="17" dur="500" fill="hold"/>
                                        <p:tgtEl>
                                          <p:spTgt spid="18443"/>
                                        </p:tgtEl>
                                        <p:attrNameLst>
                                          <p:attrName>ppt_x</p:attrName>
                                        </p:attrNameLst>
                                      </p:cBhvr>
                                      <p:tavLst>
                                        <p:tav tm="0">
                                          <p:val>
                                            <p:strVal val="#ppt_x"/>
                                          </p:val>
                                        </p:tav>
                                        <p:tav tm="100000">
                                          <p:val>
                                            <p:strVal val="#ppt_x"/>
                                          </p:val>
                                        </p:tav>
                                      </p:tavLst>
                                    </p:anim>
                                    <p:anim calcmode="lin" valueType="num">
                                      <p:cBhvr additive="base">
                                        <p:cTn id="18" dur="500" fill="hold"/>
                                        <p:tgtEl>
                                          <p:spTgt spid="1844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8444"/>
                                        </p:tgtEl>
                                        <p:attrNameLst>
                                          <p:attrName>style.visibility</p:attrName>
                                        </p:attrNameLst>
                                      </p:cBhvr>
                                      <p:to>
                                        <p:strVal val="visible"/>
                                      </p:to>
                                    </p:set>
                                    <p:anim calcmode="lin" valueType="num">
                                      <p:cBhvr additive="base">
                                        <p:cTn id="23" dur="500" fill="hold"/>
                                        <p:tgtEl>
                                          <p:spTgt spid="18444"/>
                                        </p:tgtEl>
                                        <p:attrNameLst>
                                          <p:attrName>ppt_x</p:attrName>
                                        </p:attrNameLst>
                                      </p:cBhvr>
                                      <p:tavLst>
                                        <p:tav tm="0">
                                          <p:val>
                                            <p:strVal val="#ppt_x"/>
                                          </p:val>
                                        </p:tav>
                                        <p:tav tm="100000">
                                          <p:val>
                                            <p:strVal val="#ppt_x"/>
                                          </p:val>
                                        </p:tav>
                                      </p:tavLst>
                                    </p:anim>
                                    <p:anim calcmode="lin" valueType="num">
                                      <p:cBhvr additive="base">
                                        <p:cTn id="24" dur="500" fill="hold"/>
                                        <p:tgtEl>
                                          <p:spTgt spid="1844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434"/>
                                        </p:tgtEl>
                                        <p:attrNameLst>
                                          <p:attrName>style.visibility</p:attrName>
                                        </p:attrNameLst>
                                      </p:cBhvr>
                                      <p:to>
                                        <p:strVal val="visible"/>
                                      </p:to>
                                    </p:set>
                                    <p:anim calcmode="lin" valueType="num">
                                      <p:cBhvr additive="base">
                                        <p:cTn id="29" dur="500" fill="hold"/>
                                        <p:tgtEl>
                                          <p:spTgt spid="18434"/>
                                        </p:tgtEl>
                                        <p:attrNameLst>
                                          <p:attrName>ppt_x</p:attrName>
                                        </p:attrNameLst>
                                      </p:cBhvr>
                                      <p:tavLst>
                                        <p:tav tm="0">
                                          <p:val>
                                            <p:strVal val="#ppt_x"/>
                                          </p:val>
                                        </p:tav>
                                        <p:tav tm="100000">
                                          <p:val>
                                            <p:strVal val="#ppt_x"/>
                                          </p:val>
                                        </p:tav>
                                      </p:tavLst>
                                    </p:anim>
                                    <p:anim calcmode="lin" valueType="num">
                                      <p:cBhvr additive="base">
                                        <p:cTn id="30" dur="500" fill="hold"/>
                                        <p:tgtEl>
                                          <p:spTgt spid="1843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446"/>
                                        </p:tgtEl>
                                        <p:attrNameLst>
                                          <p:attrName>style.visibility</p:attrName>
                                        </p:attrNameLst>
                                      </p:cBhvr>
                                      <p:to>
                                        <p:strVal val="visible"/>
                                      </p:to>
                                    </p:set>
                                    <p:anim calcmode="lin" valueType="num">
                                      <p:cBhvr additive="base">
                                        <p:cTn id="33" dur="500" fill="hold"/>
                                        <p:tgtEl>
                                          <p:spTgt spid="18446"/>
                                        </p:tgtEl>
                                        <p:attrNameLst>
                                          <p:attrName>ppt_x</p:attrName>
                                        </p:attrNameLst>
                                      </p:cBhvr>
                                      <p:tavLst>
                                        <p:tav tm="0">
                                          <p:val>
                                            <p:strVal val="#ppt_x"/>
                                          </p:val>
                                        </p:tav>
                                        <p:tav tm="100000">
                                          <p:val>
                                            <p:strVal val="#ppt_x"/>
                                          </p:val>
                                        </p:tav>
                                      </p:tavLst>
                                    </p:anim>
                                    <p:anim calcmode="lin" valueType="num">
                                      <p:cBhvr additive="base">
                                        <p:cTn id="34" dur="500" fill="hold"/>
                                        <p:tgtEl>
                                          <p:spTgt spid="1844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8447"/>
                                        </p:tgtEl>
                                        <p:attrNameLst>
                                          <p:attrName>style.visibility</p:attrName>
                                        </p:attrNameLst>
                                      </p:cBhvr>
                                      <p:to>
                                        <p:strVal val="visible"/>
                                      </p:to>
                                    </p:set>
                                    <p:anim calcmode="lin" valueType="num">
                                      <p:cBhvr additive="base">
                                        <p:cTn id="39" dur="500" fill="hold"/>
                                        <p:tgtEl>
                                          <p:spTgt spid="18447"/>
                                        </p:tgtEl>
                                        <p:attrNameLst>
                                          <p:attrName>ppt_x</p:attrName>
                                        </p:attrNameLst>
                                      </p:cBhvr>
                                      <p:tavLst>
                                        <p:tav tm="0">
                                          <p:val>
                                            <p:strVal val="#ppt_x"/>
                                          </p:val>
                                        </p:tav>
                                        <p:tav tm="100000">
                                          <p:val>
                                            <p:strVal val="#ppt_x"/>
                                          </p:val>
                                        </p:tav>
                                      </p:tavLst>
                                    </p:anim>
                                    <p:anim calcmode="lin" valueType="num">
                                      <p:cBhvr additive="base">
                                        <p:cTn id="40" dur="500" fill="hold"/>
                                        <p:tgtEl>
                                          <p:spTgt spid="18447"/>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449"/>
                                        </p:tgtEl>
                                        <p:attrNameLst>
                                          <p:attrName>style.visibility</p:attrName>
                                        </p:attrNameLst>
                                      </p:cBhvr>
                                      <p:to>
                                        <p:strVal val="visible"/>
                                      </p:to>
                                    </p:set>
                                    <p:anim calcmode="lin" valueType="num">
                                      <p:cBhvr additive="base">
                                        <p:cTn id="45" dur="500" fill="hold"/>
                                        <p:tgtEl>
                                          <p:spTgt spid="18449"/>
                                        </p:tgtEl>
                                        <p:attrNameLst>
                                          <p:attrName>ppt_x</p:attrName>
                                        </p:attrNameLst>
                                      </p:cBhvr>
                                      <p:tavLst>
                                        <p:tav tm="0">
                                          <p:val>
                                            <p:strVal val="#ppt_x"/>
                                          </p:val>
                                        </p:tav>
                                        <p:tav tm="100000">
                                          <p:val>
                                            <p:strVal val="#ppt_x"/>
                                          </p:val>
                                        </p:tav>
                                      </p:tavLst>
                                    </p:anim>
                                    <p:anim calcmode="lin" valueType="num">
                                      <p:cBhvr additive="base">
                                        <p:cTn id="46" dur="500" fill="hold"/>
                                        <p:tgtEl>
                                          <p:spTgt spid="18449"/>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18450"/>
                                        </p:tgtEl>
                                        <p:attrNameLst>
                                          <p:attrName>style.visibility</p:attrName>
                                        </p:attrNameLst>
                                      </p:cBhvr>
                                      <p:to>
                                        <p:strVal val="visible"/>
                                      </p:to>
                                    </p:set>
                                    <p:anim calcmode="lin" valueType="num">
                                      <p:cBhvr additive="base">
                                        <p:cTn id="51" dur="500" fill="hold"/>
                                        <p:tgtEl>
                                          <p:spTgt spid="18450"/>
                                        </p:tgtEl>
                                        <p:attrNameLst>
                                          <p:attrName>ppt_x</p:attrName>
                                        </p:attrNameLst>
                                      </p:cBhvr>
                                      <p:tavLst>
                                        <p:tav tm="0">
                                          <p:val>
                                            <p:strVal val="#ppt_x"/>
                                          </p:val>
                                        </p:tav>
                                        <p:tav tm="100000">
                                          <p:val>
                                            <p:strVal val="#ppt_x"/>
                                          </p:val>
                                        </p:tav>
                                      </p:tavLst>
                                    </p:anim>
                                    <p:anim calcmode="lin" valueType="num">
                                      <p:cBhvr additive="base">
                                        <p:cTn id="52" dur="500" fill="hold"/>
                                        <p:tgtEl>
                                          <p:spTgt spid="184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40" grpId="0" autoUpdateAnimBg="0"/>
      <p:bldP spid="18443" grpId="0" autoUpdateAnimBg="0"/>
      <p:bldP spid="18449"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6">
            <a:extLst>
              <a:ext uri="{FF2B5EF4-FFF2-40B4-BE49-F238E27FC236}">
                <a16:creationId xmlns:a16="http://schemas.microsoft.com/office/drawing/2014/main" id="{D8B008D4-B05D-F5D3-F783-84B642138AD9}"/>
              </a:ext>
            </a:extLst>
          </p:cNvPr>
          <p:cNvSpPr>
            <a:spLocks noChangeArrowheads="1"/>
          </p:cNvSpPr>
          <p:nvPr/>
        </p:nvSpPr>
        <p:spPr bwMode="auto">
          <a:xfrm>
            <a:off x="4862513"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0" name="Rectangle 7">
            <a:extLst>
              <a:ext uri="{FF2B5EF4-FFF2-40B4-BE49-F238E27FC236}">
                <a16:creationId xmlns:a16="http://schemas.microsoft.com/office/drawing/2014/main" id="{0C905C29-0F63-A795-FA45-39814C276A95}"/>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1" name="Rectangle 8">
            <a:extLst>
              <a:ext uri="{FF2B5EF4-FFF2-40B4-BE49-F238E27FC236}">
                <a16:creationId xmlns:a16="http://schemas.microsoft.com/office/drawing/2014/main" id="{FEED7172-81D6-1D82-B4AA-AC8E58EC5AB2}"/>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2" name="Rectangle 9">
            <a:extLst>
              <a:ext uri="{FF2B5EF4-FFF2-40B4-BE49-F238E27FC236}">
                <a16:creationId xmlns:a16="http://schemas.microsoft.com/office/drawing/2014/main" id="{696B6CB0-7A95-EF40-B01E-0A09EBD70D52}"/>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3" name="Rectangle 10">
            <a:extLst>
              <a:ext uri="{FF2B5EF4-FFF2-40B4-BE49-F238E27FC236}">
                <a16:creationId xmlns:a16="http://schemas.microsoft.com/office/drawing/2014/main" id="{F67C1CC3-C9DB-CFC3-D151-263519967DE8}"/>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4" name="Rectangle 11">
            <a:extLst>
              <a:ext uri="{FF2B5EF4-FFF2-40B4-BE49-F238E27FC236}">
                <a16:creationId xmlns:a16="http://schemas.microsoft.com/office/drawing/2014/main" id="{00A321DF-EDD7-D00D-42A6-9D79E56A5588}"/>
              </a:ext>
            </a:extLst>
          </p:cNvPr>
          <p:cNvSpPr>
            <a:spLocks noChangeArrowheads="1"/>
          </p:cNvSpPr>
          <p:nvPr/>
        </p:nvSpPr>
        <p:spPr bwMode="auto">
          <a:xfrm>
            <a:off x="1464467" y="2530946"/>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5" name="Rectangle 12">
            <a:extLst>
              <a:ext uri="{FF2B5EF4-FFF2-40B4-BE49-F238E27FC236}">
                <a16:creationId xmlns:a16="http://schemas.microsoft.com/office/drawing/2014/main" id="{2E323C59-C437-9FE6-F431-E412F8EA5F9F}"/>
              </a:ext>
            </a:extLst>
          </p:cNvPr>
          <p:cNvSpPr>
            <a:spLocks noChangeArrowheads="1"/>
          </p:cNvSpPr>
          <p:nvPr/>
        </p:nvSpPr>
        <p:spPr bwMode="auto">
          <a:xfrm>
            <a:off x="1464467" y="2530946"/>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6" name="Rectangle 13">
            <a:extLst>
              <a:ext uri="{FF2B5EF4-FFF2-40B4-BE49-F238E27FC236}">
                <a16:creationId xmlns:a16="http://schemas.microsoft.com/office/drawing/2014/main" id="{6E029CC7-2051-BA00-7947-9863966516FB}"/>
              </a:ext>
            </a:extLst>
          </p:cNvPr>
          <p:cNvSpPr>
            <a:spLocks noChangeArrowheads="1"/>
          </p:cNvSpPr>
          <p:nvPr/>
        </p:nvSpPr>
        <p:spPr bwMode="auto">
          <a:xfrm>
            <a:off x="1464467" y="2530946"/>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67" name="Rectangle 16">
            <a:extLst>
              <a:ext uri="{FF2B5EF4-FFF2-40B4-BE49-F238E27FC236}">
                <a16:creationId xmlns:a16="http://schemas.microsoft.com/office/drawing/2014/main" id="{668BE206-C6DE-5A7E-0697-BF7122558CE8}"/>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19468" name="Picture 22">
            <a:extLst>
              <a:ext uri="{FF2B5EF4-FFF2-40B4-BE49-F238E27FC236}">
                <a16:creationId xmlns:a16="http://schemas.microsoft.com/office/drawing/2014/main" id="{E98E1B73-900F-DF2F-CE63-DE19E5F06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113" y="1542982"/>
            <a:ext cx="3889375"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Rectangle 23">
            <a:extLst>
              <a:ext uri="{FF2B5EF4-FFF2-40B4-BE49-F238E27FC236}">
                <a16:creationId xmlns:a16="http://schemas.microsoft.com/office/drawing/2014/main" id="{DCAF0E9B-3041-287E-0172-26BBF686184E}"/>
              </a:ext>
            </a:extLst>
          </p:cNvPr>
          <p:cNvSpPr>
            <a:spLocks noChangeArrowheads="1"/>
          </p:cNvSpPr>
          <p:nvPr/>
        </p:nvSpPr>
        <p:spPr bwMode="auto">
          <a:xfrm>
            <a:off x="1280161" y="1810579"/>
            <a:ext cx="6539866"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AutoNum type="circleNumDbPlain"/>
            </a:pPr>
            <a:r>
              <a:rPr lang="en-US" altLang="zh-CN" sz="2000" b="1" dirty="0"/>
              <a:t>{A}</a:t>
            </a:r>
            <a:r>
              <a:rPr lang="zh-CN" altLang="en-US" sz="2000" b="1" dirty="0"/>
              <a:t>沿</a:t>
            </a:r>
            <a:r>
              <a:rPr lang="en-US" altLang="zh-CN" sz="2000" b="1" i="1" dirty="0" err="1"/>
              <a:t>x</a:t>
            </a:r>
            <a:r>
              <a:rPr lang="en-US" altLang="zh-CN" sz="2000" b="1" baseline="-25000" dirty="0" err="1"/>
              <a:t>A</a:t>
            </a:r>
            <a:r>
              <a:rPr lang="zh-CN" altLang="en-US" sz="2000" b="1" dirty="0"/>
              <a:t>平移</a:t>
            </a:r>
            <a:r>
              <a:rPr lang="en-US" altLang="zh-CN" sz="2000" b="1" dirty="0"/>
              <a:t>3</a:t>
            </a:r>
            <a:r>
              <a:rPr lang="zh-CN" altLang="en-US" sz="2000" b="1" dirty="0"/>
              <a:t>个单位，再绕新的</a:t>
            </a:r>
            <a:r>
              <a:rPr lang="en-US" altLang="zh-CN" sz="2000" b="1" i="1" dirty="0" err="1"/>
              <a:t>z</a:t>
            </a:r>
            <a:r>
              <a:rPr lang="en-US" altLang="zh-CN" sz="2000" b="1" baseline="-25000" dirty="0" err="1"/>
              <a:t>A</a:t>
            </a:r>
            <a:r>
              <a:rPr lang="en-US" altLang="zh-CN" sz="2000" b="1" dirty="0"/>
              <a:t> </a:t>
            </a:r>
            <a:r>
              <a:rPr lang="zh-CN" altLang="en-US" sz="2000" b="1" dirty="0"/>
              <a:t>轴转</a:t>
            </a:r>
            <a:r>
              <a:rPr lang="en-US" altLang="zh-CN" sz="2000" b="1" dirty="0"/>
              <a:t>180</a:t>
            </a:r>
            <a:r>
              <a:rPr lang="en-US" altLang="zh-CN" sz="2000" b="1" baseline="30000" dirty="0"/>
              <a:t>o</a:t>
            </a:r>
            <a:r>
              <a:rPr lang="zh-CN" altLang="en-US" sz="2000" b="1" dirty="0"/>
              <a:t>得 </a:t>
            </a:r>
            <a:r>
              <a:rPr lang="en-US" altLang="zh-CN" sz="2000" b="1" dirty="0"/>
              <a:t>{B}</a:t>
            </a:r>
          </a:p>
        </p:txBody>
      </p:sp>
      <p:graphicFrame>
        <p:nvGraphicFramePr>
          <p:cNvPr id="19470" name="Object 14">
            <a:extLst>
              <a:ext uri="{FF2B5EF4-FFF2-40B4-BE49-F238E27FC236}">
                <a16:creationId xmlns:a16="http://schemas.microsoft.com/office/drawing/2014/main" id="{C1F0CEC9-E8EC-7CCC-CD09-BAACF9F5315A}"/>
              </a:ext>
            </a:extLst>
          </p:cNvPr>
          <p:cNvGraphicFramePr>
            <a:graphicFrameLocks noChangeAspect="1"/>
          </p:cNvGraphicFramePr>
          <p:nvPr>
            <p:extLst>
              <p:ext uri="{D42A27DB-BD31-4B8C-83A1-F6EECF244321}">
                <p14:modId xmlns:p14="http://schemas.microsoft.com/office/powerpoint/2010/main" val="488942381"/>
              </p:ext>
            </p:extLst>
          </p:nvPr>
        </p:nvGraphicFramePr>
        <p:xfrm>
          <a:off x="1908966" y="2361436"/>
          <a:ext cx="4414838" cy="1212850"/>
        </p:xfrm>
        <a:graphic>
          <a:graphicData uri="http://schemas.openxmlformats.org/presentationml/2006/ole">
            <mc:AlternateContent xmlns:mc="http://schemas.openxmlformats.org/markup-compatibility/2006">
              <mc:Choice xmlns:v="urn:schemas-microsoft-com:vml" Requires="v">
                <p:oleObj spid="_x0000_s48138" r:id="rId4" imgW="2603817" imgH="711517" progId="Equation.DSMT4">
                  <p:embed/>
                </p:oleObj>
              </mc:Choice>
              <mc:Fallback>
                <p:oleObj r:id="rId4" imgW="2603817" imgH="711517" progId="Equation.DSMT4">
                  <p:embed/>
                  <p:pic>
                    <p:nvPicPr>
                      <p:cNvPr id="19470" name="Object 14">
                        <a:extLst>
                          <a:ext uri="{FF2B5EF4-FFF2-40B4-BE49-F238E27FC236}">
                            <a16:creationId xmlns:a16="http://schemas.microsoft.com/office/drawing/2014/main" id="{C1F0CEC9-E8EC-7CCC-CD09-BAACF9F53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966" y="2361436"/>
                        <a:ext cx="441483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1" name="Rectangle 27">
            <a:extLst>
              <a:ext uri="{FF2B5EF4-FFF2-40B4-BE49-F238E27FC236}">
                <a16:creationId xmlns:a16="http://schemas.microsoft.com/office/drawing/2014/main" id="{223B177B-0B6A-BE5E-30C2-DCC643CD5F44}"/>
              </a:ext>
            </a:extLst>
          </p:cNvPr>
          <p:cNvSpPr>
            <a:spLocks noChangeArrowheads="1"/>
          </p:cNvSpPr>
          <p:nvPr/>
        </p:nvSpPr>
        <p:spPr bwMode="auto">
          <a:xfrm>
            <a:off x="1732755" y="3843909"/>
            <a:ext cx="1239305" cy="58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indent="533400"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a:latin typeface="Calibri" panose="020F0502020204030204" pitchFamily="34" charset="0"/>
                <a:cs typeface="Times New Roman" panose="02020603050405020304" pitchFamily="18" charset="0"/>
              </a:rPr>
              <a:t>因此</a:t>
            </a:r>
          </a:p>
          <a:p>
            <a:endParaRPr lang="zh-CN" altLang="en-US"/>
          </a:p>
        </p:txBody>
      </p:sp>
      <p:graphicFrame>
        <p:nvGraphicFramePr>
          <p:cNvPr id="19472" name="Object 16">
            <a:extLst>
              <a:ext uri="{FF2B5EF4-FFF2-40B4-BE49-F238E27FC236}">
                <a16:creationId xmlns:a16="http://schemas.microsoft.com/office/drawing/2014/main" id="{3957B3F6-2A4D-8757-9761-057D2B0302D4}"/>
              </a:ext>
            </a:extLst>
          </p:cNvPr>
          <p:cNvGraphicFramePr>
            <a:graphicFrameLocks noChangeAspect="1"/>
          </p:cNvGraphicFramePr>
          <p:nvPr>
            <p:extLst>
              <p:ext uri="{D42A27DB-BD31-4B8C-83A1-F6EECF244321}">
                <p14:modId xmlns:p14="http://schemas.microsoft.com/office/powerpoint/2010/main" val="4252634139"/>
              </p:ext>
            </p:extLst>
          </p:nvPr>
        </p:nvGraphicFramePr>
        <p:xfrm>
          <a:off x="3588542" y="3506025"/>
          <a:ext cx="1935163" cy="1285875"/>
        </p:xfrm>
        <a:graphic>
          <a:graphicData uri="http://schemas.openxmlformats.org/presentationml/2006/ole">
            <mc:AlternateContent xmlns:mc="http://schemas.openxmlformats.org/markup-compatibility/2006">
              <mc:Choice xmlns:v="urn:schemas-microsoft-com:vml" Requires="v">
                <p:oleObj spid="_x0000_s48139" r:id="rId6" imgW="1385218" imgH="915114" progId="Equation.DSMT4">
                  <p:embed/>
                </p:oleObj>
              </mc:Choice>
              <mc:Fallback>
                <p:oleObj r:id="rId6" imgW="1385218" imgH="915114" progId="Equation.DSMT4">
                  <p:embed/>
                  <p:pic>
                    <p:nvPicPr>
                      <p:cNvPr id="19472" name="Object 16">
                        <a:extLst>
                          <a:ext uri="{FF2B5EF4-FFF2-40B4-BE49-F238E27FC236}">
                            <a16:creationId xmlns:a16="http://schemas.microsoft.com/office/drawing/2014/main" id="{3957B3F6-2A4D-8757-9761-057D2B030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8542" y="3506025"/>
                        <a:ext cx="1935163"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3" name="Rectangle 29">
            <a:extLst>
              <a:ext uri="{FF2B5EF4-FFF2-40B4-BE49-F238E27FC236}">
                <a16:creationId xmlns:a16="http://schemas.microsoft.com/office/drawing/2014/main" id="{D84D11C4-AAA3-06D9-1210-1B5916978273}"/>
              </a:ext>
            </a:extLst>
          </p:cNvPr>
          <p:cNvSpPr>
            <a:spLocks noChangeArrowheads="1"/>
          </p:cNvSpPr>
          <p:nvPr/>
        </p:nvSpPr>
        <p:spPr bwMode="auto">
          <a:xfrm>
            <a:off x="1363613" y="5001398"/>
            <a:ext cx="8097936"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②</a:t>
            </a:r>
            <a:r>
              <a:rPr lang="en-US" altLang="zh-CN" sz="2000" b="1" dirty="0"/>
              <a:t>{B}</a:t>
            </a:r>
            <a:r>
              <a:rPr lang="zh-CN" altLang="en-US" sz="2000" b="1" dirty="0"/>
              <a:t>沿</a:t>
            </a:r>
            <a:r>
              <a:rPr lang="en-US" altLang="zh-CN" sz="2000" b="1" i="1" dirty="0" err="1"/>
              <a:t>z</a:t>
            </a:r>
            <a:r>
              <a:rPr lang="en-US" altLang="zh-CN" sz="2000" b="1" baseline="-25000" dirty="0" err="1"/>
              <a:t>B</a:t>
            </a:r>
            <a:r>
              <a:rPr lang="zh-CN" altLang="en-US" sz="2000" b="1" dirty="0"/>
              <a:t>平移</a:t>
            </a:r>
            <a:r>
              <a:rPr lang="en-US" altLang="zh-CN" sz="2000" b="1" dirty="0"/>
              <a:t>2</a:t>
            </a:r>
            <a:r>
              <a:rPr lang="zh-CN" altLang="en-US" sz="2000" b="1" dirty="0"/>
              <a:t>个单位，然后绕</a:t>
            </a:r>
            <a:r>
              <a:rPr lang="en-US" altLang="zh-CN" sz="2000" b="1" i="1" dirty="0" err="1"/>
              <a:t>y</a:t>
            </a:r>
            <a:r>
              <a:rPr lang="en-US" altLang="zh-CN" sz="2000" b="1" baseline="-25000" dirty="0" err="1"/>
              <a:t>B</a:t>
            </a:r>
            <a:r>
              <a:rPr lang="zh-CN" altLang="en-US" sz="2000" b="1" dirty="0"/>
              <a:t>轴转</a:t>
            </a:r>
            <a:r>
              <a:rPr lang="en-US" altLang="zh-CN" sz="2000" b="1" dirty="0"/>
              <a:t>90</a:t>
            </a:r>
            <a:r>
              <a:rPr lang="en-US" altLang="zh-CN" sz="2000" b="1" baseline="30000" dirty="0"/>
              <a:t>o</a:t>
            </a:r>
            <a:r>
              <a:rPr lang="zh-CN" altLang="en-US" sz="2000" b="1" dirty="0"/>
              <a:t>再绕新</a:t>
            </a:r>
            <a:r>
              <a:rPr lang="en-US" altLang="zh-CN" sz="2000" b="1" i="1" dirty="0" err="1"/>
              <a:t>x</a:t>
            </a:r>
            <a:r>
              <a:rPr lang="en-US" altLang="zh-CN" sz="2000" b="1" baseline="-25000" dirty="0" err="1"/>
              <a:t>B</a:t>
            </a:r>
            <a:r>
              <a:rPr lang="zh-CN" altLang="en-US" sz="2000" b="1" dirty="0"/>
              <a:t>轴转</a:t>
            </a:r>
            <a:r>
              <a:rPr lang="en-US" altLang="zh-CN" sz="2000" b="1" dirty="0"/>
              <a:t>150</a:t>
            </a:r>
            <a:r>
              <a:rPr lang="en-US" altLang="zh-CN" sz="2000" b="1" baseline="30000" dirty="0"/>
              <a:t>o</a:t>
            </a:r>
            <a:r>
              <a:rPr lang="zh-CN" altLang="en-US" sz="2000" b="1" dirty="0"/>
              <a:t>得 </a:t>
            </a:r>
            <a:r>
              <a:rPr lang="en-US" altLang="zh-CN" sz="2000" b="1" dirty="0"/>
              <a:t>{C}</a:t>
            </a:r>
          </a:p>
        </p:txBody>
      </p:sp>
      <p:sp>
        <p:nvSpPr>
          <p:cNvPr id="19474" name="Rectangle 31">
            <a:extLst>
              <a:ext uri="{FF2B5EF4-FFF2-40B4-BE49-F238E27FC236}">
                <a16:creationId xmlns:a16="http://schemas.microsoft.com/office/drawing/2014/main" id="{799F948E-EA39-D316-46D5-DF8E6F5EC52C}"/>
              </a:ext>
            </a:extLst>
          </p:cNvPr>
          <p:cNvSpPr>
            <a:spLocks noChangeArrowheads="1"/>
          </p:cNvSpPr>
          <p:nvPr/>
        </p:nvSpPr>
        <p:spPr bwMode="auto">
          <a:xfrm>
            <a:off x="1464467" y="2916709"/>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475" name="Object 19">
            <a:extLst>
              <a:ext uri="{FF2B5EF4-FFF2-40B4-BE49-F238E27FC236}">
                <a16:creationId xmlns:a16="http://schemas.microsoft.com/office/drawing/2014/main" id="{0BD30D7B-F20A-EEB2-C1E5-F2E29D1A0F44}"/>
              </a:ext>
            </a:extLst>
          </p:cNvPr>
          <p:cNvGraphicFramePr>
            <a:graphicFrameLocks noChangeAspect="1"/>
          </p:cNvGraphicFramePr>
          <p:nvPr>
            <p:extLst>
              <p:ext uri="{D42A27DB-BD31-4B8C-83A1-F6EECF244321}">
                <p14:modId xmlns:p14="http://schemas.microsoft.com/office/powerpoint/2010/main" val="859240035"/>
              </p:ext>
            </p:extLst>
          </p:nvPr>
        </p:nvGraphicFramePr>
        <p:xfrm>
          <a:off x="1968501" y="5516563"/>
          <a:ext cx="7777163" cy="1244600"/>
        </p:xfrm>
        <a:graphic>
          <a:graphicData uri="http://schemas.openxmlformats.org/presentationml/2006/ole">
            <mc:AlternateContent xmlns:mc="http://schemas.openxmlformats.org/markup-compatibility/2006">
              <mc:Choice xmlns:v="urn:schemas-microsoft-com:vml" Requires="v">
                <p:oleObj spid="_x0000_s48140" r:id="rId8" imgW="5893117" imgH="736917" progId="Equation.DSMT4">
                  <p:embed/>
                </p:oleObj>
              </mc:Choice>
              <mc:Fallback>
                <p:oleObj r:id="rId8" imgW="5893117" imgH="736917" progId="Equation.DSMT4">
                  <p:embed/>
                  <p:pic>
                    <p:nvPicPr>
                      <p:cNvPr id="19475" name="Object 19">
                        <a:extLst>
                          <a:ext uri="{FF2B5EF4-FFF2-40B4-BE49-F238E27FC236}">
                            <a16:creationId xmlns:a16="http://schemas.microsoft.com/office/drawing/2014/main" id="{0BD30D7B-F20A-EEB2-C1E5-F2E29D1A0F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501" y="5516563"/>
                        <a:ext cx="7777163"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6" name="Text Box 20">
            <a:extLst>
              <a:ext uri="{FF2B5EF4-FFF2-40B4-BE49-F238E27FC236}">
                <a16:creationId xmlns:a16="http://schemas.microsoft.com/office/drawing/2014/main" id="{FA9A5F12-EF78-1AFE-58DF-B00141262235}"/>
              </a:ext>
            </a:extLst>
          </p:cNvPr>
          <p:cNvSpPr txBox="1">
            <a:spLocks noChangeArrowheads="1"/>
          </p:cNvSpPr>
          <p:nvPr/>
        </p:nvSpPr>
        <p:spPr bwMode="auto">
          <a:xfrm>
            <a:off x="8251827" y="4342603"/>
            <a:ext cx="33754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t>图</a:t>
            </a:r>
            <a:r>
              <a:rPr lang="en-US" altLang="zh-CN" b="1" dirty="0"/>
              <a:t>2-12</a:t>
            </a:r>
            <a:r>
              <a:rPr lang="zh-CN" altLang="en-US" b="1" dirty="0"/>
              <a:t>楔形块角点坐标系</a:t>
            </a:r>
          </a:p>
        </p:txBody>
      </p:sp>
      <p:sp>
        <p:nvSpPr>
          <p:cNvPr id="19477" name="Rectangle 49">
            <a:extLst>
              <a:ext uri="{FF2B5EF4-FFF2-40B4-BE49-F238E27FC236}">
                <a16:creationId xmlns:a16="http://schemas.microsoft.com/office/drawing/2014/main" id="{16D9A080-1F08-8D4D-5816-508AEEFA183A}"/>
              </a:ext>
            </a:extLst>
          </p:cNvPr>
          <p:cNvSpPr>
            <a:spLocks noChangeArrowheads="1"/>
          </p:cNvSpPr>
          <p:nvPr/>
        </p:nvSpPr>
        <p:spPr bwMode="auto">
          <a:xfrm>
            <a:off x="1435894" y="1149221"/>
            <a:ext cx="7953375" cy="4000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Calibri" panose="020F0502020204030204" pitchFamily="34" charset="0"/>
                <a:cs typeface="Times New Roman" panose="02020603050405020304" pitchFamily="18" charset="0"/>
              </a:rPr>
              <a:t>例</a:t>
            </a:r>
            <a:r>
              <a:rPr lang="en-US" altLang="zh-CN" sz="2000" b="1" dirty="0">
                <a:cs typeface="Times New Roman" panose="02020603050405020304" pitchFamily="18" charset="0"/>
              </a:rPr>
              <a:t>  </a:t>
            </a:r>
            <a:r>
              <a:rPr lang="zh-CN" altLang="en-US" sz="2000" b="1" dirty="0">
                <a:latin typeface="Calibri" panose="020F0502020204030204" pitchFamily="34" charset="0"/>
                <a:cs typeface="Times New Roman" panose="02020603050405020304" pitchFamily="18" charset="0"/>
              </a:rPr>
              <a:t>如图</a:t>
            </a:r>
            <a:r>
              <a:rPr lang="en-US" altLang="zh-CN" sz="2000" b="1" dirty="0">
                <a:cs typeface="Times New Roman" panose="02020603050405020304" pitchFamily="18" charset="0"/>
              </a:rPr>
              <a:t>2-12</a:t>
            </a:r>
            <a:r>
              <a:rPr lang="zh-CN" altLang="en-US" sz="2000" b="1" dirty="0">
                <a:latin typeface="Calibri" panose="020F0502020204030204" pitchFamily="34" charset="0"/>
                <a:cs typeface="Times New Roman" panose="02020603050405020304" pitchFamily="18" charset="0"/>
              </a:rPr>
              <a:t>给出的楔形块角点坐标系，求齐次坐标变换</a:t>
            </a:r>
            <a:endParaRPr lang="zh-CN" altLang="en-US" sz="2000" b="1" dirty="0"/>
          </a:p>
        </p:txBody>
      </p:sp>
      <p:graphicFrame>
        <p:nvGraphicFramePr>
          <p:cNvPr id="19478" name="Object 22">
            <a:extLst>
              <a:ext uri="{FF2B5EF4-FFF2-40B4-BE49-F238E27FC236}">
                <a16:creationId xmlns:a16="http://schemas.microsoft.com/office/drawing/2014/main" id="{FD36541B-BD91-96A1-8A80-5DBF712F1A34}"/>
              </a:ext>
            </a:extLst>
          </p:cNvPr>
          <p:cNvGraphicFramePr>
            <a:graphicFrameLocks noChangeAspect="1"/>
          </p:cNvGraphicFramePr>
          <p:nvPr>
            <p:extLst>
              <p:ext uri="{D42A27DB-BD31-4B8C-83A1-F6EECF244321}">
                <p14:modId xmlns:p14="http://schemas.microsoft.com/office/powerpoint/2010/main" val="3426111540"/>
              </p:ext>
            </p:extLst>
          </p:nvPr>
        </p:nvGraphicFramePr>
        <p:xfrm>
          <a:off x="7820026" y="1117532"/>
          <a:ext cx="1155700" cy="425450"/>
        </p:xfrm>
        <a:graphic>
          <a:graphicData uri="http://schemas.openxmlformats.org/presentationml/2006/ole">
            <mc:AlternateContent xmlns:mc="http://schemas.openxmlformats.org/markup-compatibility/2006">
              <mc:Choice xmlns:v="urn:schemas-microsoft-com:vml" Requires="v">
                <p:oleObj spid="_x0000_s48141" r:id="rId10" imgW="648298" imgH="241722" progId="Equation.DSMT4">
                  <p:embed/>
                </p:oleObj>
              </mc:Choice>
              <mc:Fallback>
                <p:oleObj r:id="rId10" imgW="648298" imgH="241722" progId="Equation.DSMT4">
                  <p:embed/>
                  <p:pic>
                    <p:nvPicPr>
                      <p:cNvPr id="19478" name="Object 22">
                        <a:extLst>
                          <a:ext uri="{FF2B5EF4-FFF2-40B4-BE49-F238E27FC236}">
                            <a16:creationId xmlns:a16="http://schemas.microsoft.com/office/drawing/2014/main" id="{FD36541B-BD91-96A1-8A80-5DBF712F1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0026" y="1117532"/>
                        <a:ext cx="11557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4">
            <a:extLst>
              <a:ext uri="{FF2B5EF4-FFF2-40B4-BE49-F238E27FC236}">
                <a16:creationId xmlns:a16="http://schemas.microsoft.com/office/drawing/2014/main" id="{E68BF13A-520F-09FD-B636-FFF891618A76}"/>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3.4.4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齐次变换的逆变换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9"/>
                                        </p:tgtEl>
                                        <p:attrNameLst>
                                          <p:attrName>style.visibility</p:attrName>
                                        </p:attrNameLst>
                                      </p:cBhvr>
                                      <p:to>
                                        <p:strVal val="visible"/>
                                      </p:to>
                                    </p:set>
                                    <p:anim calcmode="lin" valueType="num">
                                      <p:cBhvr additive="base">
                                        <p:cTn id="7" dur="500" fill="hold"/>
                                        <p:tgtEl>
                                          <p:spTgt spid="19469"/>
                                        </p:tgtEl>
                                        <p:attrNameLst>
                                          <p:attrName>ppt_x</p:attrName>
                                        </p:attrNameLst>
                                      </p:cBhvr>
                                      <p:tavLst>
                                        <p:tav tm="0">
                                          <p:val>
                                            <p:strVal val="#ppt_x"/>
                                          </p:val>
                                        </p:tav>
                                        <p:tav tm="100000">
                                          <p:val>
                                            <p:strVal val="#ppt_x"/>
                                          </p:val>
                                        </p:tav>
                                      </p:tavLst>
                                    </p:anim>
                                    <p:anim calcmode="lin" valueType="num">
                                      <p:cBhvr additive="base">
                                        <p:cTn id="8" dur="500" fill="hold"/>
                                        <p:tgtEl>
                                          <p:spTgt spid="194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70"/>
                                        </p:tgtEl>
                                        <p:attrNameLst>
                                          <p:attrName>style.visibility</p:attrName>
                                        </p:attrNameLst>
                                      </p:cBhvr>
                                      <p:to>
                                        <p:strVal val="visible"/>
                                      </p:to>
                                    </p:set>
                                    <p:anim calcmode="lin" valueType="num">
                                      <p:cBhvr additive="base">
                                        <p:cTn id="13" dur="500" fill="hold"/>
                                        <p:tgtEl>
                                          <p:spTgt spid="19470"/>
                                        </p:tgtEl>
                                        <p:attrNameLst>
                                          <p:attrName>ppt_x</p:attrName>
                                        </p:attrNameLst>
                                      </p:cBhvr>
                                      <p:tavLst>
                                        <p:tav tm="0">
                                          <p:val>
                                            <p:strVal val="#ppt_x"/>
                                          </p:val>
                                        </p:tav>
                                        <p:tav tm="100000">
                                          <p:val>
                                            <p:strVal val="#ppt_x"/>
                                          </p:val>
                                        </p:tav>
                                      </p:tavLst>
                                    </p:anim>
                                    <p:anim calcmode="lin" valueType="num">
                                      <p:cBhvr additive="base">
                                        <p:cTn id="14" dur="500" fill="hold"/>
                                        <p:tgtEl>
                                          <p:spTgt spid="194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71"/>
                                        </p:tgtEl>
                                        <p:attrNameLst>
                                          <p:attrName>style.visibility</p:attrName>
                                        </p:attrNameLst>
                                      </p:cBhvr>
                                      <p:to>
                                        <p:strVal val="visible"/>
                                      </p:to>
                                    </p:set>
                                    <p:anim calcmode="lin" valueType="num">
                                      <p:cBhvr additive="base">
                                        <p:cTn id="19" dur="500" fill="hold"/>
                                        <p:tgtEl>
                                          <p:spTgt spid="19471"/>
                                        </p:tgtEl>
                                        <p:attrNameLst>
                                          <p:attrName>ppt_x</p:attrName>
                                        </p:attrNameLst>
                                      </p:cBhvr>
                                      <p:tavLst>
                                        <p:tav tm="0">
                                          <p:val>
                                            <p:strVal val="#ppt_x"/>
                                          </p:val>
                                        </p:tav>
                                        <p:tav tm="100000">
                                          <p:val>
                                            <p:strVal val="#ppt_x"/>
                                          </p:val>
                                        </p:tav>
                                      </p:tavLst>
                                    </p:anim>
                                    <p:anim calcmode="lin" valueType="num">
                                      <p:cBhvr additive="base">
                                        <p:cTn id="20" dur="500" fill="hold"/>
                                        <p:tgtEl>
                                          <p:spTgt spid="1947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472"/>
                                        </p:tgtEl>
                                        <p:attrNameLst>
                                          <p:attrName>style.visibility</p:attrName>
                                        </p:attrNameLst>
                                      </p:cBhvr>
                                      <p:to>
                                        <p:strVal val="visible"/>
                                      </p:to>
                                    </p:set>
                                    <p:anim calcmode="lin" valueType="num">
                                      <p:cBhvr additive="base">
                                        <p:cTn id="23" dur="500" fill="hold"/>
                                        <p:tgtEl>
                                          <p:spTgt spid="19472"/>
                                        </p:tgtEl>
                                        <p:attrNameLst>
                                          <p:attrName>ppt_x</p:attrName>
                                        </p:attrNameLst>
                                      </p:cBhvr>
                                      <p:tavLst>
                                        <p:tav tm="0">
                                          <p:val>
                                            <p:strVal val="#ppt_x"/>
                                          </p:val>
                                        </p:tav>
                                        <p:tav tm="100000">
                                          <p:val>
                                            <p:strVal val="#ppt_x"/>
                                          </p:val>
                                        </p:tav>
                                      </p:tavLst>
                                    </p:anim>
                                    <p:anim calcmode="lin" valueType="num">
                                      <p:cBhvr additive="base">
                                        <p:cTn id="24" dur="500" fill="hold"/>
                                        <p:tgtEl>
                                          <p:spTgt spid="1947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473"/>
                                        </p:tgtEl>
                                        <p:attrNameLst>
                                          <p:attrName>style.visibility</p:attrName>
                                        </p:attrNameLst>
                                      </p:cBhvr>
                                      <p:to>
                                        <p:strVal val="visible"/>
                                      </p:to>
                                    </p:set>
                                    <p:anim calcmode="lin" valueType="num">
                                      <p:cBhvr additive="base">
                                        <p:cTn id="29" dur="500" fill="hold"/>
                                        <p:tgtEl>
                                          <p:spTgt spid="19473"/>
                                        </p:tgtEl>
                                        <p:attrNameLst>
                                          <p:attrName>ppt_x</p:attrName>
                                        </p:attrNameLst>
                                      </p:cBhvr>
                                      <p:tavLst>
                                        <p:tav tm="0">
                                          <p:val>
                                            <p:strVal val="#ppt_x"/>
                                          </p:val>
                                        </p:tav>
                                        <p:tav tm="100000">
                                          <p:val>
                                            <p:strVal val="#ppt_x"/>
                                          </p:val>
                                        </p:tav>
                                      </p:tavLst>
                                    </p:anim>
                                    <p:anim calcmode="lin" valueType="num">
                                      <p:cBhvr additive="base">
                                        <p:cTn id="30" dur="500" fill="hold"/>
                                        <p:tgtEl>
                                          <p:spTgt spid="1947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475"/>
                                        </p:tgtEl>
                                        <p:attrNameLst>
                                          <p:attrName>style.visibility</p:attrName>
                                        </p:attrNameLst>
                                      </p:cBhvr>
                                      <p:to>
                                        <p:strVal val="visible"/>
                                      </p:to>
                                    </p:set>
                                    <p:anim calcmode="lin" valueType="num">
                                      <p:cBhvr additive="base">
                                        <p:cTn id="35" dur="500" fill="hold"/>
                                        <p:tgtEl>
                                          <p:spTgt spid="19475"/>
                                        </p:tgtEl>
                                        <p:attrNameLst>
                                          <p:attrName>ppt_x</p:attrName>
                                        </p:attrNameLst>
                                      </p:cBhvr>
                                      <p:tavLst>
                                        <p:tav tm="0">
                                          <p:val>
                                            <p:strVal val="#ppt_x"/>
                                          </p:val>
                                        </p:tav>
                                        <p:tav tm="100000">
                                          <p:val>
                                            <p:strVal val="#ppt_x"/>
                                          </p:val>
                                        </p:tav>
                                      </p:tavLst>
                                    </p:anim>
                                    <p:anim calcmode="lin" valueType="num">
                                      <p:cBhvr additive="base">
                                        <p:cTn id="36" dur="500" fill="hold"/>
                                        <p:tgtEl>
                                          <p:spTgt spid="194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utoUpdateAnimBg="0"/>
      <p:bldP spid="19471" grpId="0" autoUpdateAnimBg="0"/>
      <p:bldP spid="19473"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a:extLst>
              <a:ext uri="{FF2B5EF4-FFF2-40B4-BE49-F238E27FC236}">
                <a16:creationId xmlns:a16="http://schemas.microsoft.com/office/drawing/2014/main" id="{18453729-E100-CF60-7170-AE3F1FF7EE96}"/>
              </a:ext>
            </a:extLst>
          </p:cNvPr>
          <p:cNvGraphicFramePr>
            <a:graphicFrameLocks noChangeAspect="1"/>
          </p:cNvGraphicFramePr>
          <p:nvPr>
            <p:extLst>
              <p:ext uri="{D42A27DB-BD31-4B8C-83A1-F6EECF244321}">
                <p14:modId xmlns:p14="http://schemas.microsoft.com/office/powerpoint/2010/main" val="1757895185"/>
              </p:ext>
            </p:extLst>
          </p:nvPr>
        </p:nvGraphicFramePr>
        <p:xfrm>
          <a:off x="2858603" y="1069974"/>
          <a:ext cx="7664450" cy="1390650"/>
        </p:xfrm>
        <a:graphic>
          <a:graphicData uri="http://schemas.openxmlformats.org/presentationml/2006/ole">
            <mc:AlternateContent xmlns:mc="http://schemas.openxmlformats.org/markup-compatibility/2006">
              <mc:Choice xmlns:v="urn:schemas-microsoft-com:vml" Requires="v">
                <p:oleObj spid="_x0000_s49158" r:id="rId3" imgW="4521517" imgH="940117" progId="Equation.DSMT4">
                  <p:embed/>
                </p:oleObj>
              </mc:Choice>
              <mc:Fallback>
                <p:oleObj r:id="rId3" imgW="4521517" imgH="940117" progId="Equation.DSMT4">
                  <p:embed/>
                  <p:pic>
                    <p:nvPicPr>
                      <p:cNvPr id="20482" name="Object 2">
                        <a:extLst>
                          <a:ext uri="{FF2B5EF4-FFF2-40B4-BE49-F238E27FC236}">
                            <a16:creationId xmlns:a16="http://schemas.microsoft.com/office/drawing/2014/main" id="{18453729-E100-CF60-7170-AE3F1FF7E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8603" y="1069974"/>
                        <a:ext cx="766445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3" name="Rectangle 6">
            <a:extLst>
              <a:ext uri="{FF2B5EF4-FFF2-40B4-BE49-F238E27FC236}">
                <a16:creationId xmlns:a16="http://schemas.microsoft.com/office/drawing/2014/main" id="{9EAAC9C3-2F7F-10B9-6FD0-A65AB266786F}"/>
              </a:ext>
            </a:extLst>
          </p:cNvPr>
          <p:cNvSpPr>
            <a:spLocks noChangeArrowheads="1"/>
          </p:cNvSpPr>
          <p:nvPr/>
        </p:nvSpPr>
        <p:spPr bwMode="auto">
          <a:xfrm>
            <a:off x="1616297" y="1561740"/>
            <a:ext cx="1228725" cy="58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indent="533400"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Calibri" panose="020F0502020204030204" pitchFamily="34" charset="0"/>
                <a:cs typeface="Times New Roman" panose="02020603050405020304" pitchFamily="18" charset="0"/>
              </a:rPr>
              <a:t>因此</a:t>
            </a:r>
          </a:p>
          <a:p>
            <a:endParaRPr lang="zh-CN" altLang="en-US" dirty="0"/>
          </a:p>
        </p:txBody>
      </p:sp>
      <p:sp>
        <p:nvSpPr>
          <p:cNvPr id="20484" name="Rectangle 7">
            <a:extLst>
              <a:ext uri="{FF2B5EF4-FFF2-40B4-BE49-F238E27FC236}">
                <a16:creationId xmlns:a16="http://schemas.microsoft.com/office/drawing/2014/main" id="{4922407A-9645-FE38-49BC-78D3B537398B}"/>
              </a:ext>
            </a:extLst>
          </p:cNvPr>
          <p:cNvSpPr>
            <a:spLocks noChangeArrowheads="1"/>
          </p:cNvSpPr>
          <p:nvPr/>
        </p:nvSpPr>
        <p:spPr bwMode="auto">
          <a:xfrm>
            <a:off x="1898650" y="3032125"/>
            <a:ext cx="8518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③</a:t>
            </a:r>
            <a:r>
              <a:rPr lang="en-US" altLang="zh-CN" sz="2000" b="1" dirty="0"/>
              <a:t>{A}</a:t>
            </a:r>
            <a:r>
              <a:rPr lang="zh-CN" altLang="en-US" sz="2000" b="1" dirty="0"/>
              <a:t>沿</a:t>
            </a:r>
            <a:r>
              <a:rPr lang="en-US" altLang="zh-CN" sz="2000" b="1" i="1" dirty="0" err="1"/>
              <a:t>x</a:t>
            </a:r>
            <a:r>
              <a:rPr lang="en-US" altLang="zh-CN" sz="2000" b="1" baseline="-25000" dirty="0" err="1"/>
              <a:t>A</a:t>
            </a:r>
            <a:r>
              <a:rPr lang="zh-CN" altLang="en-US" sz="2000" b="1" dirty="0"/>
              <a:t>和</a:t>
            </a:r>
            <a:r>
              <a:rPr lang="en-US" altLang="zh-CN" sz="2000" b="1" i="1" dirty="0" err="1"/>
              <a:t>z</a:t>
            </a:r>
            <a:r>
              <a:rPr lang="en-US" altLang="zh-CN" sz="2000" b="1" baseline="-25000" dirty="0" err="1"/>
              <a:t>A</a:t>
            </a:r>
            <a:r>
              <a:rPr lang="zh-CN" altLang="en-US" sz="2000" b="1" dirty="0"/>
              <a:t>平移</a:t>
            </a:r>
            <a:r>
              <a:rPr lang="en-US" altLang="zh-CN" sz="2000" b="1" dirty="0"/>
              <a:t>3</a:t>
            </a:r>
            <a:r>
              <a:rPr lang="zh-CN" altLang="en-US" sz="2000" b="1" dirty="0"/>
              <a:t>和</a:t>
            </a:r>
            <a:r>
              <a:rPr lang="en-US" altLang="zh-CN" sz="2000" b="1" dirty="0"/>
              <a:t>2</a:t>
            </a:r>
            <a:r>
              <a:rPr lang="zh-CN" altLang="en-US" sz="2000" b="1" dirty="0"/>
              <a:t>，然后绕</a:t>
            </a:r>
            <a:r>
              <a:rPr lang="en-US" altLang="zh-CN" sz="2000" b="1" i="1" dirty="0" err="1"/>
              <a:t>y</a:t>
            </a:r>
            <a:r>
              <a:rPr lang="en-US" altLang="zh-CN" sz="2000" b="1" baseline="-25000" dirty="0" err="1"/>
              <a:t>A</a:t>
            </a:r>
            <a:r>
              <a:rPr lang="zh-CN" altLang="en-US" sz="2000" b="1" dirty="0"/>
              <a:t>轴转</a:t>
            </a:r>
            <a:r>
              <a:rPr lang="en-US" altLang="zh-CN" sz="2000" b="1" dirty="0"/>
              <a:t>90°</a:t>
            </a:r>
            <a:r>
              <a:rPr lang="zh-CN" altLang="en-US" sz="2000" b="1" dirty="0"/>
              <a:t>，再绕新</a:t>
            </a:r>
            <a:r>
              <a:rPr lang="en-US" altLang="zh-CN" sz="2000" b="1" i="1" dirty="0" err="1"/>
              <a:t>x</a:t>
            </a:r>
            <a:r>
              <a:rPr lang="en-US" altLang="zh-CN" sz="2000" b="1" baseline="-25000" dirty="0" err="1"/>
              <a:t>A</a:t>
            </a:r>
            <a:r>
              <a:rPr lang="zh-CN" altLang="en-US" sz="2000" b="1" dirty="0"/>
              <a:t>轴转 </a:t>
            </a:r>
            <a:r>
              <a:rPr lang="en-US" altLang="zh-CN" sz="2000" b="1" dirty="0">
                <a:latin typeface="宋体" panose="02010600030101010101" pitchFamily="2" charset="-122"/>
              </a:rPr>
              <a:t>-</a:t>
            </a:r>
            <a:r>
              <a:rPr lang="en-US" altLang="zh-CN" sz="2000" b="1" dirty="0"/>
              <a:t>30°</a:t>
            </a:r>
            <a:r>
              <a:rPr lang="zh-CN" altLang="en-US" sz="2000" b="1" dirty="0"/>
              <a:t>得</a:t>
            </a:r>
            <a:r>
              <a:rPr lang="en-US" altLang="zh-CN" sz="2000" b="1" dirty="0"/>
              <a:t>{C}</a:t>
            </a:r>
          </a:p>
        </p:txBody>
      </p:sp>
      <p:sp>
        <p:nvSpPr>
          <p:cNvPr id="20485" name="Rectangle 8">
            <a:extLst>
              <a:ext uri="{FF2B5EF4-FFF2-40B4-BE49-F238E27FC236}">
                <a16:creationId xmlns:a16="http://schemas.microsoft.com/office/drawing/2014/main" id="{3C632D1F-EBC3-B1F2-984F-6E5625320429}"/>
              </a:ext>
            </a:extLst>
          </p:cNvPr>
          <p:cNvSpPr>
            <a:spLocks noChangeArrowheads="1"/>
          </p:cNvSpPr>
          <p:nvPr/>
        </p:nvSpPr>
        <p:spPr bwMode="auto">
          <a:xfrm>
            <a:off x="1448903" y="2546569"/>
            <a:ext cx="2740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也可以按以下方法计算</a:t>
            </a:r>
          </a:p>
        </p:txBody>
      </p:sp>
      <p:sp>
        <p:nvSpPr>
          <p:cNvPr id="20486" name="Rectangle 10">
            <a:extLst>
              <a:ext uri="{FF2B5EF4-FFF2-40B4-BE49-F238E27FC236}">
                <a16:creationId xmlns:a16="http://schemas.microsoft.com/office/drawing/2014/main" id="{FEE6DBF9-E1B2-9DAA-8D10-8D4B9B767461}"/>
              </a:ext>
            </a:extLst>
          </p:cNvPr>
          <p:cNvSpPr>
            <a:spLocks noChangeArrowheads="1"/>
          </p:cNvSpPr>
          <p:nvPr/>
        </p:nvSpPr>
        <p:spPr bwMode="auto">
          <a:xfrm>
            <a:off x="1484314" y="281731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487" name="Object 7">
            <a:extLst>
              <a:ext uri="{FF2B5EF4-FFF2-40B4-BE49-F238E27FC236}">
                <a16:creationId xmlns:a16="http://schemas.microsoft.com/office/drawing/2014/main" id="{C760D5FD-DC52-7441-C13C-8EF0842023CD}"/>
              </a:ext>
            </a:extLst>
          </p:cNvPr>
          <p:cNvGraphicFramePr>
            <a:graphicFrameLocks noChangeAspect="1"/>
          </p:cNvGraphicFramePr>
          <p:nvPr>
            <p:extLst>
              <p:ext uri="{D42A27DB-BD31-4B8C-83A1-F6EECF244321}">
                <p14:modId xmlns:p14="http://schemas.microsoft.com/office/powerpoint/2010/main" val="166758196"/>
              </p:ext>
            </p:extLst>
          </p:nvPr>
        </p:nvGraphicFramePr>
        <p:xfrm>
          <a:off x="2024965" y="3499339"/>
          <a:ext cx="7791450" cy="1898650"/>
        </p:xfrm>
        <a:graphic>
          <a:graphicData uri="http://schemas.openxmlformats.org/presentationml/2006/ole">
            <mc:AlternateContent xmlns:mc="http://schemas.openxmlformats.org/markup-compatibility/2006">
              <mc:Choice xmlns:v="urn:schemas-microsoft-com:vml" Requires="v">
                <p:oleObj spid="_x0000_s49159" r:id="rId5" imgW="3149917" imgH="1473517" progId="Equation.DSMT4">
                  <p:embed/>
                </p:oleObj>
              </mc:Choice>
              <mc:Fallback>
                <p:oleObj r:id="rId5" imgW="3149917" imgH="1473517" progId="Equation.DSMT4">
                  <p:embed/>
                  <p:pic>
                    <p:nvPicPr>
                      <p:cNvPr id="20487" name="Object 7">
                        <a:extLst>
                          <a:ext uri="{FF2B5EF4-FFF2-40B4-BE49-F238E27FC236}">
                            <a16:creationId xmlns:a16="http://schemas.microsoft.com/office/drawing/2014/main" id="{C760D5FD-DC52-7441-C13C-8EF084202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965" y="3499339"/>
                        <a:ext cx="779145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9" name="Rectangle 13">
            <a:extLst>
              <a:ext uri="{FF2B5EF4-FFF2-40B4-BE49-F238E27FC236}">
                <a16:creationId xmlns:a16="http://schemas.microsoft.com/office/drawing/2014/main" id="{215EC94C-3565-5CCB-028A-6CAA92552100}"/>
              </a:ext>
            </a:extLst>
          </p:cNvPr>
          <p:cNvSpPr>
            <a:spLocks noChangeArrowheads="1"/>
          </p:cNvSpPr>
          <p:nvPr/>
        </p:nvSpPr>
        <p:spPr bwMode="auto">
          <a:xfrm>
            <a:off x="924025" y="5382683"/>
            <a:ext cx="9493150" cy="14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dirty="0"/>
              <a:t>        </a:t>
            </a:r>
            <a:r>
              <a:rPr lang="zh-CN" altLang="en-US" sz="2000" b="1" dirty="0"/>
              <a:t>事实上，对于像本例题这种简单的情况，可以直接利用齐次坐标变换的定义得到变换矩阵。即直接写出坐标系</a:t>
            </a:r>
            <a:r>
              <a:rPr lang="en-US" altLang="zh-CN" sz="2000" b="1" dirty="0"/>
              <a:t>{C}</a:t>
            </a:r>
            <a:r>
              <a:rPr lang="zh-CN" altLang="en-US" sz="2000" b="1" dirty="0"/>
              <a:t>坐标轴矢量在坐标系</a:t>
            </a:r>
            <a:r>
              <a:rPr lang="en-US" altLang="zh-CN" sz="2000" b="1" dirty="0"/>
              <a:t>{A}</a:t>
            </a:r>
            <a:r>
              <a:rPr lang="zh-CN" altLang="en-US" sz="2000" b="1" dirty="0"/>
              <a:t>下表示得旋转矩阵，平移矢量为坐标系</a:t>
            </a:r>
            <a:r>
              <a:rPr lang="en-US" altLang="zh-CN" sz="2000" b="1" dirty="0"/>
              <a:t>{C}</a:t>
            </a:r>
            <a:r>
              <a:rPr lang="zh-CN" altLang="en-US" sz="2000" b="1" dirty="0"/>
              <a:t>的原点在坐标系</a:t>
            </a:r>
            <a:r>
              <a:rPr lang="en-US" altLang="zh-CN" sz="2000" b="1" dirty="0"/>
              <a:t>{A}</a:t>
            </a:r>
            <a:r>
              <a:rPr lang="zh-CN" altLang="en-US" sz="2000" b="1" dirty="0"/>
              <a:t>下的矢量表示。</a:t>
            </a:r>
          </a:p>
        </p:txBody>
      </p:sp>
      <p:sp>
        <p:nvSpPr>
          <p:cNvPr id="5" name="矩形 4">
            <a:extLst>
              <a:ext uri="{FF2B5EF4-FFF2-40B4-BE49-F238E27FC236}">
                <a16:creationId xmlns:a16="http://schemas.microsoft.com/office/drawing/2014/main" id="{1B60C7C3-C4E7-CB4C-9CC1-8B494333AF2B}"/>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3.4.4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齐次变换的逆变换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blinds(horizontal)">
                                      <p:cBhvr>
                                        <p:cTn id="7" dur="500"/>
                                        <p:tgtEl>
                                          <p:spTgt spid="204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blinds(horizontal)">
                                      <p:cBhvr>
                                        <p:cTn id="12" dur="500"/>
                                        <p:tgtEl>
                                          <p:spTgt spid="204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485"/>
                                        </p:tgtEl>
                                        <p:attrNameLst>
                                          <p:attrName>style.visibility</p:attrName>
                                        </p:attrNameLst>
                                      </p:cBhvr>
                                      <p:to>
                                        <p:strVal val="visible"/>
                                      </p:to>
                                    </p:set>
                                    <p:anim calcmode="lin" valueType="num">
                                      <p:cBhvr additive="base">
                                        <p:cTn id="17" dur="500" fill="hold"/>
                                        <p:tgtEl>
                                          <p:spTgt spid="20485"/>
                                        </p:tgtEl>
                                        <p:attrNameLst>
                                          <p:attrName>ppt_x</p:attrName>
                                        </p:attrNameLst>
                                      </p:cBhvr>
                                      <p:tavLst>
                                        <p:tav tm="0">
                                          <p:val>
                                            <p:strVal val="#ppt_x"/>
                                          </p:val>
                                        </p:tav>
                                        <p:tav tm="100000">
                                          <p:val>
                                            <p:strVal val="#ppt_x"/>
                                          </p:val>
                                        </p:tav>
                                      </p:tavLst>
                                    </p:anim>
                                    <p:anim calcmode="lin" valueType="num">
                                      <p:cBhvr additive="base">
                                        <p:cTn id="18" dur="500" fill="hold"/>
                                        <p:tgtEl>
                                          <p:spTgt spid="2048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0484"/>
                                        </p:tgtEl>
                                        <p:attrNameLst>
                                          <p:attrName>style.visibility</p:attrName>
                                        </p:attrNameLst>
                                      </p:cBhvr>
                                      <p:to>
                                        <p:strVal val="visible"/>
                                      </p:to>
                                    </p:set>
                                    <p:anim calcmode="lin" valueType="num">
                                      <p:cBhvr additive="base">
                                        <p:cTn id="23" dur="500" fill="hold"/>
                                        <p:tgtEl>
                                          <p:spTgt spid="20484"/>
                                        </p:tgtEl>
                                        <p:attrNameLst>
                                          <p:attrName>ppt_x</p:attrName>
                                        </p:attrNameLst>
                                      </p:cBhvr>
                                      <p:tavLst>
                                        <p:tav tm="0">
                                          <p:val>
                                            <p:strVal val="0-#ppt_w/2"/>
                                          </p:val>
                                        </p:tav>
                                        <p:tav tm="100000">
                                          <p:val>
                                            <p:strVal val="#ppt_x"/>
                                          </p:val>
                                        </p:tav>
                                      </p:tavLst>
                                    </p:anim>
                                    <p:anim calcmode="lin" valueType="num">
                                      <p:cBhvr additive="base">
                                        <p:cTn id="24" dur="500" fill="hold"/>
                                        <p:tgtEl>
                                          <p:spTgt spid="20484"/>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0487"/>
                                        </p:tgtEl>
                                        <p:attrNameLst>
                                          <p:attrName>style.visibility</p:attrName>
                                        </p:attrNameLst>
                                      </p:cBhvr>
                                      <p:to>
                                        <p:strVal val="visible"/>
                                      </p:to>
                                    </p:set>
                                    <p:anim calcmode="lin" valueType="num">
                                      <p:cBhvr additive="base">
                                        <p:cTn id="29" dur="500" fill="hold"/>
                                        <p:tgtEl>
                                          <p:spTgt spid="20487"/>
                                        </p:tgtEl>
                                        <p:attrNameLst>
                                          <p:attrName>ppt_x</p:attrName>
                                        </p:attrNameLst>
                                      </p:cBhvr>
                                      <p:tavLst>
                                        <p:tav tm="0">
                                          <p:val>
                                            <p:strVal val="#ppt_x"/>
                                          </p:val>
                                        </p:tav>
                                        <p:tav tm="100000">
                                          <p:val>
                                            <p:strVal val="#ppt_x"/>
                                          </p:val>
                                        </p:tav>
                                      </p:tavLst>
                                    </p:anim>
                                    <p:anim calcmode="lin" valueType="num">
                                      <p:cBhvr additive="base">
                                        <p:cTn id="30"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489"/>
                                        </p:tgtEl>
                                        <p:attrNameLst>
                                          <p:attrName>style.visibility</p:attrName>
                                        </p:attrNameLst>
                                      </p:cBhvr>
                                      <p:to>
                                        <p:strVal val="visible"/>
                                      </p:to>
                                    </p:set>
                                    <p:anim calcmode="lin" valueType="num">
                                      <p:cBhvr additive="base">
                                        <p:cTn id="35" dur="500" fill="hold"/>
                                        <p:tgtEl>
                                          <p:spTgt spid="20489"/>
                                        </p:tgtEl>
                                        <p:attrNameLst>
                                          <p:attrName>ppt_x</p:attrName>
                                        </p:attrNameLst>
                                      </p:cBhvr>
                                      <p:tavLst>
                                        <p:tav tm="0">
                                          <p:val>
                                            <p:strVal val="#ppt_x"/>
                                          </p:val>
                                        </p:tav>
                                        <p:tav tm="100000">
                                          <p:val>
                                            <p:strVal val="#ppt_x"/>
                                          </p:val>
                                        </p:tav>
                                      </p:tavLst>
                                    </p:anim>
                                    <p:anim calcmode="lin" valueType="num">
                                      <p:cBhvr additive="base">
                                        <p:cTn id="36" dur="500" fill="hold"/>
                                        <p:tgtEl>
                                          <p:spTgt spid="204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autoUpdateAnimBg="0"/>
      <p:bldP spid="20484" grpId="0" autoUpdateAnimBg="0"/>
      <p:bldP spid="20485" grpId="0" autoUpdateAnimBg="0"/>
      <p:bldP spid="20489"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3">
            <a:extLst>
              <a:ext uri="{FF2B5EF4-FFF2-40B4-BE49-F238E27FC236}">
                <a16:creationId xmlns:a16="http://schemas.microsoft.com/office/drawing/2014/main" id="{4BE1A4FF-C31B-EA9E-42DA-E278F07AC626}"/>
              </a:ext>
            </a:extLst>
          </p:cNvPr>
          <p:cNvSpPr>
            <a:spLocks noChangeArrowheads="1"/>
          </p:cNvSpPr>
          <p:nvPr/>
        </p:nvSpPr>
        <p:spPr bwMode="auto">
          <a:xfrm>
            <a:off x="1179784" y="1570155"/>
            <a:ext cx="713644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左图表示了多个坐标系的关系图，可以用两种不同的方式得到世界坐标系</a:t>
            </a:r>
            <a:r>
              <a:rPr lang="en-US" altLang="zh-CN" sz="2000" b="1" dirty="0"/>
              <a:t>{U}</a:t>
            </a:r>
            <a:r>
              <a:rPr lang="zh-CN" altLang="en-US" sz="2000" b="1" dirty="0"/>
              <a:t>下坐标系</a:t>
            </a:r>
            <a:r>
              <a:rPr lang="en-US" altLang="zh-CN" sz="2000" b="1" dirty="0"/>
              <a:t>{D}</a:t>
            </a:r>
            <a:r>
              <a:rPr lang="zh-CN" altLang="en-US" sz="2000" b="1" dirty="0"/>
              <a:t>的描述。</a:t>
            </a:r>
          </a:p>
        </p:txBody>
      </p:sp>
      <p:sp>
        <p:nvSpPr>
          <p:cNvPr id="21509" name="Rectangle 25">
            <a:extLst>
              <a:ext uri="{FF2B5EF4-FFF2-40B4-BE49-F238E27FC236}">
                <a16:creationId xmlns:a16="http://schemas.microsoft.com/office/drawing/2014/main" id="{6E840B6A-4E7C-FB33-1EB0-7EE3A24240A6}"/>
              </a:ext>
            </a:extLst>
          </p:cNvPr>
          <p:cNvSpPr>
            <a:spLocks noChangeArrowheads="1"/>
          </p:cNvSpPr>
          <p:nvPr/>
        </p:nvSpPr>
        <p:spPr bwMode="auto">
          <a:xfrm>
            <a:off x="1524001" y="2418998"/>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510" name="Object 24">
            <a:extLst>
              <a:ext uri="{FF2B5EF4-FFF2-40B4-BE49-F238E27FC236}">
                <a16:creationId xmlns:a16="http://schemas.microsoft.com/office/drawing/2014/main" id="{29D4F929-F9EE-9F13-CCD3-543A9645CF27}"/>
              </a:ext>
            </a:extLst>
          </p:cNvPr>
          <p:cNvGraphicFramePr>
            <a:graphicFrameLocks noChangeAspect="1"/>
          </p:cNvGraphicFramePr>
          <p:nvPr>
            <p:extLst>
              <p:ext uri="{D42A27DB-BD31-4B8C-83A1-F6EECF244321}">
                <p14:modId xmlns:p14="http://schemas.microsoft.com/office/powerpoint/2010/main" val="442971803"/>
              </p:ext>
            </p:extLst>
          </p:nvPr>
        </p:nvGraphicFramePr>
        <p:xfrm>
          <a:off x="8572485" y="536328"/>
          <a:ext cx="3171782" cy="2733247"/>
        </p:xfrm>
        <a:graphic>
          <a:graphicData uri="http://schemas.openxmlformats.org/presentationml/2006/ole">
            <mc:AlternateContent xmlns:mc="http://schemas.openxmlformats.org/markup-compatibility/2006">
              <mc:Choice xmlns:v="urn:schemas-microsoft-com:vml" Requires="v">
                <p:oleObj spid="_x0000_s50188" r:id="rId3" imgW="1613160" imgH="1672200" progId="Visio.Drawing.11">
                  <p:embed/>
                </p:oleObj>
              </mc:Choice>
              <mc:Fallback>
                <p:oleObj r:id="rId3" imgW="1613160" imgH="1672200" progId="Visio.Drawing.11">
                  <p:embed/>
                  <p:pic>
                    <p:nvPicPr>
                      <p:cNvPr id="21510" name="Object 24">
                        <a:extLst>
                          <a:ext uri="{FF2B5EF4-FFF2-40B4-BE49-F238E27FC236}">
                            <a16:creationId xmlns:a16="http://schemas.microsoft.com/office/drawing/2014/main" id="{29D4F929-F9EE-9F13-CCD3-543A9645C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485" y="536328"/>
                        <a:ext cx="3171782" cy="2733247"/>
                      </a:xfrm>
                      <a:prstGeom prst="rect">
                        <a:avLst/>
                      </a:prstGeom>
                      <a:noFill/>
                      <a:ln>
                        <a:noFill/>
                      </a:ln>
                    </p:spPr>
                  </p:pic>
                </p:oleObj>
              </mc:Fallback>
            </mc:AlternateContent>
          </a:graphicData>
        </a:graphic>
      </p:graphicFrame>
      <p:graphicFrame>
        <p:nvGraphicFramePr>
          <p:cNvPr id="21511" name="Object 7">
            <a:extLst>
              <a:ext uri="{FF2B5EF4-FFF2-40B4-BE49-F238E27FC236}">
                <a16:creationId xmlns:a16="http://schemas.microsoft.com/office/drawing/2014/main" id="{8871DC25-80DD-84B3-4A49-607B9FC864D8}"/>
              </a:ext>
            </a:extLst>
          </p:cNvPr>
          <p:cNvGraphicFramePr>
            <a:graphicFrameLocks noChangeAspect="1"/>
          </p:cNvGraphicFramePr>
          <p:nvPr>
            <p:extLst>
              <p:ext uri="{D42A27DB-BD31-4B8C-83A1-F6EECF244321}">
                <p14:modId xmlns:p14="http://schemas.microsoft.com/office/powerpoint/2010/main" val="1369393070"/>
              </p:ext>
            </p:extLst>
          </p:nvPr>
        </p:nvGraphicFramePr>
        <p:xfrm>
          <a:off x="2535238" y="2377911"/>
          <a:ext cx="1498600" cy="454025"/>
        </p:xfrm>
        <a:graphic>
          <a:graphicData uri="http://schemas.openxmlformats.org/presentationml/2006/ole">
            <mc:AlternateContent xmlns:mc="http://schemas.openxmlformats.org/markup-compatibility/2006">
              <mc:Choice xmlns:v="urn:schemas-microsoft-com:vml" Requires="v">
                <p:oleObj spid="_x0000_s50189" r:id="rId5" imgW="635317" imgH="228917" progId="Equation.DSMT4">
                  <p:embed/>
                </p:oleObj>
              </mc:Choice>
              <mc:Fallback>
                <p:oleObj r:id="rId5" imgW="635317" imgH="228917" progId="Equation.DSMT4">
                  <p:embed/>
                  <p:pic>
                    <p:nvPicPr>
                      <p:cNvPr id="21511" name="Object 7">
                        <a:extLst>
                          <a:ext uri="{FF2B5EF4-FFF2-40B4-BE49-F238E27FC236}">
                            <a16:creationId xmlns:a16="http://schemas.microsoft.com/office/drawing/2014/main" id="{8871DC25-80DD-84B3-4A49-607B9FC864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5238" y="2377911"/>
                        <a:ext cx="1498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2" name="Object 8">
            <a:extLst>
              <a:ext uri="{FF2B5EF4-FFF2-40B4-BE49-F238E27FC236}">
                <a16:creationId xmlns:a16="http://schemas.microsoft.com/office/drawing/2014/main" id="{33BE78C5-41EA-1F4A-7690-D2FA6D4ED39A}"/>
              </a:ext>
            </a:extLst>
          </p:cNvPr>
          <p:cNvGraphicFramePr>
            <a:graphicFrameLocks noChangeAspect="1"/>
          </p:cNvGraphicFramePr>
          <p:nvPr>
            <p:extLst>
              <p:ext uri="{D42A27DB-BD31-4B8C-83A1-F6EECF244321}">
                <p14:modId xmlns:p14="http://schemas.microsoft.com/office/powerpoint/2010/main" val="799262539"/>
              </p:ext>
            </p:extLst>
          </p:nvPr>
        </p:nvGraphicFramePr>
        <p:xfrm>
          <a:off x="2535238" y="2948281"/>
          <a:ext cx="1498600" cy="450850"/>
        </p:xfrm>
        <a:graphic>
          <a:graphicData uri="http://schemas.openxmlformats.org/presentationml/2006/ole">
            <mc:AlternateContent xmlns:mc="http://schemas.openxmlformats.org/markup-compatibility/2006">
              <mc:Choice xmlns:v="urn:schemas-microsoft-com:vml" Requires="v">
                <p:oleObj spid="_x0000_s50190" r:id="rId7" imgW="788059" imgH="241722" progId="Equation.DSMT4">
                  <p:embed/>
                </p:oleObj>
              </mc:Choice>
              <mc:Fallback>
                <p:oleObj r:id="rId7" imgW="788059" imgH="241722" progId="Equation.DSMT4">
                  <p:embed/>
                  <p:pic>
                    <p:nvPicPr>
                      <p:cNvPr id="21512" name="Object 8">
                        <a:extLst>
                          <a:ext uri="{FF2B5EF4-FFF2-40B4-BE49-F238E27FC236}">
                            <a16:creationId xmlns:a16="http://schemas.microsoft.com/office/drawing/2014/main" id="{33BE78C5-41EA-1F4A-7690-D2FA6D4ED3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5238" y="2948281"/>
                        <a:ext cx="14986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1515" name="Rectangle 31">
                <a:extLst>
                  <a:ext uri="{FF2B5EF4-FFF2-40B4-BE49-F238E27FC236}">
                    <a16:creationId xmlns:a16="http://schemas.microsoft.com/office/drawing/2014/main" id="{ABE3888D-D944-7E99-8C44-92983040D506}"/>
                  </a:ext>
                </a:extLst>
              </p:cNvPr>
              <p:cNvSpPr>
                <a:spLocks noChangeArrowheads="1"/>
              </p:cNvSpPr>
              <p:nvPr/>
            </p:nvSpPr>
            <p:spPr bwMode="auto">
              <a:xfrm>
                <a:off x="1179784" y="3476399"/>
                <a:ext cx="4959105" cy="4102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由上式可以得到变换方程：</a:t>
                </a:r>
                <a14:m>
                  <m:oMath xmlns:m="http://schemas.openxmlformats.org/officeDocument/2006/math">
                    <m:sPre>
                      <m:sPrePr>
                        <m:ctrlPr>
                          <a:rPr lang="en-US" altLang="zh-CN" sz="2000" b="1" i="1" smtClean="0">
                            <a:latin typeface="Cambria Math" panose="02040503050406030204" pitchFamily="18" charset="0"/>
                          </a:rPr>
                        </m:ctrlPr>
                      </m:sPrePr>
                      <m:sub>
                        <m:r>
                          <a:rPr lang="en-US" altLang="zh-CN" sz="2000" b="0" i="1" smtClean="0">
                            <a:latin typeface="Cambria Math" panose="02040503050406030204" pitchFamily="18" charset="0"/>
                          </a:rPr>
                          <m:t>𝐴</m:t>
                        </m:r>
                      </m:sub>
                      <m:sup>
                        <m:r>
                          <a:rPr lang="en-US" altLang="zh-CN" sz="2000" b="0" i="1" smtClean="0">
                            <a:latin typeface="Cambria Math" panose="02040503050406030204" pitchFamily="18" charset="0"/>
                          </a:rPr>
                          <m:t>𝑈</m:t>
                        </m:r>
                      </m:sup>
                      <m:e>
                        <m:r>
                          <a:rPr lang="en-US" altLang="zh-CN" sz="2000" b="0" i="1" smtClean="0">
                            <a:latin typeface="Cambria Math" panose="02040503050406030204" pitchFamily="18" charset="0"/>
                          </a:rPr>
                          <m:t>𝑇</m:t>
                        </m:r>
                      </m:e>
                    </m:sPre>
                    <m:sPre>
                      <m:sPrePr>
                        <m:ctrlPr>
                          <a:rPr lang="en-US" altLang="zh-CN" sz="2000" i="1" smtClean="0">
                            <a:latin typeface="Cambria Math" panose="02040503050406030204" pitchFamily="18" charset="0"/>
                          </a:rPr>
                        </m:ctrlPr>
                      </m:sPrePr>
                      <m:sub>
                        <m:r>
                          <a:rPr lang="en-US" altLang="zh-CN" sz="2000" b="0" i="1" smtClean="0">
                            <a:latin typeface="Cambria Math" panose="02040503050406030204" pitchFamily="18" charset="0"/>
                          </a:rPr>
                          <m:t>𝐷</m:t>
                        </m:r>
                      </m:sub>
                      <m:sup>
                        <m:r>
                          <a:rPr lang="en-US" altLang="zh-CN" sz="2000" b="0" i="1" smtClean="0">
                            <a:latin typeface="Cambria Math" panose="02040503050406030204" pitchFamily="18" charset="0"/>
                          </a:rPr>
                          <m:t>𝐴</m:t>
                        </m:r>
                      </m:sup>
                      <m:e>
                        <m:r>
                          <a:rPr lang="en-US" altLang="zh-CN" sz="2000" b="0" i="1" smtClean="0">
                            <a:latin typeface="Cambria Math" panose="02040503050406030204" pitchFamily="18" charset="0"/>
                          </a:rPr>
                          <m:t>𝑇</m:t>
                        </m:r>
                      </m:e>
                    </m:sPre>
                  </m:oMath>
                </a14:m>
                <a:r>
                  <a:rPr lang="en-US" altLang="zh-CN" sz="2000" b="1" dirty="0"/>
                  <a:t>=</a:t>
                </a:r>
                <a14:m>
                  <m:oMath xmlns:m="http://schemas.openxmlformats.org/officeDocument/2006/math">
                    <m:sPre>
                      <m:sPrePr>
                        <m:ctrlPr>
                          <a:rPr lang="en-US" altLang="zh-CN" sz="2000" b="1" i="1" dirty="0" smtClean="0">
                            <a:latin typeface="Cambria Math" panose="02040503050406030204" pitchFamily="18" charset="0"/>
                          </a:rPr>
                        </m:ctrlPr>
                      </m:sPrePr>
                      <m:sub>
                        <m:r>
                          <a:rPr lang="en-US" altLang="zh-CN" sz="2000" b="0" i="1" dirty="0" smtClean="0">
                            <a:latin typeface="Cambria Math" panose="02040503050406030204" pitchFamily="18" charset="0"/>
                          </a:rPr>
                          <m:t>𝐵</m:t>
                        </m:r>
                      </m:sub>
                      <m:sup>
                        <m:r>
                          <a:rPr lang="en-US" altLang="zh-CN" sz="2000" b="0" i="1" smtClean="0">
                            <a:latin typeface="Cambria Math" panose="02040503050406030204" pitchFamily="18" charset="0"/>
                          </a:rPr>
                          <m:t>𝑈</m:t>
                        </m:r>
                      </m:sup>
                      <m:e>
                        <m:r>
                          <a:rPr lang="en-US" altLang="zh-CN" sz="2000" b="0" i="1" smtClean="0">
                            <a:latin typeface="Cambria Math" panose="02040503050406030204" pitchFamily="18" charset="0"/>
                          </a:rPr>
                          <m:t>𝑇</m:t>
                        </m:r>
                      </m:e>
                    </m:sPre>
                    <m:sPre>
                      <m:sPrePr>
                        <m:ctrlPr>
                          <a:rPr lang="en-US" altLang="zh-CN" sz="2000" i="1" smtClean="0">
                            <a:latin typeface="Cambria Math" panose="02040503050406030204" pitchFamily="18" charset="0"/>
                          </a:rPr>
                        </m:ctrlPr>
                      </m:sPrePr>
                      <m:sub>
                        <m:r>
                          <a:rPr lang="en-US" altLang="zh-CN" sz="2000" b="0" i="1" smtClean="0">
                            <a:latin typeface="Cambria Math" panose="02040503050406030204" pitchFamily="18" charset="0"/>
                          </a:rPr>
                          <m:t>𝐶</m:t>
                        </m:r>
                      </m:sub>
                      <m:sup>
                        <m:r>
                          <a:rPr lang="en-US" altLang="zh-CN" sz="2000" b="0" i="1" smtClean="0">
                            <a:latin typeface="Cambria Math" panose="02040503050406030204" pitchFamily="18" charset="0"/>
                          </a:rPr>
                          <m:t>𝐵</m:t>
                        </m:r>
                      </m:sup>
                      <m:e>
                        <m:r>
                          <a:rPr lang="en-US" altLang="zh-CN" sz="2000" b="0" i="1" smtClean="0">
                            <a:latin typeface="Cambria Math" panose="02040503050406030204" pitchFamily="18" charset="0"/>
                          </a:rPr>
                          <m:t>𝑇</m:t>
                        </m:r>
                      </m:e>
                    </m:sPre>
                    <m:sPre>
                      <m:sPrePr>
                        <m:ctrlPr>
                          <a:rPr lang="en-US" altLang="zh-CN" sz="2000" i="1" smtClean="0">
                            <a:latin typeface="Cambria Math" panose="02040503050406030204" pitchFamily="18" charset="0"/>
                          </a:rPr>
                        </m:ctrlPr>
                      </m:sPrePr>
                      <m:sub>
                        <m:r>
                          <a:rPr lang="en-US" altLang="zh-CN" sz="2000" b="0" i="1" smtClean="0">
                            <a:latin typeface="Cambria Math" panose="02040503050406030204" pitchFamily="18" charset="0"/>
                          </a:rPr>
                          <m:t>𝐷</m:t>
                        </m:r>
                      </m:sub>
                      <m:sup>
                        <m:r>
                          <a:rPr lang="en-US" altLang="zh-CN" sz="2000" b="0" i="1" smtClean="0">
                            <a:latin typeface="Cambria Math" panose="02040503050406030204" pitchFamily="18" charset="0"/>
                          </a:rPr>
                          <m:t>𝐶</m:t>
                        </m:r>
                      </m:sup>
                      <m:e>
                        <m:r>
                          <a:rPr lang="en-US" altLang="zh-CN" sz="2000" b="0" i="1" smtClean="0">
                            <a:latin typeface="Cambria Math" panose="02040503050406030204" pitchFamily="18" charset="0"/>
                          </a:rPr>
                          <m:t>𝑇</m:t>
                        </m:r>
                      </m:e>
                    </m:sPre>
                  </m:oMath>
                </a14:m>
                <a:endParaRPr lang="zh-CN" altLang="en-US" sz="2000" b="1" dirty="0"/>
              </a:p>
            </p:txBody>
          </p:sp>
        </mc:Choice>
        <mc:Fallback xmlns="">
          <p:sp>
            <p:nvSpPr>
              <p:cNvPr id="21515" name="Rectangle 31">
                <a:extLst>
                  <a:ext uri="{FF2B5EF4-FFF2-40B4-BE49-F238E27FC236}">
                    <a16:creationId xmlns:a16="http://schemas.microsoft.com/office/drawing/2014/main" id="{ABE3888D-D944-7E99-8C44-92983040D506}"/>
                  </a:ext>
                </a:extLst>
              </p:cNvPr>
              <p:cNvSpPr>
                <a:spLocks noRot="1" noChangeAspect="1" noMove="1" noResize="1" noEditPoints="1" noAdjustHandles="1" noChangeArrowheads="1" noChangeShapeType="1" noTextEdit="1"/>
              </p:cNvSpPr>
              <p:nvPr/>
            </p:nvSpPr>
            <p:spPr bwMode="auto">
              <a:xfrm>
                <a:off x="1179784" y="3476399"/>
                <a:ext cx="4959105" cy="410236"/>
              </a:xfrm>
              <a:prstGeom prst="rect">
                <a:avLst/>
              </a:prstGeom>
              <a:blipFill>
                <a:blip r:embed="rId9"/>
                <a:stretch>
                  <a:fillRect l="-1353" t="-8824" b="-264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516" name="Rectangle 32">
            <a:extLst>
              <a:ext uri="{FF2B5EF4-FFF2-40B4-BE49-F238E27FC236}">
                <a16:creationId xmlns:a16="http://schemas.microsoft.com/office/drawing/2014/main" id="{0BA2A861-D448-7AC0-0BDC-18E71CD32288}"/>
              </a:ext>
            </a:extLst>
          </p:cNvPr>
          <p:cNvSpPr>
            <a:spLocks noChangeArrowheads="1"/>
          </p:cNvSpPr>
          <p:nvPr/>
        </p:nvSpPr>
        <p:spPr bwMode="auto">
          <a:xfrm>
            <a:off x="9439268" y="3200394"/>
            <a:ext cx="1785929" cy="33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ctr"/>
            <a:r>
              <a:rPr lang="zh-CN" altLang="en-US" sz="1600" b="1" dirty="0"/>
              <a:t>图  坐标变换序列 </a:t>
            </a:r>
          </a:p>
        </p:txBody>
      </p:sp>
      <mc:AlternateContent xmlns:mc="http://schemas.openxmlformats.org/markup-compatibility/2006" xmlns:a14="http://schemas.microsoft.com/office/drawing/2010/main">
        <mc:Choice Requires="a14">
          <p:sp>
            <p:nvSpPr>
              <p:cNvPr id="21517" name="Rectangle 34">
                <a:extLst>
                  <a:ext uri="{FF2B5EF4-FFF2-40B4-BE49-F238E27FC236}">
                    <a16:creationId xmlns:a16="http://schemas.microsoft.com/office/drawing/2014/main" id="{28142B89-D071-223A-AA25-8C61B0CFC88F}"/>
                  </a:ext>
                </a:extLst>
              </p:cNvPr>
              <p:cNvSpPr>
                <a:spLocks noChangeArrowheads="1"/>
              </p:cNvSpPr>
              <p:nvPr/>
            </p:nvSpPr>
            <p:spPr bwMode="auto">
              <a:xfrm>
                <a:off x="1087655" y="3865393"/>
                <a:ext cx="9442383" cy="9814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dirty="0">
                    <a:latin typeface="Calibri" panose="020F0502020204030204" pitchFamily="34" charset="0"/>
                    <a:cs typeface="Times New Roman" panose="02020603050405020304" pitchFamily="18" charset="0"/>
                  </a:rPr>
                  <a:t>可以利用变换方程求解其中任意一个未知变换。例如，假设除</a:t>
                </a:r>
                <a14:m>
                  <m:oMath xmlns:m="http://schemas.openxmlformats.org/officeDocument/2006/math">
                    <m:sPre>
                      <m:sPrePr>
                        <m:ctrlPr>
                          <a:rPr lang="en-US" altLang="zh-CN" sz="2000" b="1" i="1" dirty="0" smtClean="0">
                            <a:latin typeface="Cambria Math" panose="02040503050406030204" pitchFamily="18" charset="0"/>
                            <a:cs typeface="Times New Roman" panose="02020603050405020304" pitchFamily="18" charset="0"/>
                          </a:rPr>
                        </m:ctrlPr>
                      </m:sPrePr>
                      <m:sub>
                        <m:r>
                          <a:rPr lang="en-US" altLang="zh-CN" sz="2000" b="0" i="1" dirty="0" smtClean="0">
                            <a:latin typeface="Cambria Math" panose="02040503050406030204" pitchFamily="18" charset="0"/>
                            <a:cs typeface="Times New Roman" panose="02020603050405020304" pitchFamily="18" charset="0"/>
                          </a:rPr>
                          <m:t>𝐵</m:t>
                        </m:r>
                      </m:sub>
                      <m:sup>
                        <m:r>
                          <a:rPr lang="en-US" altLang="zh-CN" sz="2000" b="0" i="1" smtClean="0">
                            <a:latin typeface="Cambria Math" panose="02040503050406030204" pitchFamily="18" charset="0"/>
                          </a:rPr>
                          <m:t>𝑈</m:t>
                        </m:r>
                      </m:sup>
                      <m:e>
                        <m:r>
                          <a:rPr lang="en-US" altLang="zh-CN" sz="2000" b="0" i="1" smtClean="0">
                            <a:latin typeface="Cambria Math" panose="02040503050406030204" pitchFamily="18" charset="0"/>
                          </a:rPr>
                          <m:t>𝑇</m:t>
                        </m:r>
                      </m:e>
                    </m:sPre>
                    <m:r>
                      <a:rPr lang="zh-CN" altLang="en-US" sz="2000" b="1" i="1" dirty="0" smtClean="0">
                        <a:latin typeface="Cambria Math" panose="02040503050406030204" pitchFamily="18" charset="0"/>
                        <a:cs typeface="Times New Roman" panose="02020603050405020304" pitchFamily="18" charset="0"/>
                      </a:rPr>
                      <m:t>  </m:t>
                    </m:r>
                  </m:oMath>
                </a14:m>
                <a:r>
                  <a:rPr lang="zh-CN" altLang="en-US" sz="2000" b="1" dirty="0">
                    <a:latin typeface="Calibri" panose="020F0502020204030204" pitchFamily="34" charset="0"/>
                    <a:cs typeface="Times New Roman" panose="02020603050405020304" pitchFamily="18" charset="0"/>
                  </a:rPr>
                  <a:t>以外其余变换均为已知，则该未知变换</a:t>
                </a:r>
                <a14:m>
                  <m:oMath xmlns:m="http://schemas.openxmlformats.org/officeDocument/2006/math">
                    <m:sPre>
                      <m:sPrePr>
                        <m:ctrlPr>
                          <a:rPr lang="en-US" altLang="zh-CN" sz="2000" b="1" i="1" dirty="0">
                            <a:latin typeface="Cambria Math" panose="02040503050406030204" pitchFamily="18" charset="0"/>
                            <a:cs typeface="Times New Roman" panose="02020603050405020304" pitchFamily="18" charset="0"/>
                          </a:rPr>
                        </m:ctrlPr>
                      </m:sPrePr>
                      <m:sub>
                        <m:r>
                          <a:rPr lang="en-US" altLang="zh-CN" sz="2000" i="1" dirty="0">
                            <a:latin typeface="Cambria Math" panose="02040503050406030204" pitchFamily="18" charset="0"/>
                            <a:cs typeface="Times New Roman" panose="02020603050405020304" pitchFamily="18" charset="0"/>
                          </a:rPr>
                          <m:t>𝐵</m:t>
                        </m:r>
                      </m:sub>
                      <m:sup>
                        <m:r>
                          <a:rPr lang="en-US" altLang="zh-CN" sz="2000" i="1">
                            <a:latin typeface="Cambria Math" panose="02040503050406030204" pitchFamily="18" charset="0"/>
                          </a:rPr>
                          <m:t>𝑈</m:t>
                        </m:r>
                      </m:sup>
                      <m:e>
                        <m:r>
                          <a:rPr lang="en-US" altLang="zh-CN" sz="2000" i="1">
                            <a:latin typeface="Cambria Math" panose="02040503050406030204" pitchFamily="18" charset="0"/>
                          </a:rPr>
                          <m:t>𝑇</m:t>
                        </m:r>
                      </m:e>
                    </m:sPre>
                  </m:oMath>
                </a14:m>
                <a:r>
                  <a:rPr lang="zh-CN" altLang="en-US" sz="2000" b="1" dirty="0">
                    <a:latin typeface="Calibri" panose="020F0502020204030204" pitchFamily="34" charset="0"/>
                    <a:cs typeface="Times New Roman" panose="02020603050405020304" pitchFamily="18" charset="0"/>
                  </a:rPr>
                  <a:t>可以用下式计算</a:t>
                </a:r>
                <a:r>
                  <a:rPr lang="en-US" altLang="zh-CN" sz="2000" b="1" dirty="0">
                    <a:latin typeface="Calibri" panose="020F0502020204030204" pitchFamily="34" charset="0"/>
                    <a:cs typeface="Times New Roman" panose="02020603050405020304" pitchFamily="18" charset="0"/>
                  </a:rPr>
                  <a:t>:</a:t>
                </a:r>
                <a:endParaRPr lang="zh-CN" altLang="en-US" sz="2000" b="1" dirty="0">
                  <a:latin typeface="Calibri" panose="020F0502020204030204" pitchFamily="34" charset="0"/>
                  <a:cs typeface="Times New Roman" panose="02020603050405020304" pitchFamily="18" charset="0"/>
                </a:endParaRPr>
              </a:p>
            </p:txBody>
          </p:sp>
        </mc:Choice>
        <mc:Fallback xmlns="">
          <p:sp>
            <p:nvSpPr>
              <p:cNvPr id="21517" name="Rectangle 34">
                <a:extLst>
                  <a:ext uri="{FF2B5EF4-FFF2-40B4-BE49-F238E27FC236}">
                    <a16:creationId xmlns:a16="http://schemas.microsoft.com/office/drawing/2014/main" id="{28142B89-D071-223A-AA25-8C61B0CFC88F}"/>
                  </a:ext>
                </a:extLst>
              </p:cNvPr>
              <p:cNvSpPr>
                <a:spLocks noRot="1" noChangeAspect="1" noMove="1" noResize="1" noEditPoints="1" noAdjustHandles="1" noChangeArrowheads="1" noChangeShapeType="1" noTextEdit="1"/>
              </p:cNvSpPr>
              <p:nvPr/>
            </p:nvSpPr>
            <p:spPr bwMode="auto">
              <a:xfrm>
                <a:off x="1087655" y="3865393"/>
                <a:ext cx="9442383" cy="981418"/>
              </a:xfrm>
              <a:prstGeom prst="rect">
                <a:avLst/>
              </a:prstGeom>
              <a:blipFill>
                <a:blip r:embed="rId10"/>
                <a:stretch>
                  <a:fillRect l="-646" b="-111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519" name="Rectangle 35">
            <a:extLst>
              <a:ext uri="{FF2B5EF4-FFF2-40B4-BE49-F238E27FC236}">
                <a16:creationId xmlns:a16="http://schemas.microsoft.com/office/drawing/2014/main" id="{1148AD10-9DCB-ABDD-EF26-1BA583D4BA7A}"/>
              </a:ext>
            </a:extLst>
          </p:cNvPr>
          <p:cNvSpPr>
            <a:spLocks noChangeArrowheads="1"/>
          </p:cNvSpPr>
          <p:nvPr/>
        </p:nvSpPr>
        <p:spPr bwMode="auto">
          <a:xfrm>
            <a:off x="2535239" y="3663956"/>
            <a:ext cx="184593"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endParaRPr lang="zh-CN" altLang="en-US" sz="2000" b="1"/>
          </a:p>
        </p:txBody>
      </p:sp>
      <p:sp>
        <p:nvSpPr>
          <p:cNvPr id="21520" name="Rectangle 45">
            <a:extLst>
              <a:ext uri="{FF2B5EF4-FFF2-40B4-BE49-F238E27FC236}">
                <a16:creationId xmlns:a16="http://schemas.microsoft.com/office/drawing/2014/main" id="{E5EA2A95-1D7B-31EC-953F-5C4AC4A7F674}"/>
              </a:ext>
            </a:extLst>
          </p:cNvPr>
          <p:cNvSpPr>
            <a:spLocks noChangeArrowheads="1"/>
          </p:cNvSpPr>
          <p:nvPr/>
        </p:nvSpPr>
        <p:spPr bwMode="auto">
          <a:xfrm>
            <a:off x="1524001" y="317147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521" name="Object 17">
            <a:extLst>
              <a:ext uri="{FF2B5EF4-FFF2-40B4-BE49-F238E27FC236}">
                <a16:creationId xmlns:a16="http://schemas.microsoft.com/office/drawing/2014/main" id="{E828F814-0BBA-1776-DD79-4D14D56A809D}"/>
              </a:ext>
            </a:extLst>
          </p:cNvPr>
          <p:cNvGraphicFramePr>
            <a:graphicFrameLocks noChangeAspect="1"/>
          </p:cNvGraphicFramePr>
          <p:nvPr>
            <p:extLst>
              <p:ext uri="{D42A27DB-BD31-4B8C-83A1-F6EECF244321}">
                <p14:modId xmlns:p14="http://schemas.microsoft.com/office/powerpoint/2010/main" val="2785370620"/>
              </p:ext>
            </p:extLst>
          </p:nvPr>
        </p:nvGraphicFramePr>
        <p:xfrm>
          <a:off x="3443315" y="4837997"/>
          <a:ext cx="2730500" cy="506413"/>
        </p:xfrm>
        <a:graphic>
          <a:graphicData uri="http://schemas.openxmlformats.org/presentationml/2006/ole">
            <mc:AlternateContent xmlns:mc="http://schemas.openxmlformats.org/markup-compatibility/2006">
              <mc:Choice xmlns:v="urn:schemas-microsoft-com:vml" Requires="v">
                <p:oleObj spid="_x0000_s50191" r:id="rId11" imgW="1283574" imgH="241722" progId="Equation.DSMT4">
                  <p:embed/>
                </p:oleObj>
              </mc:Choice>
              <mc:Fallback>
                <p:oleObj r:id="rId11" imgW="1283574" imgH="241722" progId="Equation.DSMT4">
                  <p:embed/>
                  <p:pic>
                    <p:nvPicPr>
                      <p:cNvPr id="21521" name="Object 17">
                        <a:extLst>
                          <a:ext uri="{FF2B5EF4-FFF2-40B4-BE49-F238E27FC236}">
                            <a16:creationId xmlns:a16="http://schemas.microsoft.com/office/drawing/2014/main" id="{E828F814-0BBA-1776-DD79-4D14D56A80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3315" y="4837997"/>
                        <a:ext cx="27305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22" name="Rectangle 47">
            <a:extLst>
              <a:ext uri="{FF2B5EF4-FFF2-40B4-BE49-F238E27FC236}">
                <a16:creationId xmlns:a16="http://schemas.microsoft.com/office/drawing/2014/main" id="{973BB5FD-E17E-3F1E-09C4-3FD3EF250ACF}"/>
              </a:ext>
            </a:extLst>
          </p:cNvPr>
          <p:cNvSpPr>
            <a:spLocks noChangeArrowheads="1"/>
          </p:cNvSpPr>
          <p:nvPr/>
        </p:nvSpPr>
        <p:spPr bwMode="auto">
          <a:xfrm>
            <a:off x="1524001" y="2366610"/>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24" name="Rectangle 50">
            <a:extLst>
              <a:ext uri="{FF2B5EF4-FFF2-40B4-BE49-F238E27FC236}">
                <a16:creationId xmlns:a16="http://schemas.microsoft.com/office/drawing/2014/main" id="{84705895-0CBB-73CE-12AF-BA3728DFF558}"/>
              </a:ext>
            </a:extLst>
          </p:cNvPr>
          <p:cNvSpPr>
            <a:spLocks noChangeArrowheads="1"/>
          </p:cNvSpPr>
          <p:nvPr/>
        </p:nvSpPr>
        <p:spPr bwMode="auto">
          <a:xfrm>
            <a:off x="1524001" y="304923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525" name="Object 21">
            <a:extLst>
              <a:ext uri="{FF2B5EF4-FFF2-40B4-BE49-F238E27FC236}">
                <a16:creationId xmlns:a16="http://schemas.microsoft.com/office/drawing/2014/main" id="{D7F3A943-F6EB-A2EA-3466-6D7C88DE9F5A}"/>
              </a:ext>
            </a:extLst>
          </p:cNvPr>
          <p:cNvGraphicFramePr>
            <a:graphicFrameLocks noChangeAspect="1"/>
          </p:cNvGraphicFramePr>
          <p:nvPr>
            <p:extLst>
              <p:ext uri="{D42A27DB-BD31-4B8C-83A1-F6EECF244321}">
                <p14:modId xmlns:p14="http://schemas.microsoft.com/office/powerpoint/2010/main" val="3833138566"/>
              </p:ext>
            </p:extLst>
          </p:nvPr>
        </p:nvGraphicFramePr>
        <p:xfrm>
          <a:off x="2864496" y="5717269"/>
          <a:ext cx="1387475" cy="517525"/>
        </p:xfrm>
        <a:graphic>
          <a:graphicData uri="http://schemas.openxmlformats.org/presentationml/2006/ole">
            <mc:AlternateContent xmlns:mc="http://schemas.openxmlformats.org/markup-compatibility/2006">
              <mc:Choice xmlns:v="urn:schemas-microsoft-com:vml" Requires="v">
                <p:oleObj spid="_x0000_s50192" r:id="rId13" imgW="635317" imgH="241617" progId="Equation.DSMT4">
                  <p:embed/>
                </p:oleObj>
              </mc:Choice>
              <mc:Fallback>
                <p:oleObj r:id="rId13" imgW="635317" imgH="241617" progId="Equation.DSMT4">
                  <p:embed/>
                  <p:pic>
                    <p:nvPicPr>
                      <p:cNvPr id="21525" name="Object 21">
                        <a:extLst>
                          <a:ext uri="{FF2B5EF4-FFF2-40B4-BE49-F238E27FC236}">
                            <a16:creationId xmlns:a16="http://schemas.microsoft.com/office/drawing/2014/main" id="{D7F3A943-F6EB-A2EA-3466-6D7C88DE9F5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4496" y="5717269"/>
                        <a:ext cx="13874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1527" name="Object 23">
                <a:extLst>
                  <a:ext uri="{FF2B5EF4-FFF2-40B4-BE49-F238E27FC236}">
                    <a16:creationId xmlns:a16="http://schemas.microsoft.com/office/drawing/2014/main" id="{3337119D-19F7-8B9D-8F4E-E6D261B6B7E2}"/>
                  </a:ext>
                </a:extLst>
              </p:cNvPr>
              <p:cNvSpPr txBox="1"/>
              <p:nvPr/>
            </p:nvSpPr>
            <p:spPr bwMode="auto">
              <a:xfrm>
                <a:off x="4654533" y="5724518"/>
                <a:ext cx="2308626" cy="411162"/>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Pre>
                        <m:sPrePr>
                          <m:ctrlPr>
                            <a:rPr lang="zh-CN" altLang="en-US" sz="2400" i="1" smtClean="0">
                              <a:solidFill>
                                <a:srgbClr val="000000"/>
                              </a:solidFill>
                              <a:latin typeface="Cambria Math" panose="02040503050406030204" pitchFamily="18" charset="0"/>
                            </a:rPr>
                          </m:ctrlPr>
                        </m:sPrePr>
                        <m:sub>
                          <m:r>
                            <a:rPr lang="zh-CN" altLang="en-US" sz="2400" i="1">
                              <a:solidFill>
                                <a:srgbClr val="000000"/>
                              </a:solidFill>
                              <a:latin typeface="Cambria Math" panose="02040503050406030204" pitchFamily="18" charset="0"/>
                            </a:rPr>
                            <m:t>𝐶</m:t>
                          </m:r>
                        </m:sub>
                        <m:sup>
                          <m:r>
                            <a:rPr lang="zh-CN" altLang="en-US" sz="2400" i="1">
                              <a:solidFill>
                                <a:srgbClr val="000000"/>
                              </a:solidFill>
                              <a:latin typeface="Cambria Math" panose="02040503050406030204" pitchFamily="18" charset="0"/>
                            </a:rPr>
                            <m:t>𝑈</m:t>
                          </m:r>
                        </m:sup>
                        <m:e>
                          <m:r>
                            <a:rPr lang="zh-CN" altLang="en-US" sz="2400" i="1">
                              <a:solidFill>
                                <a:srgbClr val="000000"/>
                              </a:solidFill>
                              <a:latin typeface="Cambria Math" panose="02040503050406030204" pitchFamily="18" charset="0"/>
                            </a:rPr>
                            <m:t>𝑇</m:t>
                          </m:r>
                        </m:e>
                      </m:sPre>
                      <m:r>
                        <a:rPr lang="zh-CN" altLang="en-US" sz="2400" i="1">
                          <a:solidFill>
                            <a:srgbClr val="000000"/>
                          </a:solidFill>
                          <a:latin typeface="Cambria Math" panose="02040503050406030204" pitchFamily="18" charset="0"/>
                        </a:rPr>
                        <m:t>=</m:t>
                      </m:r>
                      <m:sPre>
                        <m:sPrePr>
                          <m:ctrlPr>
                            <a:rPr lang="zh-CN" altLang="en-US" sz="2400" i="1">
                              <a:solidFill>
                                <a:srgbClr val="000000"/>
                              </a:solidFill>
                              <a:latin typeface="Cambria Math" panose="02040503050406030204" pitchFamily="18" charset="0"/>
                            </a:rPr>
                          </m:ctrlPr>
                        </m:sPrePr>
                        <m:sub>
                          <m:r>
                            <a:rPr lang="zh-CN" altLang="en-US" sz="2400" i="1">
                              <a:solidFill>
                                <a:srgbClr val="000000"/>
                              </a:solidFill>
                              <a:latin typeface="Cambria Math" panose="02040503050406030204" pitchFamily="18" charset="0"/>
                            </a:rPr>
                            <m:t>𝐴</m:t>
                          </m:r>
                        </m:sub>
                        <m:sup>
                          <m:r>
                            <a:rPr lang="zh-CN" altLang="en-US" sz="2400" i="1">
                              <a:solidFill>
                                <a:srgbClr val="000000"/>
                              </a:solidFill>
                              <a:latin typeface="Cambria Math" panose="02040503050406030204" pitchFamily="18" charset="0"/>
                            </a:rPr>
                            <m:t>𝑈</m:t>
                          </m:r>
                        </m:sup>
                        <m:e>
                          <m:r>
                            <a:rPr lang="zh-CN" altLang="en-US" sz="2400" i="1">
                              <a:solidFill>
                                <a:srgbClr val="000000"/>
                              </a:solidFill>
                              <a:latin typeface="Cambria Math" panose="02040503050406030204" pitchFamily="18" charset="0"/>
                            </a:rPr>
                            <m:t>𝑇</m:t>
                          </m:r>
                        </m:e>
                      </m:sPre>
                      <m:sPre>
                        <m:sPrePr>
                          <m:ctrlPr>
                            <a:rPr lang="en-US" altLang="zh-CN" sz="2400" i="1" smtClean="0">
                              <a:solidFill>
                                <a:srgbClr val="000000"/>
                              </a:solidFill>
                              <a:latin typeface="Cambria Math" panose="02040503050406030204" pitchFamily="18" charset="0"/>
                            </a:rPr>
                          </m:ctrlPr>
                        </m:sPrePr>
                        <m:sub>
                          <m:r>
                            <a:rPr lang="en-US" altLang="zh-CN" sz="2400" b="0" i="1" smtClean="0">
                              <a:solidFill>
                                <a:srgbClr val="000000"/>
                              </a:solidFill>
                              <a:latin typeface="Cambria Math" panose="02040503050406030204" pitchFamily="18" charset="0"/>
                            </a:rPr>
                            <m:t>𝐷</m:t>
                          </m:r>
                        </m:sub>
                        <m:sup>
                          <m:r>
                            <a:rPr lang="en-US" altLang="zh-CN" sz="2400" b="0" i="1" smtClean="0">
                              <a:latin typeface="Cambria Math" panose="02040503050406030204" pitchFamily="18" charset="0"/>
                            </a:rPr>
                            <m:t>𝐴</m:t>
                          </m:r>
                        </m:sup>
                        <m:e>
                          <m:r>
                            <a:rPr lang="en-US" altLang="zh-CN" sz="2400" b="0" i="1" smtClean="0">
                              <a:latin typeface="Cambria Math" panose="02040503050406030204" pitchFamily="18" charset="0"/>
                            </a:rPr>
                            <m:t>𝑇</m:t>
                          </m:r>
                        </m:e>
                      </m:sPre>
                      <m:sPre>
                        <m:sPrePr>
                          <m:ctrlPr>
                            <a:rPr lang="zh-CN" altLang="en-US" sz="2400" i="1">
                              <a:solidFill>
                                <a:srgbClr val="000000"/>
                              </a:solidFill>
                              <a:latin typeface="Cambria Math" panose="02040503050406030204" pitchFamily="18" charset="0"/>
                            </a:rPr>
                          </m:ctrlPr>
                        </m:sPrePr>
                        <m:sub>
                          <m:r>
                            <a:rPr lang="zh-CN" altLang="en-US" sz="2400" i="1">
                              <a:solidFill>
                                <a:srgbClr val="000000"/>
                              </a:solidFill>
                              <a:latin typeface="Cambria Math" panose="02040503050406030204" pitchFamily="18" charset="0"/>
                            </a:rPr>
                            <m:t>𝐶</m:t>
                          </m:r>
                        </m:sub>
                        <m:sup>
                          <m:r>
                            <a:rPr lang="zh-CN" altLang="en-US" sz="2400" i="1">
                              <a:solidFill>
                                <a:srgbClr val="000000"/>
                              </a:solidFill>
                              <a:latin typeface="Cambria Math" panose="02040503050406030204" pitchFamily="18" charset="0"/>
                            </a:rPr>
                            <m:t>𝐷</m:t>
                          </m:r>
                        </m:sup>
                        <m:e>
                          <m:r>
                            <a:rPr lang="zh-CN" altLang="en-US" sz="2400" i="1">
                              <a:solidFill>
                                <a:srgbClr val="000000"/>
                              </a:solidFill>
                              <a:latin typeface="Cambria Math" panose="02040503050406030204" pitchFamily="18" charset="0"/>
                            </a:rPr>
                            <m:t>𝑇</m:t>
                          </m:r>
                        </m:e>
                      </m:sPre>
                    </m:oMath>
                  </m:oMathPara>
                </a14:m>
                <a:endParaRPr lang="zh-CN" altLang="en-US" sz="2400" dirty="0"/>
              </a:p>
            </p:txBody>
          </p:sp>
        </mc:Choice>
        <mc:Fallback xmlns="">
          <p:sp>
            <p:nvSpPr>
              <p:cNvPr id="21527" name="Object 23">
                <a:extLst>
                  <a:ext uri="{FF2B5EF4-FFF2-40B4-BE49-F238E27FC236}">
                    <a16:creationId xmlns:a16="http://schemas.microsoft.com/office/drawing/2014/main" id="{3337119D-19F7-8B9D-8F4E-E6D261B6B7E2}"/>
                  </a:ext>
                </a:extLst>
              </p:cNvPr>
              <p:cNvSpPr txBox="1">
                <a:spLocks noRot="1" noChangeAspect="1" noMove="1" noResize="1" noEditPoints="1" noAdjustHandles="1" noChangeArrowheads="1" noChangeShapeType="1" noTextEdit="1"/>
              </p:cNvSpPr>
              <p:nvPr/>
            </p:nvSpPr>
            <p:spPr bwMode="auto">
              <a:xfrm>
                <a:off x="4654533" y="5724518"/>
                <a:ext cx="2308626" cy="411162"/>
              </a:xfrm>
              <a:prstGeom prst="rect">
                <a:avLst/>
              </a:prstGeom>
              <a:blipFill>
                <a:blip r:embed="rId15"/>
                <a:stretch>
                  <a:fillRect b="-17647"/>
                </a:stretch>
              </a:blipFill>
              <a:ln>
                <a:noFill/>
              </a:ln>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460C1730-2A78-17A0-F9BA-C5A7B4910A6B}"/>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3.4.4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齐次变换的逆变换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D2FC47F5-39C5-3DCD-2250-6B6003521E3F}"/>
              </a:ext>
            </a:extLst>
          </p:cNvPr>
          <p:cNvSpPr/>
          <p:nvPr/>
        </p:nvSpPr>
        <p:spPr>
          <a:xfrm>
            <a:off x="966342" y="996015"/>
            <a:ext cx="1885453"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变换方程</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11"/>
                                        </p:tgtEl>
                                        <p:attrNameLst>
                                          <p:attrName>style.visibility</p:attrName>
                                        </p:attrNameLst>
                                      </p:cBhvr>
                                      <p:to>
                                        <p:strVal val="visible"/>
                                      </p:to>
                                    </p:set>
                                    <p:anim calcmode="lin" valueType="num">
                                      <p:cBhvr additive="base">
                                        <p:cTn id="7" dur="500" fill="hold"/>
                                        <p:tgtEl>
                                          <p:spTgt spid="21511"/>
                                        </p:tgtEl>
                                        <p:attrNameLst>
                                          <p:attrName>ppt_x</p:attrName>
                                        </p:attrNameLst>
                                      </p:cBhvr>
                                      <p:tavLst>
                                        <p:tav tm="0">
                                          <p:val>
                                            <p:strVal val="#ppt_x"/>
                                          </p:val>
                                        </p:tav>
                                        <p:tav tm="100000">
                                          <p:val>
                                            <p:strVal val="#ppt_x"/>
                                          </p:val>
                                        </p:tav>
                                      </p:tavLst>
                                    </p:anim>
                                    <p:anim calcmode="lin" valueType="num">
                                      <p:cBhvr additive="base">
                                        <p:cTn id="8" dur="500" fill="hold"/>
                                        <p:tgtEl>
                                          <p:spTgt spid="215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1512"/>
                                        </p:tgtEl>
                                        <p:attrNameLst>
                                          <p:attrName>style.visibility</p:attrName>
                                        </p:attrNameLst>
                                      </p:cBhvr>
                                      <p:to>
                                        <p:strVal val="visible"/>
                                      </p:to>
                                    </p:set>
                                    <p:anim calcmode="lin" valueType="num">
                                      <p:cBhvr additive="base">
                                        <p:cTn id="13" dur="500" fill="hold"/>
                                        <p:tgtEl>
                                          <p:spTgt spid="21512"/>
                                        </p:tgtEl>
                                        <p:attrNameLst>
                                          <p:attrName>ppt_x</p:attrName>
                                        </p:attrNameLst>
                                      </p:cBhvr>
                                      <p:tavLst>
                                        <p:tav tm="0">
                                          <p:val>
                                            <p:strVal val="#ppt_x"/>
                                          </p:val>
                                        </p:tav>
                                        <p:tav tm="100000">
                                          <p:val>
                                            <p:strVal val="#ppt_x"/>
                                          </p:val>
                                        </p:tav>
                                      </p:tavLst>
                                    </p:anim>
                                    <p:anim calcmode="lin" valueType="num">
                                      <p:cBhvr additive="base">
                                        <p:cTn id="14" dur="500" fill="hold"/>
                                        <p:tgtEl>
                                          <p:spTgt spid="215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515"/>
                                        </p:tgtEl>
                                        <p:attrNameLst>
                                          <p:attrName>style.visibility</p:attrName>
                                        </p:attrNameLst>
                                      </p:cBhvr>
                                      <p:to>
                                        <p:strVal val="visible"/>
                                      </p:to>
                                    </p:set>
                                    <p:anim calcmode="lin" valueType="num">
                                      <p:cBhvr additive="base">
                                        <p:cTn id="19" dur="500" fill="hold"/>
                                        <p:tgtEl>
                                          <p:spTgt spid="21515"/>
                                        </p:tgtEl>
                                        <p:attrNameLst>
                                          <p:attrName>ppt_x</p:attrName>
                                        </p:attrNameLst>
                                      </p:cBhvr>
                                      <p:tavLst>
                                        <p:tav tm="0">
                                          <p:val>
                                            <p:strVal val="#ppt_x"/>
                                          </p:val>
                                        </p:tav>
                                        <p:tav tm="100000">
                                          <p:val>
                                            <p:strVal val="#ppt_x"/>
                                          </p:val>
                                        </p:tav>
                                      </p:tavLst>
                                    </p:anim>
                                    <p:anim calcmode="lin" valueType="num">
                                      <p:cBhvr additive="base">
                                        <p:cTn id="20" dur="500" fill="hold"/>
                                        <p:tgtEl>
                                          <p:spTgt spid="215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517"/>
                                        </p:tgtEl>
                                        <p:attrNameLst>
                                          <p:attrName>style.visibility</p:attrName>
                                        </p:attrNameLst>
                                      </p:cBhvr>
                                      <p:to>
                                        <p:strVal val="visible"/>
                                      </p:to>
                                    </p:set>
                                    <p:anim calcmode="lin" valueType="num">
                                      <p:cBhvr additive="base">
                                        <p:cTn id="25" dur="500" fill="hold"/>
                                        <p:tgtEl>
                                          <p:spTgt spid="21517"/>
                                        </p:tgtEl>
                                        <p:attrNameLst>
                                          <p:attrName>ppt_x</p:attrName>
                                        </p:attrNameLst>
                                      </p:cBhvr>
                                      <p:tavLst>
                                        <p:tav tm="0">
                                          <p:val>
                                            <p:strVal val="#ppt_x"/>
                                          </p:val>
                                        </p:tav>
                                        <p:tav tm="100000">
                                          <p:val>
                                            <p:strVal val="#ppt_x"/>
                                          </p:val>
                                        </p:tav>
                                      </p:tavLst>
                                    </p:anim>
                                    <p:anim calcmode="lin" valueType="num">
                                      <p:cBhvr additive="base">
                                        <p:cTn id="26" dur="500" fill="hold"/>
                                        <p:tgtEl>
                                          <p:spTgt spid="215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519"/>
                                        </p:tgtEl>
                                        <p:attrNameLst>
                                          <p:attrName>style.visibility</p:attrName>
                                        </p:attrNameLst>
                                      </p:cBhvr>
                                      <p:to>
                                        <p:strVal val="visible"/>
                                      </p:to>
                                    </p:set>
                                    <p:anim calcmode="lin" valueType="num">
                                      <p:cBhvr additive="base">
                                        <p:cTn id="29" dur="500" fill="hold"/>
                                        <p:tgtEl>
                                          <p:spTgt spid="21519"/>
                                        </p:tgtEl>
                                        <p:attrNameLst>
                                          <p:attrName>ppt_x</p:attrName>
                                        </p:attrNameLst>
                                      </p:cBhvr>
                                      <p:tavLst>
                                        <p:tav tm="0">
                                          <p:val>
                                            <p:strVal val="#ppt_x"/>
                                          </p:val>
                                        </p:tav>
                                        <p:tav tm="100000">
                                          <p:val>
                                            <p:strVal val="#ppt_x"/>
                                          </p:val>
                                        </p:tav>
                                      </p:tavLst>
                                    </p:anim>
                                    <p:anim calcmode="lin" valueType="num">
                                      <p:cBhvr additive="base">
                                        <p:cTn id="30" dur="500" fill="hold"/>
                                        <p:tgtEl>
                                          <p:spTgt spid="2151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1521"/>
                                        </p:tgtEl>
                                        <p:attrNameLst>
                                          <p:attrName>style.visibility</p:attrName>
                                        </p:attrNameLst>
                                      </p:cBhvr>
                                      <p:to>
                                        <p:strVal val="visible"/>
                                      </p:to>
                                    </p:set>
                                    <p:anim calcmode="lin" valueType="num">
                                      <p:cBhvr additive="base">
                                        <p:cTn id="35" dur="500" fill="hold"/>
                                        <p:tgtEl>
                                          <p:spTgt spid="21521"/>
                                        </p:tgtEl>
                                        <p:attrNameLst>
                                          <p:attrName>ppt_x</p:attrName>
                                        </p:attrNameLst>
                                      </p:cBhvr>
                                      <p:tavLst>
                                        <p:tav tm="0">
                                          <p:val>
                                            <p:strVal val="#ppt_x"/>
                                          </p:val>
                                        </p:tav>
                                        <p:tav tm="100000">
                                          <p:val>
                                            <p:strVal val="#ppt_x"/>
                                          </p:val>
                                        </p:tav>
                                      </p:tavLst>
                                    </p:anim>
                                    <p:anim calcmode="lin" valueType="num">
                                      <p:cBhvr additive="base">
                                        <p:cTn id="36" dur="500" fill="hold"/>
                                        <p:tgtEl>
                                          <p:spTgt spid="215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5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autoUpdateAnimBg="0"/>
      <p:bldP spid="21517" grpId="0" autoUpdateAnimBg="0"/>
      <p:bldP spid="21519" grpId="0" autoUpdateAnimBg="0"/>
      <p:bldP spid="215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1" name="Object 21">
            <a:extLst>
              <a:ext uri="{FF2B5EF4-FFF2-40B4-BE49-F238E27FC236}">
                <a16:creationId xmlns:a16="http://schemas.microsoft.com/office/drawing/2014/main" id="{4CC55688-8E98-8045-F87C-B9CF2C496B41}"/>
              </a:ext>
            </a:extLst>
          </p:cNvPr>
          <p:cNvGraphicFramePr>
            <a:graphicFrameLocks noChangeAspect="1"/>
          </p:cNvGraphicFramePr>
          <p:nvPr>
            <p:extLst>
              <p:ext uri="{D42A27DB-BD31-4B8C-83A1-F6EECF244321}">
                <p14:modId xmlns:p14="http://schemas.microsoft.com/office/powerpoint/2010/main" val="4037390012"/>
              </p:ext>
            </p:extLst>
          </p:nvPr>
        </p:nvGraphicFramePr>
        <p:xfrm>
          <a:off x="8092281" y="996015"/>
          <a:ext cx="3884758" cy="3395269"/>
        </p:xfrm>
        <a:graphic>
          <a:graphicData uri="http://schemas.openxmlformats.org/presentationml/2006/ole">
            <mc:AlternateContent xmlns:mc="http://schemas.openxmlformats.org/markup-compatibility/2006">
              <mc:Choice xmlns:v="urn:schemas-microsoft-com:vml" Requires="v">
                <p:oleObj spid="_x0000_s51208" r:id="rId3" imgW="2111400" imgH="1714680" progId="Visio.Drawing.11">
                  <p:embed/>
                </p:oleObj>
              </mc:Choice>
              <mc:Fallback>
                <p:oleObj r:id="rId3" imgW="2111400" imgH="1714680" progId="Visio.Drawing.11">
                  <p:embed/>
                  <p:pic>
                    <p:nvPicPr>
                      <p:cNvPr id="22531" name="Object 21">
                        <a:extLst>
                          <a:ext uri="{FF2B5EF4-FFF2-40B4-BE49-F238E27FC236}">
                            <a16:creationId xmlns:a16="http://schemas.microsoft.com/office/drawing/2014/main" id="{4CC55688-8E98-8045-F87C-B9CF2C496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2281" y="996015"/>
                        <a:ext cx="3884758" cy="3395269"/>
                      </a:xfrm>
                      <a:prstGeom prst="rect">
                        <a:avLst/>
                      </a:prstGeom>
                      <a:noFill/>
                      <a:ln>
                        <a:noFill/>
                      </a:ln>
                    </p:spPr>
                  </p:pic>
                </p:oleObj>
              </mc:Fallback>
            </mc:AlternateContent>
          </a:graphicData>
        </a:graphic>
      </p:graphicFrame>
      <p:sp>
        <p:nvSpPr>
          <p:cNvPr id="22532" name="Rectangle 23">
            <a:extLst>
              <a:ext uri="{FF2B5EF4-FFF2-40B4-BE49-F238E27FC236}">
                <a16:creationId xmlns:a16="http://schemas.microsoft.com/office/drawing/2014/main" id="{D9544380-BDF3-50DC-FAC6-6C72CB91C3E9}"/>
              </a:ext>
            </a:extLst>
          </p:cNvPr>
          <p:cNvSpPr>
            <a:spLocks noChangeArrowheads="1"/>
          </p:cNvSpPr>
          <p:nvPr/>
        </p:nvSpPr>
        <p:spPr bwMode="auto">
          <a:xfrm>
            <a:off x="855664" y="1415035"/>
            <a:ext cx="7282408" cy="188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just">
              <a:lnSpc>
                <a:spcPct val="150000"/>
              </a:lnSpc>
            </a:pPr>
            <a:r>
              <a:rPr lang="zh-CN" altLang="en-US" sz="2000" b="1" dirty="0">
                <a:cs typeface="Times New Roman" panose="02020603050405020304" pitchFamily="18" charset="0"/>
              </a:rPr>
              <a:t>例</a:t>
            </a:r>
            <a:r>
              <a:rPr lang="en-US" altLang="zh-CN" sz="2000" b="1" dirty="0">
                <a:cs typeface="Times New Roman" panose="02020603050405020304" pitchFamily="18" charset="0"/>
              </a:rPr>
              <a:t>  </a:t>
            </a:r>
            <a:r>
              <a:rPr lang="zh-CN" altLang="en-US" sz="2000" b="1" dirty="0">
                <a:cs typeface="Times New Roman" panose="02020603050405020304" pitchFamily="18" charset="0"/>
              </a:rPr>
              <a:t>假设已知图机械臂末端工具坐标系</a:t>
            </a:r>
            <a:r>
              <a:rPr lang="en-US" altLang="zh-CN" sz="2000" b="1" dirty="0">
                <a:cs typeface="Times New Roman" panose="02020603050405020304" pitchFamily="18" charset="0"/>
              </a:rPr>
              <a:t>{T}</a:t>
            </a:r>
            <a:r>
              <a:rPr lang="zh-CN" altLang="en-US" sz="2000" b="1" dirty="0">
                <a:cs typeface="Times New Roman" panose="02020603050405020304" pitchFamily="18" charset="0"/>
              </a:rPr>
              <a:t>相对基座坐标系</a:t>
            </a:r>
            <a:r>
              <a:rPr lang="en-US" altLang="zh-CN" sz="2000" b="1" dirty="0">
                <a:cs typeface="Times New Roman" panose="02020603050405020304" pitchFamily="18" charset="0"/>
              </a:rPr>
              <a:t>{B}</a:t>
            </a:r>
            <a:r>
              <a:rPr lang="zh-CN" altLang="en-US" sz="2000" b="1" dirty="0">
                <a:cs typeface="Times New Roman" panose="02020603050405020304" pitchFamily="18" charset="0"/>
              </a:rPr>
              <a:t>的描述，还已知工作台坐标系</a:t>
            </a:r>
            <a:r>
              <a:rPr lang="en-US" altLang="zh-CN" sz="2000" b="1" dirty="0">
                <a:cs typeface="Times New Roman" panose="02020603050405020304" pitchFamily="18" charset="0"/>
              </a:rPr>
              <a:t>{S}</a:t>
            </a:r>
            <a:r>
              <a:rPr lang="zh-CN" altLang="en-US" sz="2000" b="1" dirty="0">
                <a:cs typeface="Times New Roman" panose="02020603050405020304" pitchFamily="18" charset="0"/>
              </a:rPr>
              <a:t>相对基座坐标系</a:t>
            </a:r>
            <a:r>
              <a:rPr lang="en-US" altLang="zh-CN" sz="2000" b="1" dirty="0">
                <a:cs typeface="Times New Roman" panose="02020603050405020304" pitchFamily="18" charset="0"/>
              </a:rPr>
              <a:t>{B}</a:t>
            </a:r>
            <a:r>
              <a:rPr lang="zh-CN" altLang="en-US" sz="2000" b="1" dirty="0">
                <a:cs typeface="Times New Roman" panose="02020603050405020304" pitchFamily="18" charset="0"/>
              </a:rPr>
              <a:t>的描述，并且已知螺栓坐标系</a:t>
            </a:r>
            <a:r>
              <a:rPr lang="en-US" altLang="zh-CN" sz="2000" b="1" dirty="0">
                <a:cs typeface="Times New Roman" panose="02020603050405020304" pitchFamily="18" charset="0"/>
              </a:rPr>
              <a:t>{G}</a:t>
            </a:r>
            <a:r>
              <a:rPr lang="zh-CN" altLang="en-US" sz="2000" b="1" dirty="0">
                <a:cs typeface="Times New Roman" panose="02020603050405020304" pitchFamily="18" charset="0"/>
              </a:rPr>
              <a:t>相对工作台坐标系</a:t>
            </a:r>
            <a:r>
              <a:rPr lang="en-US" altLang="zh-CN" sz="2000" b="1" dirty="0">
                <a:cs typeface="Times New Roman" panose="02020603050405020304" pitchFamily="18" charset="0"/>
              </a:rPr>
              <a:t>{S}</a:t>
            </a:r>
            <a:r>
              <a:rPr lang="zh-CN" altLang="en-US" sz="2000" b="1" dirty="0">
                <a:cs typeface="Times New Roman" panose="02020603050405020304" pitchFamily="18" charset="0"/>
              </a:rPr>
              <a:t>的描述。计算螺栓相对机械臂工具坐标系的位姿。</a:t>
            </a:r>
          </a:p>
        </p:txBody>
      </p:sp>
      <p:sp>
        <p:nvSpPr>
          <p:cNvPr id="22533" name="Rectangle 26">
            <a:extLst>
              <a:ext uri="{FF2B5EF4-FFF2-40B4-BE49-F238E27FC236}">
                <a16:creationId xmlns:a16="http://schemas.microsoft.com/office/drawing/2014/main" id="{EE2F5BF2-E580-5E28-007C-9F16B04CB539}"/>
              </a:ext>
            </a:extLst>
          </p:cNvPr>
          <p:cNvSpPr>
            <a:spLocks noChangeArrowheads="1"/>
          </p:cNvSpPr>
          <p:nvPr/>
        </p:nvSpPr>
        <p:spPr bwMode="auto">
          <a:xfrm>
            <a:off x="855664" y="3341732"/>
            <a:ext cx="6621462" cy="9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dirty="0"/>
              <a:t>        解：添加从工具坐标系</a:t>
            </a:r>
            <a:r>
              <a:rPr lang="en-US" altLang="zh-CN" sz="2000" b="1" dirty="0"/>
              <a:t>{T}</a:t>
            </a:r>
            <a:r>
              <a:rPr lang="zh-CN" altLang="en-US" sz="2000" b="1" dirty="0"/>
              <a:t>原点到螺栓坐标系</a:t>
            </a:r>
            <a:r>
              <a:rPr lang="en-US" altLang="zh-CN" sz="2000" b="1" dirty="0"/>
              <a:t>{</a:t>
            </a:r>
            <a:r>
              <a:rPr lang="en-US" altLang="zh-CN" sz="2000" b="1" i="1" dirty="0"/>
              <a:t>G</a:t>
            </a:r>
            <a:r>
              <a:rPr lang="en-US" altLang="zh-CN" sz="2000" b="1" dirty="0"/>
              <a:t>}</a:t>
            </a:r>
            <a:r>
              <a:rPr lang="zh-CN" altLang="en-US" sz="2000" b="1" dirty="0"/>
              <a:t>原点的箭头，可以得到如下变换方程</a:t>
            </a:r>
          </a:p>
        </p:txBody>
      </p:sp>
      <p:graphicFrame>
        <p:nvGraphicFramePr>
          <p:cNvPr id="22534" name="Object 6">
            <a:extLst>
              <a:ext uri="{FF2B5EF4-FFF2-40B4-BE49-F238E27FC236}">
                <a16:creationId xmlns:a16="http://schemas.microsoft.com/office/drawing/2014/main" id="{2FEF6795-CEB7-E0F6-ED82-E91C07F25E89}"/>
              </a:ext>
            </a:extLst>
          </p:cNvPr>
          <p:cNvGraphicFramePr>
            <a:graphicFrameLocks noChangeAspect="1"/>
          </p:cNvGraphicFramePr>
          <p:nvPr>
            <p:extLst>
              <p:ext uri="{D42A27DB-BD31-4B8C-83A1-F6EECF244321}">
                <p14:modId xmlns:p14="http://schemas.microsoft.com/office/powerpoint/2010/main" val="2959971984"/>
              </p:ext>
            </p:extLst>
          </p:nvPr>
        </p:nvGraphicFramePr>
        <p:xfrm>
          <a:off x="3373166" y="4391284"/>
          <a:ext cx="1368425" cy="427037"/>
        </p:xfrm>
        <a:graphic>
          <a:graphicData uri="http://schemas.openxmlformats.org/presentationml/2006/ole">
            <mc:AlternateContent xmlns:mc="http://schemas.openxmlformats.org/markup-compatibility/2006">
              <mc:Choice xmlns:v="urn:schemas-microsoft-com:vml" Requires="v">
                <p:oleObj spid="_x0000_s51209" r:id="rId5" imgW="762317" imgH="241617" progId="Equation.DSMT4">
                  <p:embed/>
                </p:oleObj>
              </mc:Choice>
              <mc:Fallback>
                <p:oleObj r:id="rId5" imgW="762317" imgH="241617" progId="Equation.DSMT4">
                  <p:embed/>
                  <p:pic>
                    <p:nvPicPr>
                      <p:cNvPr id="22534" name="Object 6">
                        <a:extLst>
                          <a:ext uri="{FF2B5EF4-FFF2-40B4-BE49-F238E27FC236}">
                            <a16:creationId xmlns:a16="http://schemas.microsoft.com/office/drawing/2014/main" id="{2FEF6795-CEB7-E0F6-ED82-E91C07F25E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3166" y="4391284"/>
                        <a:ext cx="13684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6" name="Rectangle 30">
            <a:extLst>
              <a:ext uri="{FF2B5EF4-FFF2-40B4-BE49-F238E27FC236}">
                <a16:creationId xmlns:a16="http://schemas.microsoft.com/office/drawing/2014/main" id="{CDDECEB4-789B-292E-23B8-4E261E6CE222}"/>
              </a:ext>
            </a:extLst>
          </p:cNvPr>
          <p:cNvSpPr>
            <a:spLocks noChangeArrowheads="1"/>
          </p:cNvSpPr>
          <p:nvPr/>
        </p:nvSpPr>
        <p:spPr bwMode="auto">
          <a:xfrm>
            <a:off x="1429251" y="5000008"/>
            <a:ext cx="4784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螺栓相对机械臂工具坐标系的位姿描述为</a:t>
            </a:r>
          </a:p>
        </p:txBody>
      </p:sp>
      <p:graphicFrame>
        <p:nvGraphicFramePr>
          <p:cNvPr id="22537" name="Object 9">
            <a:extLst>
              <a:ext uri="{FF2B5EF4-FFF2-40B4-BE49-F238E27FC236}">
                <a16:creationId xmlns:a16="http://schemas.microsoft.com/office/drawing/2014/main" id="{C8E187F1-EB93-5EB1-C6BD-210A8B7BB29C}"/>
              </a:ext>
            </a:extLst>
          </p:cNvPr>
          <p:cNvGraphicFramePr>
            <a:graphicFrameLocks noChangeAspect="1"/>
          </p:cNvGraphicFramePr>
          <p:nvPr>
            <p:extLst>
              <p:ext uri="{D42A27DB-BD31-4B8C-83A1-F6EECF244321}">
                <p14:modId xmlns:p14="http://schemas.microsoft.com/office/powerpoint/2010/main" val="2326592054"/>
              </p:ext>
            </p:extLst>
          </p:nvPr>
        </p:nvGraphicFramePr>
        <p:xfrm>
          <a:off x="3356770" y="5578570"/>
          <a:ext cx="1619250" cy="430213"/>
        </p:xfrm>
        <a:graphic>
          <a:graphicData uri="http://schemas.openxmlformats.org/presentationml/2006/ole">
            <mc:AlternateContent xmlns:mc="http://schemas.openxmlformats.org/markup-compatibility/2006">
              <mc:Choice xmlns:v="urn:schemas-microsoft-com:vml" Requires="v">
                <p:oleObj spid="_x0000_s51210" r:id="rId7" imgW="889317" imgH="241617" progId="Equation.DSMT4">
                  <p:embed/>
                </p:oleObj>
              </mc:Choice>
              <mc:Fallback>
                <p:oleObj r:id="rId7" imgW="889317" imgH="241617" progId="Equation.DSMT4">
                  <p:embed/>
                  <p:pic>
                    <p:nvPicPr>
                      <p:cNvPr id="22537" name="Object 9">
                        <a:extLst>
                          <a:ext uri="{FF2B5EF4-FFF2-40B4-BE49-F238E27FC236}">
                            <a16:creationId xmlns:a16="http://schemas.microsoft.com/office/drawing/2014/main" id="{C8E187F1-EB93-5EB1-C6BD-210A8B7BB2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770" y="5578570"/>
                        <a:ext cx="16192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D768B2DA-4EE3-2C22-080E-282CAEB8DDA7}"/>
              </a:ext>
            </a:extLst>
          </p:cNvPr>
          <p:cNvSpPr/>
          <p:nvPr/>
        </p:nvSpPr>
        <p:spPr>
          <a:xfrm>
            <a:off x="662628" y="372238"/>
            <a:ext cx="3698448"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3.4.4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齐次变换的逆变换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01BE43AC-676F-7339-AE45-4AACE25071B7}"/>
              </a:ext>
            </a:extLst>
          </p:cNvPr>
          <p:cNvSpPr/>
          <p:nvPr/>
        </p:nvSpPr>
        <p:spPr>
          <a:xfrm>
            <a:off x="966342" y="996015"/>
            <a:ext cx="1885453"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变换方程</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additive="base">
                                        <p:cTn id="7" dur="500" fill="hold"/>
                                        <p:tgtEl>
                                          <p:spTgt spid="22531"/>
                                        </p:tgtEl>
                                        <p:attrNameLst>
                                          <p:attrName>ppt_x</p:attrName>
                                        </p:attrNameLst>
                                      </p:cBhvr>
                                      <p:tavLst>
                                        <p:tav tm="0">
                                          <p:val>
                                            <p:strVal val="1+#ppt_w/2"/>
                                          </p:val>
                                        </p:tav>
                                        <p:tav tm="100000">
                                          <p:val>
                                            <p:strVal val="#ppt_x"/>
                                          </p:val>
                                        </p:tav>
                                      </p:tavLst>
                                    </p:anim>
                                    <p:anim calcmode="lin" valueType="num">
                                      <p:cBhvr additive="base">
                                        <p:cTn id="8" dur="500" fill="hold"/>
                                        <p:tgtEl>
                                          <p:spTgt spid="2253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2"/>
                                        </p:tgtEl>
                                        <p:attrNameLst>
                                          <p:attrName>style.visibility</p:attrName>
                                        </p:attrNameLst>
                                      </p:cBhvr>
                                      <p:to>
                                        <p:strVal val="visible"/>
                                      </p:to>
                                    </p:set>
                                    <p:anim calcmode="lin" valueType="num">
                                      <p:cBhvr additive="base">
                                        <p:cTn id="13" dur="500" fill="hold"/>
                                        <p:tgtEl>
                                          <p:spTgt spid="22532"/>
                                        </p:tgtEl>
                                        <p:attrNameLst>
                                          <p:attrName>ppt_x</p:attrName>
                                        </p:attrNameLst>
                                      </p:cBhvr>
                                      <p:tavLst>
                                        <p:tav tm="0">
                                          <p:val>
                                            <p:strVal val="#ppt_x"/>
                                          </p:val>
                                        </p:tav>
                                        <p:tav tm="100000">
                                          <p:val>
                                            <p:strVal val="#ppt_x"/>
                                          </p:val>
                                        </p:tav>
                                      </p:tavLst>
                                    </p:anim>
                                    <p:anim calcmode="lin" valueType="num">
                                      <p:cBhvr additive="base">
                                        <p:cTn id="14"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3"/>
                                        </p:tgtEl>
                                        <p:attrNameLst>
                                          <p:attrName>style.visibility</p:attrName>
                                        </p:attrNameLst>
                                      </p:cBhvr>
                                      <p:to>
                                        <p:strVal val="visible"/>
                                      </p:to>
                                    </p:set>
                                    <p:anim calcmode="lin" valueType="num">
                                      <p:cBhvr additive="base">
                                        <p:cTn id="19" dur="500" fill="hold"/>
                                        <p:tgtEl>
                                          <p:spTgt spid="22533"/>
                                        </p:tgtEl>
                                        <p:attrNameLst>
                                          <p:attrName>ppt_x</p:attrName>
                                        </p:attrNameLst>
                                      </p:cBhvr>
                                      <p:tavLst>
                                        <p:tav tm="0">
                                          <p:val>
                                            <p:strVal val="#ppt_x"/>
                                          </p:val>
                                        </p:tav>
                                        <p:tav tm="100000">
                                          <p:val>
                                            <p:strVal val="#ppt_x"/>
                                          </p:val>
                                        </p:tav>
                                      </p:tavLst>
                                    </p:anim>
                                    <p:anim calcmode="lin" valueType="num">
                                      <p:cBhvr additive="base">
                                        <p:cTn id="20"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534"/>
                                        </p:tgtEl>
                                        <p:attrNameLst>
                                          <p:attrName>style.visibility</p:attrName>
                                        </p:attrNameLst>
                                      </p:cBhvr>
                                      <p:to>
                                        <p:strVal val="visible"/>
                                      </p:to>
                                    </p:set>
                                    <p:anim calcmode="lin" valueType="num">
                                      <p:cBhvr additive="base">
                                        <p:cTn id="25" dur="500" fill="hold"/>
                                        <p:tgtEl>
                                          <p:spTgt spid="22534"/>
                                        </p:tgtEl>
                                        <p:attrNameLst>
                                          <p:attrName>ppt_x</p:attrName>
                                        </p:attrNameLst>
                                      </p:cBhvr>
                                      <p:tavLst>
                                        <p:tav tm="0">
                                          <p:val>
                                            <p:strVal val="#ppt_x"/>
                                          </p:val>
                                        </p:tav>
                                        <p:tav tm="100000">
                                          <p:val>
                                            <p:strVal val="#ppt_x"/>
                                          </p:val>
                                        </p:tav>
                                      </p:tavLst>
                                    </p:anim>
                                    <p:anim calcmode="lin" valueType="num">
                                      <p:cBhvr additive="base">
                                        <p:cTn id="26"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536"/>
                                        </p:tgtEl>
                                        <p:attrNameLst>
                                          <p:attrName>style.visibility</p:attrName>
                                        </p:attrNameLst>
                                      </p:cBhvr>
                                      <p:to>
                                        <p:strVal val="visible"/>
                                      </p:to>
                                    </p:set>
                                    <p:anim calcmode="lin" valueType="num">
                                      <p:cBhvr additive="base">
                                        <p:cTn id="31" dur="500" fill="hold"/>
                                        <p:tgtEl>
                                          <p:spTgt spid="22536"/>
                                        </p:tgtEl>
                                        <p:attrNameLst>
                                          <p:attrName>ppt_x</p:attrName>
                                        </p:attrNameLst>
                                      </p:cBhvr>
                                      <p:tavLst>
                                        <p:tav tm="0">
                                          <p:val>
                                            <p:strVal val="#ppt_x"/>
                                          </p:val>
                                        </p:tav>
                                        <p:tav tm="100000">
                                          <p:val>
                                            <p:strVal val="#ppt_x"/>
                                          </p:val>
                                        </p:tav>
                                      </p:tavLst>
                                    </p:anim>
                                    <p:anim calcmode="lin" valueType="num">
                                      <p:cBhvr additive="base">
                                        <p:cTn id="32" dur="500" fill="hold"/>
                                        <p:tgtEl>
                                          <p:spTgt spid="2253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2537"/>
                                        </p:tgtEl>
                                        <p:attrNameLst>
                                          <p:attrName>style.visibility</p:attrName>
                                        </p:attrNameLst>
                                      </p:cBhvr>
                                      <p:to>
                                        <p:strVal val="visible"/>
                                      </p:to>
                                    </p:set>
                                    <p:anim calcmode="lin" valueType="num">
                                      <p:cBhvr additive="base">
                                        <p:cTn id="37" dur="500" fill="hold"/>
                                        <p:tgtEl>
                                          <p:spTgt spid="22537"/>
                                        </p:tgtEl>
                                        <p:attrNameLst>
                                          <p:attrName>ppt_x</p:attrName>
                                        </p:attrNameLst>
                                      </p:cBhvr>
                                      <p:tavLst>
                                        <p:tav tm="0">
                                          <p:val>
                                            <p:strVal val="#ppt_x"/>
                                          </p:val>
                                        </p:tav>
                                        <p:tav tm="100000">
                                          <p:val>
                                            <p:strVal val="#ppt_x"/>
                                          </p:val>
                                        </p:tav>
                                      </p:tavLst>
                                    </p:anim>
                                    <p:anim calcmode="lin" valueType="num">
                                      <p:cBhvr additive="base">
                                        <p:cTn id="38" dur="500" fill="hold"/>
                                        <p:tgtEl>
                                          <p:spTgt spid="22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utoUpdateAnimBg="0"/>
      <p:bldP spid="22533" grpId="0" autoUpdateAnimBg="0"/>
      <p:bldP spid="22536"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5">
            <a:extLst>
              <a:ext uri="{FF2B5EF4-FFF2-40B4-BE49-F238E27FC236}">
                <a16:creationId xmlns:a16="http://schemas.microsoft.com/office/drawing/2014/main" id="{6AA9CC6D-5509-9B97-595C-0840570BC542}"/>
              </a:ext>
            </a:extLst>
          </p:cNvPr>
          <p:cNvSpPr>
            <a:spLocks noChangeArrowheads="1"/>
          </p:cNvSpPr>
          <p:nvPr/>
        </p:nvSpPr>
        <p:spPr bwMode="auto">
          <a:xfrm>
            <a:off x="5753100"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56" name="Rectangle 6">
            <a:extLst>
              <a:ext uri="{FF2B5EF4-FFF2-40B4-BE49-F238E27FC236}">
                <a16:creationId xmlns:a16="http://schemas.microsoft.com/office/drawing/2014/main" id="{67E392EF-6E76-BFE1-175B-BBE3E324EF8A}"/>
              </a:ext>
            </a:extLst>
          </p:cNvPr>
          <p:cNvSpPr>
            <a:spLocks noChangeArrowheads="1"/>
          </p:cNvSpPr>
          <p:nvPr/>
        </p:nvSpPr>
        <p:spPr bwMode="auto">
          <a:xfrm>
            <a:off x="4862513"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57" name="Rectangle 7">
            <a:extLst>
              <a:ext uri="{FF2B5EF4-FFF2-40B4-BE49-F238E27FC236}">
                <a16:creationId xmlns:a16="http://schemas.microsoft.com/office/drawing/2014/main" id="{66BE92BE-4DE4-06A0-9307-A9A5CA7EEA66}"/>
              </a:ext>
            </a:extLst>
          </p:cNvPr>
          <p:cNvSpPr>
            <a:spLocks noChangeArrowheads="1"/>
          </p:cNvSpPr>
          <p:nvPr/>
        </p:nvSpPr>
        <p:spPr bwMode="auto">
          <a:xfrm>
            <a:off x="5310188" y="3071813"/>
            <a:ext cx="9144000"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58" name="Rectangle 9">
            <a:extLst>
              <a:ext uri="{FF2B5EF4-FFF2-40B4-BE49-F238E27FC236}">
                <a16:creationId xmlns:a16="http://schemas.microsoft.com/office/drawing/2014/main" id="{7D5CA76B-473B-16B2-B2C7-D81A6AD3AE1C}"/>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59" name="Rectangle 10">
            <a:extLst>
              <a:ext uri="{FF2B5EF4-FFF2-40B4-BE49-F238E27FC236}">
                <a16:creationId xmlns:a16="http://schemas.microsoft.com/office/drawing/2014/main" id="{25D075FA-D65F-A06F-F3DE-8CF72A0DB2EE}"/>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60" name="Rectangle 11">
            <a:extLst>
              <a:ext uri="{FF2B5EF4-FFF2-40B4-BE49-F238E27FC236}">
                <a16:creationId xmlns:a16="http://schemas.microsoft.com/office/drawing/2014/main" id="{CE53E1D6-EB46-7948-60F8-80E81086BC82}"/>
              </a:ext>
            </a:extLst>
          </p:cNvPr>
          <p:cNvSpPr>
            <a:spLocks noChangeArrowheads="1"/>
          </p:cNvSpPr>
          <p:nvPr/>
        </p:nvSpPr>
        <p:spPr bwMode="auto">
          <a:xfrm>
            <a:off x="1524001" y="283333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3561" name="Object 9">
            <a:extLst>
              <a:ext uri="{FF2B5EF4-FFF2-40B4-BE49-F238E27FC236}">
                <a16:creationId xmlns:a16="http://schemas.microsoft.com/office/drawing/2014/main" id="{8EAE74AC-AC60-5B65-6475-61727A9D1AC0}"/>
              </a:ext>
            </a:extLst>
          </p:cNvPr>
          <p:cNvGraphicFramePr>
            <a:graphicFrameLocks noChangeAspect="1"/>
          </p:cNvGraphicFramePr>
          <p:nvPr>
            <p:extLst>
              <p:ext uri="{D42A27DB-BD31-4B8C-83A1-F6EECF244321}">
                <p14:modId xmlns:p14="http://schemas.microsoft.com/office/powerpoint/2010/main" val="1030022509"/>
              </p:ext>
            </p:extLst>
          </p:nvPr>
        </p:nvGraphicFramePr>
        <p:xfrm>
          <a:off x="4089313" y="2028503"/>
          <a:ext cx="2173288" cy="431800"/>
        </p:xfrm>
        <a:graphic>
          <a:graphicData uri="http://schemas.openxmlformats.org/presentationml/2006/ole">
            <mc:AlternateContent xmlns:mc="http://schemas.openxmlformats.org/markup-compatibility/2006">
              <mc:Choice xmlns:v="urn:schemas-microsoft-com:vml" Requires="v">
                <p:oleObj spid="_x0000_s52238" r:id="rId3" imgW="1194117" imgH="241617" progId="Equation.DSMT4">
                  <p:embed/>
                </p:oleObj>
              </mc:Choice>
              <mc:Fallback>
                <p:oleObj r:id="rId3" imgW="1194117" imgH="241617" progId="Equation.DSMT4">
                  <p:embed/>
                  <p:pic>
                    <p:nvPicPr>
                      <p:cNvPr id="23561" name="Object 9">
                        <a:extLst>
                          <a:ext uri="{FF2B5EF4-FFF2-40B4-BE49-F238E27FC236}">
                            <a16:creationId xmlns:a16="http://schemas.microsoft.com/office/drawing/2014/main" id="{8EAE74AC-AC60-5B65-6475-61727A9D1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313" y="2028503"/>
                        <a:ext cx="21732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3" name="Text Box 23">
            <a:extLst>
              <a:ext uri="{FF2B5EF4-FFF2-40B4-BE49-F238E27FC236}">
                <a16:creationId xmlns:a16="http://schemas.microsoft.com/office/drawing/2014/main" id="{F76A5879-8C4C-23BD-7999-446E2250D72B}"/>
              </a:ext>
            </a:extLst>
          </p:cNvPr>
          <p:cNvSpPr txBox="1">
            <a:spLocks noChangeArrowheads="1"/>
          </p:cNvSpPr>
          <p:nvPr/>
        </p:nvSpPr>
        <p:spPr bwMode="auto">
          <a:xfrm>
            <a:off x="1762126" y="1533102"/>
            <a:ext cx="8120062"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下面讨论绕任意轴 </a:t>
            </a:r>
            <a:r>
              <a:rPr lang="en-US" altLang="zh-CN" sz="2000" b="1" i="1" dirty="0"/>
              <a:t>f </a:t>
            </a:r>
            <a:r>
              <a:rPr lang="zh-CN" altLang="en-US" sz="2000" b="1" dirty="0"/>
              <a:t>旋转矩阵，轴在坐标系</a:t>
            </a:r>
            <a:r>
              <a:rPr lang="en-US" altLang="zh-CN" sz="2000" b="1" dirty="0"/>
              <a:t>{A}</a:t>
            </a:r>
            <a:r>
              <a:rPr lang="zh-CN" altLang="en-US" sz="2000" b="1" dirty="0"/>
              <a:t>下表示为</a:t>
            </a:r>
          </a:p>
        </p:txBody>
      </p:sp>
      <p:sp>
        <p:nvSpPr>
          <p:cNvPr id="23564" name="Text Box 24">
            <a:extLst>
              <a:ext uri="{FF2B5EF4-FFF2-40B4-BE49-F238E27FC236}">
                <a16:creationId xmlns:a16="http://schemas.microsoft.com/office/drawing/2014/main" id="{5AAD9BA4-BDBC-AEBC-62E8-ADFFD037FAF1}"/>
              </a:ext>
            </a:extLst>
          </p:cNvPr>
          <p:cNvSpPr txBox="1">
            <a:spLocks noChangeArrowheads="1"/>
          </p:cNvSpPr>
          <p:nvPr/>
        </p:nvSpPr>
        <p:spPr bwMode="auto">
          <a:xfrm>
            <a:off x="1294607" y="2316867"/>
            <a:ext cx="10323086" cy="95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zh-CN" altLang="en-US" sz="2000" b="1" dirty="0"/>
              <a:t>以 </a:t>
            </a:r>
            <a:r>
              <a:rPr lang="en-US" altLang="zh-CN" sz="2000" b="1" i="1" dirty="0"/>
              <a:t>f  </a:t>
            </a:r>
            <a:r>
              <a:rPr lang="zh-CN" altLang="en-US" sz="2000" b="1" dirty="0"/>
              <a:t>为 </a:t>
            </a:r>
            <a:r>
              <a:rPr lang="en-US" altLang="zh-CN" sz="2000" b="1" i="1" dirty="0"/>
              <a:t>Z </a:t>
            </a:r>
            <a:r>
              <a:rPr lang="zh-CN" altLang="en-US" sz="2000" b="1" dirty="0"/>
              <a:t>轴建立与</a:t>
            </a:r>
            <a:r>
              <a:rPr lang="en-US" altLang="zh-CN" sz="2000" b="1" dirty="0"/>
              <a:t>{A}</a:t>
            </a:r>
            <a:r>
              <a:rPr lang="zh-CN" altLang="en-US" sz="2000" b="1" dirty="0"/>
              <a:t>固连的坐标系</a:t>
            </a:r>
            <a:r>
              <a:rPr lang="en-US" altLang="zh-CN" sz="2000" b="1" dirty="0"/>
              <a:t>{C}</a:t>
            </a:r>
            <a:r>
              <a:rPr lang="zh-CN" altLang="en-US" sz="2000" b="1" dirty="0"/>
              <a:t>用</a:t>
            </a:r>
            <a:r>
              <a:rPr lang="en-US" altLang="zh-CN" sz="2000" b="1" dirty="0"/>
              <a:t>n</a:t>
            </a:r>
            <a:r>
              <a:rPr lang="zh-CN" altLang="en-US" sz="2000" b="1" dirty="0"/>
              <a:t>、</a:t>
            </a:r>
            <a:r>
              <a:rPr lang="en-US" altLang="zh-CN" sz="2000" b="1" dirty="0"/>
              <a:t>o</a:t>
            </a:r>
            <a:r>
              <a:rPr lang="zh-CN" altLang="en-US" sz="2000" b="1" dirty="0"/>
              <a:t>和</a:t>
            </a:r>
            <a:r>
              <a:rPr lang="en-US" altLang="zh-CN" sz="2000" b="1" dirty="0"/>
              <a:t>f</a:t>
            </a:r>
            <a:r>
              <a:rPr lang="zh-CN" altLang="en-US" sz="2000" b="1" dirty="0"/>
              <a:t>表示坐标系</a:t>
            </a:r>
            <a:r>
              <a:rPr lang="en-US" altLang="zh-CN" sz="2000" b="1" dirty="0"/>
              <a:t>{C}</a:t>
            </a:r>
            <a:r>
              <a:rPr lang="zh-CN" altLang="en-US" sz="2000" b="1" dirty="0"/>
              <a:t>三个坐标轴的单位矢量，在坐标系</a:t>
            </a:r>
            <a:r>
              <a:rPr lang="en-US" altLang="zh-CN" sz="2000" b="1" dirty="0"/>
              <a:t>{A}</a:t>
            </a:r>
            <a:r>
              <a:rPr lang="zh-CN" altLang="en-US" sz="2000" b="1" dirty="0"/>
              <a:t>下表示为</a:t>
            </a:r>
          </a:p>
        </p:txBody>
      </p:sp>
      <p:graphicFrame>
        <p:nvGraphicFramePr>
          <p:cNvPr id="23565" name="Object 23">
            <a:extLst>
              <a:ext uri="{FF2B5EF4-FFF2-40B4-BE49-F238E27FC236}">
                <a16:creationId xmlns:a16="http://schemas.microsoft.com/office/drawing/2014/main" id="{D0C8B4B4-EEAD-9A1E-686A-5EEB0C0C06DB}"/>
              </a:ext>
            </a:extLst>
          </p:cNvPr>
          <p:cNvGraphicFramePr>
            <a:graphicFrameLocks noChangeAspect="1"/>
          </p:cNvGraphicFramePr>
          <p:nvPr>
            <p:extLst>
              <p:ext uri="{D42A27DB-BD31-4B8C-83A1-F6EECF244321}">
                <p14:modId xmlns:p14="http://schemas.microsoft.com/office/powerpoint/2010/main" val="1140659411"/>
              </p:ext>
            </p:extLst>
          </p:nvPr>
        </p:nvGraphicFramePr>
        <p:xfrm>
          <a:off x="8792369" y="3287138"/>
          <a:ext cx="3065462" cy="2881312"/>
        </p:xfrm>
        <a:graphic>
          <a:graphicData uri="http://schemas.openxmlformats.org/presentationml/2006/ole">
            <mc:AlternateContent xmlns:mc="http://schemas.openxmlformats.org/markup-compatibility/2006">
              <mc:Choice xmlns:v="urn:schemas-microsoft-com:vml" Requires="v">
                <p:oleObj spid="_x0000_s52239" r:id="rId5" imgW="1217520" imgH="1144440" progId="Visio.Drawing.11">
                  <p:embed/>
                </p:oleObj>
              </mc:Choice>
              <mc:Fallback>
                <p:oleObj r:id="rId5" imgW="1217520" imgH="1144440" progId="Visio.Drawing.11">
                  <p:embed/>
                  <p:pic>
                    <p:nvPicPr>
                      <p:cNvPr id="23565" name="Object 23">
                        <a:extLst>
                          <a:ext uri="{FF2B5EF4-FFF2-40B4-BE49-F238E27FC236}">
                            <a16:creationId xmlns:a16="http://schemas.microsoft.com/office/drawing/2014/main" id="{D0C8B4B4-EEAD-9A1E-686A-5EEB0C0C06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2369" y="3287138"/>
                        <a:ext cx="3065462"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6" name="Rectangle 25">
            <a:extLst>
              <a:ext uri="{FF2B5EF4-FFF2-40B4-BE49-F238E27FC236}">
                <a16:creationId xmlns:a16="http://schemas.microsoft.com/office/drawing/2014/main" id="{AF5F6719-09CB-2FED-4E10-C7071CA81F4D}"/>
              </a:ext>
            </a:extLst>
          </p:cNvPr>
          <p:cNvSpPr>
            <a:spLocks noChangeArrowheads="1"/>
          </p:cNvSpPr>
          <p:nvPr/>
        </p:nvSpPr>
        <p:spPr bwMode="auto">
          <a:xfrm>
            <a:off x="8929723" y="6229181"/>
            <a:ext cx="2449572" cy="36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1800" b="1" dirty="0"/>
              <a:t>图</a:t>
            </a:r>
            <a:r>
              <a:rPr lang="en-US" altLang="zh-CN" sz="1800" b="1" dirty="0"/>
              <a:t>  </a:t>
            </a:r>
            <a:r>
              <a:rPr lang="zh-CN" altLang="en-US" sz="1800" b="1" dirty="0"/>
              <a:t>绕任意轴旋转变换 </a:t>
            </a:r>
          </a:p>
        </p:txBody>
      </p:sp>
      <p:graphicFrame>
        <p:nvGraphicFramePr>
          <p:cNvPr id="23567" name="Object 15">
            <a:extLst>
              <a:ext uri="{FF2B5EF4-FFF2-40B4-BE49-F238E27FC236}">
                <a16:creationId xmlns:a16="http://schemas.microsoft.com/office/drawing/2014/main" id="{FF867153-8CBE-E379-F50D-44E13D658AC4}"/>
              </a:ext>
            </a:extLst>
          </p:cNvPr>
          <p:cNvGraphicFramePr>
            <a:graphicFrameLocks noChangeAspect="1"/>
          </p:cNvGraphicFramePr>
          <p:nvPr>
            <p:extLst>
              <p:ext uri="{D42A27DB-BD31-4B8C-83A1-F6EECF244321}">
                <p14:modId xmlns:p14="http://schemas.microsoft.com/office/powerpoint/2010/main" val="1342022627"/>
              </p:ext>
            </p:extLst>
          </p:nvPr>
        </p:nvGraphicFramePr>
        <p:xfrm>
          <a:off x="2493964" y="3321050"/>
          <a:ext cx="2103437" cy="1022350"/>
        </p:xfrm>
        <a:graphic>
          <a:graphicData uri="http://schemas.openxmlformats.org/presentationml/2006/ole">
            <mc:AlternateContent xmlns:mc="http://schemas.openxmlformats.org/markup-compatibility/2006">
              <mc:Choice xmlns:v="urn:schemas-microsoft-com:vml" Requires="v">
                <p:oleObj spid="_x0000_s52240" r:id="rId7" imgW="1194635" imgH="673709" progId="Equation.DSMT4">
                  <p:embed/>
                </p:oleObj>
              </mc:Choice>
              <mc:Fallback>
                <p:oleObj r:id="rId7" imgW="1194635" imgH="673709" progId="Equation.DSMT4">
                  <p:embed/>
                  <p:pic>
                    <p:nvPicPr>
                      <p:cNvPr id="23567" name="Object 15">
                        <a:extLst>
                          <a:ext uri="{FF2B5EF4-FFF2-40B4-BE49-F238E27FC236}">
                            <a16:creationId xmlns:a16="http://schemas.microsoft.com/office/drawing/2014/main" id="{FF867153-8CBE-E379-F50D-44E13D658A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3964" y="3321050"/>
                        <a:ext cx="2103437"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8" name="Object 16">
            <a:extLst>
              <a:ext uri="{FF2B5EF4-FFF2-40B4-BE49-F238E27FC236}">
                <a16:creationId xmlns:a16="http://schemas.microsoft.com/office/drawing/2014/main" id="{79EED150-E3E1-43D2-F6B4-6F433F1FF452}"/>
              </a:ext>
            </a:extLst>
          </p:cNvPr>
          <p:cNvGraphicFramePr>
            <a:graphicFrameLocks noChangeAspect="1"/>
          </p:cNvGraphicFramePr>
          <p:nvPr>
            <p:extLst>
              <p:ext uri="{D42A27DB-BD31-4B8C-83A1-F6EECF244321}">
                <p14:modId xmlns:p14="http://schemas.microsoft.com/office/powerpoint/2010/main" val="2514399030"/>
              </p:ext>
            </p:extLst>
          </p:nvPr>
        </p:nvGraphicFramePr>
        <p:xfrm>
          <a:off x="5140326" y="3321051"/>
          <a:ext cx="2251075" cy="1031875"/>
        </p:xfrm>
        <a:graphic>
          <a:graphicData uri="http://schemas.openxmlformats.org/presentationml/2006/ole">
            <mc:AlternateContent xmlns:mc="http://schemas.openxmlformats.org/markup-compatibility/2006">
              <mc:Choice xmlns:v="urn:schemas-microsoft-com:vml" Requires="v">
                <p:oleObj spid="_x0000_s52241" r:id="rId9" imgW="1232217" imgH="660717" progId="Equation.DSMT4">
                  <p:embed/>
                </p:oleObj>
              </mc:Choice>
              <mc:Fallback>
                <p:oleObj r:id="rId9" imgW="1232217" imgH="660717" progId="Equation.DSMT4">
                  <p:embed/>
                  <p:pic>
                    <p:nvPicPr>
                      <p:cNvPr id="23568" name="Object 16">
                        <a:extLst>
                          <a:ext uri="{FF2B5EF4-FFF2-40B4-BE49-F238E27FC236}">
                            <a16:creationId xmlns:a16="http://schemas.microsoft.com/office/drawing/2014/main" id="{79EED150-E3E1-43D2-F6B4-6F433F1FF4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0326" y="3321051"/>
                        <a:ext cx="22510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9" name="Rectangle 31">
            <a:extLst>
              <a:ext uri="{FF2B5EF4-FFF2-40B4-BE49-F238E27FC236}">
                <a16:creationId xmlns:a16="http://schemas.microsoft.com/office/drawing/2014/main" id="{FC878B8E-E2A4-BC24-DE43-DDB0C132DD30}"/>
              </a:ext>
            </a:extLst>
          </p:cNvPr>
          <p:cNvSpPr>
            <a:spLocks noChangeArrowheads="1"/>
          </p:cNvSpPr>
          <p:nvPr/>
        </p:nvSpPr>
        <p:spPr bwMode="auto">
          <a:xfrm>
            <a:off x="1087655" y="4302315"/>
            <a:ext cx="7842068" cy="14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b="1" dirty="0"/>
              <a:t>    因为固连的坐标系</a:t>
            </a:r>
            <a:r>
              <a:rPr lang="en-US" altLang="zh-CN" sz="2000" b="1" dirty="0"/>
              <a:t>{C}</a:t>
            </a:r>
            <a:r>
              <a:rPr lang="zh-CN" altLang="en-US" sz="2000" b="1" dirty="0"/>
              <a:t>与</a:t>
            </a:r>
            <a:r>
              <a:rPr lang="en-US" altLang="zh-CN" sz="2000" b="1" dirty="0"/>
              <a:t>{A}</a:t>
            </a:r>
            <a:r>
              <a:rPr lang="zh-CN" altLang="en-US" sz="2000" b="1" dirty="0"/>
              <a:t>固连，所以绕 </a:t>
            </a:r>
            <a:r>
              <a:rPr lang="en-US" altLang="zh-CN" sz="2000" b="1" i="1" dirty="0"/>
              <a:t>f</a:t>
            </a:r>
            <a:r>
              <a:rPr lang="zh-CN" altLang="en-US" sz="2000" b="1" dirty="0"/>
              <a:t>旋转等价于绕</a:t>
            </a:r>
            <a:r>
              <a:rPr lang="en-US" altLang="zh-CN" sz="2000" b="1" i="1" dirty="0"/>
              <a:t>Z</a:t>
            </a:r>
            <a:r>
              <a:rPr lang="en-US" altLang="zh-CN" sz="2000" b="1" i="1" baseline="-25000" dirty="0"/>
              <a:t>C</a:t>
            </a:r>
            <a:r>
              <a:rPr lang="zh-CN" altLang="en-US" sz="2000" b="1" dirty="0"/>
              <a:t>旋转。为此我们先将</a:t>
            </a:r>
            <a:r>
              <a:rPr lang="en-US" altLang="zh-CN" sz="2000" b="1" baseline="30000" dirty="0"/>
              <a:t>A</a:t>
            </a:r>
            <a:r>
              <a:rPr lang="en-US" altLang="zh-CN" sz="2000" b="1" i="1" dirty="0"/>
              <a:t>p</a:t>
            </a:r>
            <a:r>
              <a:rPr lang="zh-CN" altLang="en-US" sz="2000" b="1" dirty="0"/>
              <a:t>在坐标系</a:t>
            </a:r>
            <a:r>
              <a:rPr lang="en-US" altLang="zh-CN" sz="2000" b="1" dirty="0"/>
              <a:t>{C}</a:t>
            </a:r>
            <a:r>
              <a:rPr lang="zh-CN" altLang="en-US" sz="2000" b="1" dirty="0"/>
              <a:t>下表示，再绕</a:t>
            </a:r>
            <a:r>
              <a:rPr lang="en-US" altLang="zh-CN" sz="2000" b="1" i="1" dirty="0"/>
              <a:t>Z</a:t>
            </a:r>
            <a:r>
              <a:rPr lang="en-US" altLang="zh-CN" sz="2000" b="1" i="1" baseline="-25000" dirty="0"/>
              <a:t>C</a:t>
            </a:r>
            <a:r>
              <a:rPr lang="zh-CN" altLang="en-US" sz="2000" b="1" dirty="0"/>
              <a:t>旋转</a:t>
            </a:r>
            <a:r>
              <a:rPr lang="zh-CN" altLang="en-US" sz="2000" b="1" dirty="0">
                <a:latin typeface="Symbol" panose="05050102010706020507" pitchFamily="18" charset="2"/>
              </a:rPr>
              <a:t> </a:t>
            </a:r>
            <a:r>
              <a:rPr lang="en-US" altLang="zh-CN" sz="2000" b="1" dirty="0">
                <a:latin typeface="Symbol" panose="05050102010706020507" pitchFamily="18" charset="2"/>
              </a:rPr>
              <a:t>q </a:t>
            </a:r>
            <a:r>
              <a:rPr lang="zh-CN" altLang="en-US" sz="2000" b="1" dirty="0"/>
              <a:t>角，最后再把旋转得到的矢量用坐标系</a:t>
            </a:r>
            <a:r>
              <a:rPr lang="en-US" altLang="zh-CN" sz="2000" b="1" dirty="0"/>
              <a:t>{A}</a:t>
            </a:r>
            <a:r>
              <a:rPr lang="zh-CN" altLang="en-US" sz="2000" b="1" dirty="0"/>
              <a:t>表示。</a:t>
            </a:r>
          </a:p>
        </p:txBody>
      </p:sp>
      <p:graphicFrame>
        <p:nvGraphicFramePr>
          <p:cNvPr id="23570" name="Object 18">
            <a:extLst>
              <a:ext uri="{FF2B5EF4-FFF2-40B4-BE49-F238E27FC236}">
                <a16:creationId xmlns:a16="http://schemas.microsoft.com/office/drawing/2014/main" id="{6C7DDF0E-4D4A-B68E-B03C-FAFB0C3006C7}"/>
              </a:ext>
            </a:extLst>
          </p:cNvPr>
          <p:cNvGraphicFramePr>
            <a:graphicFrameLocks noChangeAspect="1"/>
          </p:cNvGraphicFramePr>
          <p:nvPr>
            <p:extLst>
              <p:ext uri="{D42A27DB-BD31-4B8C-83A1-F6EECF244321}">
                <p14:modId xmlns:p14="http://schemas.microsoft.com/office/powerpoint/2010/main" val="4142897635"/>
              </p:ext>
            </p:extLst>
          </p:nvPr>
        </p:nvGraphicFramePr>
        <p:xfrm>
          <a:off x="4187070" y="5869612"/>
          <a:ext cx="2136775" cy="381000"/>
        </p:xfrm>
        <a:graphic>
          <a:graphicData uri="http://schemas.openxmlformats.org/presentationml/2006/ole">
            <mc:AlternateContent xmlns:mc="http://schemas.openxmlformats.org/markup-compatibility/2006">
              <mc:Choice xmlns:v="urn:schemas-microsoft-com:vml" Requires="v">
                <p:oleObj spid="_x0000_s52242" r:id="rId11" imgW="1334396" imgH="241722" progId="Equation.DSMT4">
                  <p:embed/>
                </p:oleObj>
              </mc:Choice>
              <mc:Fallback>
                <p:oleObj r:id="rId11" imgW="1334396" imgH="241722" progId="Equation.DSMT4">
                  <p:embed/>
                  <p:pic>
                    <p:nvPicPr>
                      <p:cNvPr id="23570" name="Object 18">
                        <a:extLst>
                          <a:ext uri="{FF2B5EF4-FFF2-40B4-BE49-F238E27FC236}">
                            <a16:creationId xmlns:a16="http://schemas.microsoft.com/office/drawing/2014/main" id="{6C7DDF0E-4D4A-B68E-B03C-FAFB0C3006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87070" y="5869612"/>
                        <a:ext cx="2136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1" name="Object 19">
            <a:extLst>
              <a:ext uri="{FF2B5EF4-FFF2-40B4-BE49-F238E27FC236}">
                <a16:creationId xmlns:a16="http://schemas.microsoft.com/office/drawing/2014/main" id="{97B210AB-C710-E352-59B4-CB265AFF1113}"/>
              </a:ext>
            </a:extLst>
          </p:cNvPr>
          <p:cNvGraphicFramePr>
            <a:graphicFrameLocks noChangeAspect="1"/>
          </p:cNvGraphicFramePr>
          <p:nvPr>
            <p:extLst>
              <p:ext uri="{D42A27DB-BD31-4B8C-83A1-F6EECF244321}">
                <p14:modId xmlns:p14="http://schemas.microsoft.com/office/powerpoint/2010/main" val="2163028567"/>
              </p:ext>
            </p:extLst>
          </p:nvPr>
        </p:nvGraphicFramePr>
        <p:xfrm>
          <a:off x="4194138" y="6228748"/>
          <a:ext cx="3529013" cy="366712"/>
        </p:xfrm>
        <a:graphic>
          <a:graphicData uri="http://schemas.openxmlformats.org/presentationml/2006/ole">
            <mc:AlternateContent xmlns:mc="http://schemas.openxmlformats.org/markup-compatibility/2006">
              <mc:Choice xmlns:v="urn:schemas-microsoft-com:vml" Requires="v">
                <p:oleObj spid="_x0000_s52243" r:id="rId13" imgW="2286317" imgH="241617" progId="Equation.DSMT4">
                  <p:embed/>
                </p:oleObj>
              </mc:Choice>
              <mc:Fallback>
                <p:oleObj r:id="rId13" imgW="2286317" imgH="241617" progId="Equation.DSMT4">
                  <p:embed/>
                  <p:pic>
                    <p:nvPicPr>
                      <p:cNvPr id="23571" name="Object 19">
                        <a:extLst>
                          <a:ext uri="{FF2B5EF4-FFF2-40B4-BE49-F238E27FC236}">
                            <a16:creationId xmlns:a16="http://schemas.microsoft.com/office/drawing/2014/main" id="{97B210AB-C710-E352-59B4-CB265AFF11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4138" y="6228748"/>
                        <a:ext cx="3529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2" name="Rectangle 34">
            <a:extLst>
              <a:ext uri="{FF2B5EF4-FFF2-40B4-BE49-F238E27FC236}">
                <a16:creationId xmlns:a16="http://schemas.microsoft.com/office/drawing/2014/main" id="{AF94F584-1C1D-AEEC-4E93-E66BD0709449}"/>
              </a:ext>
            </a:extLst>
          </p:cNvPr>
          <p:cNvSpPr>
            <a:spLocks noChangeArrowheads="1"/>
          </p:cNvSpPr>
          <p:nvPr/>
        </p:nvSpPr>
        <p:spPr bwMode="auto">
          <a:xfrm>
            <a:off x="1708621" y="6056027"/>
            <a:ext cx="2138590"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indent="266700"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en-US" altLang="zh-CN" sz="2000" b="1" baseline="30000" dirty="0">
                <a:latin typeface="Calibri" panose="020F0502020204030204" pitchFamily="34" charset="0"/>
                <a:cs typeface="Times New Roman" panose="02020603050405020304" pitchFamily="18" charset="0"/>
              </a:rPr>
              <a:t>A</a:t>
            </a:r>
            <a:r>
              <a:rPr lang="en-US" altLang="zh-CN" sz="2000" b="1" i="1" dirty="0">
                <a:cs typeface="Times New Roman" panose="02020603050405020304" pitchFamily="18" charset="0"/>
              </a:rPr>
              <a:t>p</a:t>
            </a:r>
            <a:r>
              <a:rPr lang="en-US" altLang="zh-CN" sz="2000" b="1" baseline="-30000" dirty="0">
                <a:cs typeface="Times New Roman" panose="02020603050405020304" pitchFamily="18" charset="0"/>
              </a:rPr>
              <a:t>1</a:t>
            </a:r>
            <a:r>
              <a:rPr lang="en-US" altLang="zh-CN" sz="2000" b="1" i="1" dirty="0">
                <a:cs typeface="Times New Roman" panose="02020603050405020304" pitchFamily="18" charset="0"/>
              </a:rPr>
              <a:t> = Rot</a:t>
            </a:r>
            <a:r>
              <a:rPr lang="en-US" altLang="zh-CN" sz="2000" b="1" dirty="0">
                <a:cs typeface="Times New Roman" panose="02020603050405020304" pitchFamily="18" charset="0"/>
              </a:rPr>
              <a:t>(</a:t>
            </a:r>
            <a:r>
              <a:rPr lang="en-US" altLang="zh-CN" sz="2000" b="1" i="1" dirty="0">
                <a:cs typeface="Times New Roman" panose="02020603050405020304" pitchFamily="18" charset="0"/>
              </a:rPr>
              <a:t>f</a:t>
            </a:r>
            <a:r>
              <a:rPr lang="en-US" altLang="zh-CN" sz="2000" b="1" dirty="0">
                <a:cs typeface="Times New Roman" panose="02020603050405020304" pitchFamily="18" charset="0"/>
              </a:rPr>
              <a:t>,</a:t>
            </a:r>
            <a:r>
              <a:rPr lang="en-US" altLang="zh-CN" sz="2000" b="1" dirty="0">
                <a:cs typeface="Times New Roman" panose="02020603050405020304" pitchFamily="18" charset="0"/>
                <a:sym typeface="Symbol" panose="05050102010706020507" pitchFamily="18" charset="2"/>
              </a:rPr>
              <a:t></a:t>
            </a:r>
            <a:r>
              <a:rPr lang="en-US" altLang="zh-CN" sz="2000" b="1" dirty="0">
                <a:cs typeface="Times New Roman" panose="02020603050405020304" pitchFamily="18" charset="0"/>
              </a:rPr>
              <a:t>)</a:t>
            </a:r>
            <a:r>
              <a:rPr lang="en-US" altLang="zh-CN" sz="2000" b="1" baseline="30000" dirty="0">
                <a:latin typeface="Calibri" panose="020F0502020204030204" pitchFamily="34" charset="0"/>
                <a:cs typeface="Times New Roman" panose="02020603050405020304" pitchFamily="18" charset="0"/>
                <a:sym typeface="Symbol" panose="05050102010706020507" pitchFamily="18" charset="2"/>
              </a:rPr>
              <a:t> A</a:t>
            </a:r>
            <a:r>
              <a:rPr lang="en-US" altLang="zh-CN" sz="2000" b="1" i="1" dirty="0">
                <a:cs typeface="Times New Roman" panose="02020603050405020304" pitchFamily="18" charset="0"/>
                <a:sym typeface="Symbol" panose="05050102010706020507" pitchFamily="18" charset="2"/>
              </a:rPr>
              <a:t>p</a:t>
            </a:r>
            <a:endParaRPr lang="zh-CN" altLang="en-US" sz="2000" b="1" dirty="0">
              <a:cs typeface="Times New Roman" panose="02020603050405020304" pitchFamily="18" charset="0"/>
              <a:sym typeface="Symbol" panose="05050102010706020507" pitchFamily="18" charset="2"/>
            </a:endParaRPr>
          </a:p>
        </p:txBody>
      </p:sp>
      <p:sp>
        <p:nvSpPr>
          <p:cNvPr id="5" name="矩形 4">
            <a:extLst>
              <a:ext uri="{FF2B5EF4-FFF2-40B4-BE49-F238E27FC236}">
                <a16:creationId xmlns:a16="http://schemas.microsoft.com/office/drawing/2014/main" id="{BA470498-4F20-9C56-19FB-751ACF9BB3C4}"/>
              </a:ext>
            </a:extLst>
          </p:cNvPr>
          <p:cNvSpPr/>
          <p:nvPr/>
        </p:nvSpPr>
        <p:spPr>
          <a:xfrm>
            <a:off x="662628" y="372238"/>
            <a:ext cx="3028393"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3.4.5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通用旋转变换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BBFC9A2B-3BD0-8765-199B-25A025C89036}"/>
              </a:ext>
            </a:extLst>
          </p:cNvPr>
          <p:cNvSpPr/>
          <p:nvPr/>
        </p:nvSpPr>
        <p:spPr>
          <a:xfrm>
            <a:off x="966342" y="996015"/>
            <a:ext cx="3122971"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1</a:t>
            </a:r>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绕任意轴旋转变换</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65"/>
                                        </p:tgtEl>
                                        <p:attrNameLst>
                                          <p:attrName>style.visibility</p:attrName>
                                        </p:attrNameLst>
                                      </p:cBhvr>
                                      <p:to>
                                        <p:strVal val="visible"/>
                                      </p:to>
                                    </p:set>
                                    <p:anim calcmode="lin" valueType="num">
                                      <p:cBhvr additive="base">
                                        <p:cTn id="7" dur="500" fill="hold"/>
                                        <p:tgtEl>
                                          <p:spTgt spid="23565"/>
                                        </p:tgtEl>
                                        <p:attrNameLst>
                                          <p:attrName>ppt_x</p:attrName>
                                        </p:attrNameLst>
                                      </p:cBhvr>
                                      <p:tavLst>
                                        <p:tav tm="0">
                                          <p:val>
                                            <p:strVal val="#ppt_x"/>
                                          </p:val>
                                        </p:tav>
                                        <p:tav tm="100000">
                                          <p:val>
                                            <p:strVal val="#ppt_x"/>
                                          </p:val>
                                        </p:tav>
                                      </p:tavLst>
                                    </p:anim>
                                    <p:anim calcmode="lin" valueType="num">
                                      <p:cBhvr additive="base">
                                        <p:cTn id="8" dur="500" fill="hold"/>
                                        <p:tgtEl>
                                          <p:spTgt spid="2356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566"/>
                                        </p:tgtEl>
                                        <p:attrNameLst>
                                          <p:attrName>style.visibility</p:attrName>
                                        </p:attrNameLst>
                                      </p:cBhvr>
                                      <p:to>
                                        <p:strVal val="visible"/>
                                      </p:to>
                                    </p:set>
                                    <p:anim calcmode="lin" valueType="num">
                                      <p:cBhvr additive="base">
                                        <p:cTn id="11" dur="500" fill="hold"/>
                                        <p:tgtEl>
                                          <p:spTgt spid="23566"/>
                                        </p:tgtEl>
                                        <p:attrNameLst>
                                          <p:attrName>ppt_x</p:attrName>
                                        </p:attrNameLst>
                                      </p:cBhvr>
                                      <p:tavLst>
                                        <p:tav tm="0">
                                          <p:val>
                                            <p:strVal val="#ppt_x"/>
                                          </p:val>
                                        </p:tav>
                                        <p:tav tm="100000">
                                          <p:val>
                                            <p:strVal val="#ppt_x"/>
                                          </p:val>
                                        </p:tav>
                                      </p:tavLst>
                                    </p:anim>
                                    <p:anim calcmode="lin" valueType="num">
                                      <p:cBhvr additive="base">
                                        <p:cTn id="12" dur="500" fill="hold"/>
                                        <p:tgtEl>
                                          <p:spTgt spid="2356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563"/>
                                        </p:tgtEl>
                                        <p:attrNameLst>
                                          <p:attrName>style.visibility</p:attrName>
                                        </p:attrNameLst>
                                      </p:cBhvr>
                                      <p:to>
                                        <p:strVal val="visible"/>
                                      </p:to>
                                    </p:set>
                                    <p:animEffect transition="in" filter="blinds(horizontal)">
                                      <p:cBhvr>
                                        <p:cTn id="17" dur="500"/>
                                        <p:tgtEl>
                                          <p:spTgt spid="235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23561"/>
                                        </p:tgtEl>
                                        <p:attrNameLst>
                                          <p:attrName>style.visibility</p:attrName>
                                        </p:attrNameLst>
                                      </p:cBhvr>
                                      <p:to>
                                        <p:strVal val="visible"/>
                                      </p:to>
                                    </p:set>
                                    <p:anim calcmode="lin" valueType="num">
                                      <p:cBhvr additive="base">
                                        <p:cTn id="22" dur="500" fill="hold"/>
                                        <p:tgtEl>
                                          <p:spTgt spid="23561"/>
                                        </p:tgtEl>
                                        <p:attrNameLst>
                                          <p:attrName>ppt_x</p:attrName>
                                        </p:attrNameLst>
                                      </p:cBhvr>
                                      <p:tavLst>
                                        <p:tav tm="0">
                                          <p:val>
                                            <p:strVal val="#ppt_x"/>
                                          </p:val>
                                        </p:tav>
                                        <p:tav tm="100000">
                                          <p:val>
                                            <p:strVal val="#ppt_x"/>
                                          </p:val>
                                        </p:tav>
                                      </p:tavLst>
                                    </p:anim>
                                    <p:anim calcmode="lin" valueType="num">
                                      <p:cBhvr additive="base">
                                        <p:cTn id="23"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3564"/>
                                        </p:tgtEl>
                                        <p:attrNameLst>
                                          <p:attrName>style.visibility</p:attrName>
                                        </p:attrNameLst>
                                      </p:cBhvr>
                                      <p:to>
                                        <p:strVal val="visible"/>
                                      </p:to>
                                    </p:set>
                                    <p:anim calcmode="lin" valueType="num">
                                      <p:cBhvr additive="base">
                                        <p:cTn id="28" dur="500" fill="hold"/>
                                        <p:tgtEl>
                                          <p:spTgt spid="23564"/>
                                        </p:tgtEl>
                                        <p:attrNameLst>
                                          <p:attrName>ppt_x</p:attrName>
                                        </p:attrNameLst>
                                      </p:cBhvr>
                                      <p:tavLst>
                                        <p:tav tm="0">
                                          <p:val>
                                            <p:strVal val="0-#ppt_w/2"/>
                                          </p:val>
                                        </p:tav>
                                        <p:tav tm="100000">
                                          <p:val>
                                            <p:strVal val="#ppt_x"/>
                                          </p:val>
                                        </p:tav>
                                      </p:tavLst>
                                    </p:anim>
                                    <p:anim calcmode="lin" valueType="num">
                                      <p:cBhvr additive="base">
                                        <p:cTn id="29" dur="500" fill="hold"/>
                                        <p:tgtEl>
                                          <p:spTgt spid="23564"/>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23567"/>
                                        </p:tgtEl>
                                        <p:attrNameLst>
                                          <p:attrName>style.visibility</p:attrName>
                                        </p:attrNameLst>
                                      </p:cBhvr>
                                      <p:to>
                                        <p:strVal val="visible"/>
                                      </p:to>
                                    </p:set>
                                    <p:anim calcmode="lin" valueType="num">
                                      <p:cBhvr additive="base">
                                        <p:cTn id="34" dur="500" fill="hold"/>
                                        <p:tgtEl>
                                          <p:spTgt spid="23567"/>
                                        </p:tgtEl>
                                        <p:attrNameLst>
                                          <p:attrName>ppt_x</p:attrName>
                                        </p:attrNameLst>
                                      </p:cBhvr>
                                      <p:tavLst>
                                        <p:tav tm="0">
                                          <p:val>
                                            <p:strVal val="#ppt_x"/>
                                          </p:val>
                                        </p:tav>
                                        <p:tav tm="100000">
                                          <p:val>
                                            <p:strVal val="#ppt_x"/>
                                          </p:val>
                                        </p:tav>
                                      </p:tavLst>
                                    </p:anim>
                                    <p:anim calcmode="lin" valueType="num">
                                      <p:cBhvr additive="base">
                                        <p:cTn id="35" dur="500" fill="hold"/>
                                        <p:tgtEl>
                                          <p:spTgt spid="23567"/>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23568"/>
                                        </p:tgtEl>
                                        <p:attrNameLst>
                                          <p:attrName>style.visibility</p:attrName>
                                        </p:attrNameLst>
                                      </p:cBhvr>
                                      <p:to>
                                        <p:strVal val="visible"/>
                                      </p:to>
                                    </p:set>
                                    <p:anim calcmode="lin" valueType="num">
                                      <p:cBhvr additive="base">
                                        <p:cTn id="40" dur="500" fill="hold"/>
                                        <p:tgtEl>
                                          <p:spTgt spid="23568"/>
                                        </p:tgtEl>
                                        <p:attrNameLst>
                                          <p:attrName>ppt_x</p:attrName>
                                        </p:attrNameLst>
                                      </p:cBhvr>
                                      <p:tavLst>
                                        <p:tav tm="0">
                                          <p:val>
                                            <p:strVal val="#ppt_x"/>
                                          </p:val>
                                        </p:tav>
                                        <p:tav tm="100000">
                                          <p:val>
                                            <p:strVal val="#ppt_x"/>
                                          </p:val>
                                        </p:tav>
                                      </p:tavLst>
                                    </p:anim>
                                    <p:anim calcmode="lin" valueType="num">
                                      <p:cBhvr additive="base">
                                        <p:cTn id="41" dur="500" fill="hold"/>
                                        <p:tgtEl>
                                          <p:spTgt spid="23568"/>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3569"/>
                                        </p:tgtEl>
                                        <p:attrNameLst>
                                          <p:attrName>style.visibility</p:attrName>
                                        </p:attrNameLst>
                                      </p:cBhvr>
                                      <p:to>
                                        <p:strVal val="visible"/>
                                      </p:to>
                                    </p:set>
                                    <p:anim calcmode="lin" valueType="num">
                                      <p:cBhvr additive="base">
                                        <p:cTn id="46" dur="500" fill="hold"/>
                                        <p:tgtEl>
                                          <p:spTgt spid="23569"/>
                                        </p:tgtEl>
                                        <p:attrNameLst>
                                          <p:attrName>ppt_x</p:attrName>
                                        </p:attrNameLst>
                                      </p:cBhvr>
                                      <p:tavLst>
                                        <p:tav tm="0">
                                          <p:val>
                                            <p:strVal val="#ppt_x"/>
                                          </p:val>
                                        </p:tav>
                                        <p:tav tm="100000">
                                          <p:val>
                                            <p:strVal val="#ppt_x"/>
                                          </p:val>
                                        </p:tav>
                                      </p:tavLst>
                                    </p:anim>
                                    <p:anim calcmode="lin" valueType="num">
                                      <p:cBhvr additive="base">
                                        <p:cTn id="47" dur="500" fill="hold"/>
                                        <p:tgtEl>
                                          <p:spTgt spid="23569"/>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3572"/>
                                        </p:tgtEl>
                                        <p:attrNameLst>
                                          <p:attrName>style.visibility</p:attrName>
                                        </p:attrNameLst>
                                      </p:cBhvr>
                                      <p:to>
                                        <p:strVal val="visible"/>
                                      </p:to>
                                    </p:set>
                                    <p:anim calcmode="lin" valueType="num">
                                      <p:cBhvr additive="base">
                                        <p:cTn id="52" dur="500" fill="hold"/>
                                        <p:tgtEl>
                                          <p:spTgt spid="23572"/>
                                        </p:tgtEl>
                                        <p:attrNameLst>
                                          <p:attrName>ppt_x</p:attrName>
                                        </p:attrNameLst>
                                      </p:cBhvr>
                                      <p:tavLst>
                                        <p:tav tm="0">
                                          <p:val>
                                            <p:strVal val="#ppt_x"/>
                                          </p:val>
                                        </p:tav>
                                        <p:tav tm="100000">
                                          <p:val>
                                            <p:strVal val="#ppt_x"/>
                                          </p:val>
                                        </p:tav>
                                      </p:tavLst>
                                    </p:anim>
                                    <p:anim calcmode="lin" valueType="num">
                                      <p:cBhvr additive="base">
                                        <p:cTn id="53" dur="500" fill="hold"/>
                                        <p:tgtEl>
                                          <p:spTgt spid="23572"/>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nodeType="clickEffect">
                                  <p:stCondLst>
                                    <p:cond delay="0"/>
                                  </p:stCondLst>
                                  <p:childTnLst>
                                    <p:set>
                                      <p:cBhvr>
                                        <p:cTn id="57" dur="1" fill="hold">
                                          <p:stCondLst>
                                            <p:cond delay="0"/>
                                          </p:stCondLst>
                                        </p:cTn>
                                        <p:tgtEl>
                                          <p:spTgt spid="23570"/>
                                        </p:tgtEl>
                                        <p:attrNameLst>
                                          <p:attrName>style.visibility</p:attrName>
                                        </p:attrNameLst>
                                      </p:cBhvr>
                                      <p:to>
                                        <p:strVal val="visible"/>
                                      </p:to>
                                    </p:set>
                                    <p:anim calcmode="lin" valueType="num">
                                      <p:cBhvr additive="base">
                                        <p:cTn id="58" dur="500" fill="hold"/>
                                        <p:tgtEl>
                                          <p:spTgt spid="23570"/>
                                        </p:tgtEl>
                                        <p:attrNameLst>
                                          <p:attrName>ppt_x</p:attrName>
                                        </p:attrNameLst>
                                      </p:cBhvr>
                                      <p:tavLst>
                                        <p:tav tm="0">
                                          <p:val>
                                            <p:strVal val="#ppt_x"/>
                                          </p:val>
                                        </p:tav>
                                        <p:tav tm="100000">
                                          <p:val>
                                            <p:strVal val="#ppt_x"/>
                                          </p:val>
                                        </p:tav>
                                      </p:tavLst>
                                    </p:anim>
                                    <p:anim calcmode="lin" valueType="num">
                                      <p:cBhvr additive="base">
                                        <p:cTn id="59" dur="500" fill="hold"/>
                                        <p:tgtEl>
                                          <p:spTgt spid="23570"/>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nodeType="clickEffect">
                                  <p:stCondLst>
                                    <p:cond delay="0"/>
                                  </p:stCondLst>
                                  <p:childTnLst>
                                    <p:set>
                                      <p:cBhvr>
                                        <p:cTn id="63" dur="1" fill="hold">
                                          <p:stCondLst>
                                            <p:cond delay="0"/>
                                          </p:stCondLst>
                                        </p:cTn>
                                        <p:tgtEl>
                                          <p:spTgt spid="23571"/>
                                        </p:tgtEl>
                                        <p:attrNameLst>
                                          <p:attrName>style.visibility</p:attrName>
                                        </p:attrNameLst>
                                      </p:cBhvr>
                                      <p:to>
                                        <p:strVal val="visible"/>
                                      </p:to>
                                    </p:set>
                                    <p:anim calcmode="lin" valueType="num">
                                      <p:cBhvr additive="base">
                                        <p:cTn id="64" dur="500" fill="hold"/>
                                        <p:tgtEl>
                                          <p:spTgt spid="23571"/>
                                        </p:tgtEl>
                                        <p:attrNameLst>
                                          <p:attrName>ppt_x</p:attrName>
                                        </p:attrNameLst>
                                      </p:cBhvr>
                                      <p:tavLst>
                                        <p:tav tm="0">
                                          <p:val>
                                            <p:strVal val="#ppt_x"/>
                                          </p:val>
                                        </p:tav>
                                        <p:tav tm="100000">
                                          <p:val>
                                            <p:strVal val="#ppt_x"/>
                                          </p:val>
                                        </p:tav>
                                      </p:tavLst>
                                    </p:anim>
                                    <p:anim calcmode="lin" valueType="num">
                                      <p:cBhvr additive="base">
                                        <p:cTn id="65" dur="500" fill="hold"/>
                                        <p:tgtEl>
                                          <p:spTgt spid="235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3" grpId="0" autoUpdateAnimBg="0"/>
      <p:bldP spid="23564" grpId="0" autoUpdateAnimBg="0"/>
      <p:bldP spid="23566" grpId="0" autoUpdateAnimBg="0"/>
      <p:bldP spid="23569" grpId="0" autoUpdateAnimBg="0"/>
      <p:bldP spid="23572"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9">
            <a:extLst>
              <a:ext uri="{FF2B5EF4-FFF2-40B4-BE49-F238E27FC236}">
                <a16:creationId xmlns:a16="http://schemas.microsoft.com/office/drawing/2014/main" id="{C7F47BCA-E626-C714-FA88-0C8D00B2D5E4}"/>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0" name="Rectangle 10">
            <a:extLst>
              <a:ext uri="{FF2B5EF4-FFF2-40B4-BE49-F238E27FC236}">
                <a16:creationId xmlns:a16="http://schemas.microsoft.com/office/drawing/2014/main" id="{32C56AAB-DE25-8DAB-A6DB-99067BB9123A}"/>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1" name="Rectangle 14">
            <a:extLst>
              <a:ext uri="{FF2B5EF4-FFF2-40B4-BE49-F238E27FC236}">
                <a16:creationId xmlns:a16="http://schemas.microsoft.com/office/drawing/2014/main" id="{F09C624F-AE29-8DB4-D9F2-006BEA477F21}"/>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2" name="Rectangle 15">
            <a:extLst>
              <a:ext uri="{FF2B5EF4-FFF2-40B4-BE49-F238E27FC236}">
                <a16:creationId xmlns:a16="http://schemas.microsoft.com/office/drawing/2014/main" id="{5373282C-7FF1-1737-19C6-084D49AE6526}"/>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3" name="Rectangle 16">
            <a:extLst>
              <a:ext uri="{FF2B5EF4-FFF2-40B4-BE49-F238E27FC236}">
                <a16:creationId xmlns:a16="http://schemas.microsoft.com/office/drawing/2014/main" id="{CB546901-5FCB-C61D-BD16-14971401C698}"/>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4" name="Rectangle 20">
            <a:extLst>
              <a:ext uri="{FF2B5EF4-FFF2-40B4-BE49-F238E27FC236}">
                <a16:creationId xmlns:a16="http://schemas.microsoft.com/office/drawing/2014/main" id="{CDF7BB15-2E09-5234-4DA1-9DF0917BB99E}"/>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5" name="Rectangle 22">
            <a:extLst>
              <a:ext uri="{FF2B5EF4-FFF2-40B4-BE49-F238E27FC236}">
                <a16:creationId xmlns:a16="http://schemas.microsoft.com/office/drawing/2014/main" id="{8DC59744-2863-48BE-C0B1-2655021BF197}"/>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86" name="Rectangle 19">
            <a:extLst>
              <a:ext uri="{FF2B5EF4-FFF2-40B4-BE49-F238E27FC236}">
                <a16:creationId xmlns:a16="http://schemas.microsoft.com/office/drawing/2014/main" id="{6D0B2B25-4DA0-30B5-086B-0989DC354A52}"/>
              </a:ext>
            </a:extLst>
          </p:cNvPr>
          <p:cNvSpPr>
            <a:spLocks noChangeArrowheads="1"/>
          </p:cNvSpPr>
          <p:nvPr/>
        </p:nvSpPr>
        <p:spPr bwMode="auto">
          <a:xfrm>
            <a:off x="1280116" y="1056773"/>
            <a:ext cx="3142070"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Calibri" panose="020F0502020204030204" pitchFamily="34" charset="0"/>
                <a:cs typeface="Times New Roman" panose="02020603050405020304" pitchFamily="18" charset="0"/>
              </a:rPr>
              <a:t>再将</a:t>
            </a:r>
            <a:r>
              <a:rPr lang="en-US" altLang="zh-CN" sz="2000" b="1" baseline="30000" dirty="0">
                <a:latin typeface="Calibri" panose="020F0502020204030204" pitchFamily="34" charset="0"/>
                <a:cs typeface="Times New Roman" panose="02020603050405020304" pitchFamily="18" charset="0"/>
              </a:rPr>
              <a:t>C</a:t>
            </a:r>
            <a:r>
              <a:rPr lang="en-US" altLang="zh-CN" sz="2000" b="1" i="1" dirty="0">
                <a:cs typeface="Times New Roman" panose="02020603050405020304" pitchFamily="18" charset="0"/>
              </a:rPr>
              <a:t>p</a:t>
            </a:r>
            <a:r>
              <a:rPr lang="en-US" altLang="zh-CN" sz="2000" b="1" baseline="-30000" dirty="0">
                <a:cs typeface="Times New Roman" panose="02020603050405020304" pitchFamily="18" charset="0"/>
              </a:rPr>
              <a:t>1</a:t>
            </a:r>
            <a:r>
              <a:rPr lang="zh-CN" altLang="en-US" sz="2000" b="1" dirty="0">
                <a:latin typeface="Calibri" panose="020F0502020204030204" pitchFamily="34" charset="0"/>
                <a:cs typeface="Times New Roman" panose="02020603050405020304" pitchFamily="18" charset="0"/>
              </a:rPr>
              <a:t>在坐标系</a:t>
            </a:r>
            <a:r>
              <a:rPr lang="en-US" altLang="zh-CN" sz="2000" b="1" dirty="0">
                <a:latin typeface="Calibri" panose="020F0502020204030204" pitchFamily="34" charset="0"/>
                <a:cs typeface="Times New Roman" panose="02020603050405020304" pitchFamily="18" charset="0"/>
              </a:rPr>
              <a:t>{A}</a:t>
            </a:r>
            <a:r>
              <a:rPr lang="zh-CN" altLang="en-US" sz="2000" b="1" dirty="0">
                <a:latin typeface="Calibri" panose="020F0502020204030204" pitchFamily="34" charset="0"/>
                <a:cs typeface="Times New Roman" panose="02020603050405020304" pitchFamily="18" charset="0"/>
              </a:rPr>
              <a:t>下表示</a:t>
            </a:r>
            <a:endParaRPr lang="zh-CN" altLang="en-US" sz="2000" b="1" dirty="0"/>
          </a:p>
        </p:txBody>
      </p:sp>
      <p:graphicFrame>
        <p:nvGraphicFramePr>
          <p:cNvPr id="24587" name="Object 11">
            <a:extLst>
              <a:ext uri="{FF2B5EF4-FFF2-40B4-BE49-F238E27FC236}">
                <a16:creationId xmlns:a16="http://schemas.microsoft.com/office/drawing/2014/main" id="{10BB0395-C8B6-39D8-3348-9E2B5B6DC11B}"/>
              </a:ext>
            </a:extLst>
          </p:cNvPr>
          <p:cNvGraphicFramePr>
            <a:graphicFrameLocks noChangeAspect="1"/>
          </p:cNvGraphicFramePr>
          <p:nvPr>
            <p:extLst>
              <p:ext uri="{D42A27DB-BD31-4B8C-83A1-F6EECF244321}">
                <p14:modId xmlns:p14="http://schemas.microsoft.com/office/powerpoint/2010/main" val="4278459074"/>
              </p:ext>
            </p:extLst>
          </p:nvPr>
        </p:nvGraphicFramePr>
        <p:xfrm>
          <a:off x="1847850" y="1533344"/>
          <a:ext cx="4189413" cy="454025"/>
        </p:xfrm>
        <a:graphic>
          <a:graphicData uri="http://schemas.openxmlformats.org/presentationml/2006/ole">
            <mc:AlternateContent xmlns:mc="http://schemas.openxmlformats.org/markup-compatibility/2006">
              <mc:Choice xmlns:v="urn:schemas-microsoft-com:vml" Requires="v">
                <p:oleObj spid="_x0000_s53256" r:id="rId3" imgW="2197417" imgH="241617" progId="Equation.DSMT4">
                  <p:embed/>
                </p:oleObj>
              </mc:Choice>
              <mc:Fallback>
                <p:oleObj r:id="rId3" imgW="2197417" imgH="241617" progId="Equation.DSMT4">
                  <p:embed/>
                  <p:pic>
                    <p:nvPicPr>
                      <p:cNvPr id="24587" name="Object 11">
                        <a:extLst>
                          <a:ext uri="{FF2B5EF4-FFF2-40B4-BE49-F238E27FC236}">
                            <a16:creationId xmlns:a16="http://schemas.microsoft.com/office/drawing/2014/main" id="{10BB0395-C8B6-39D8-3348-9E2B5B6DC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533344"/>
                        <a:ext cx="41894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8" name="Rectangle 23">
            <a:extLst>
              <a:ext uri="{FF2B5EF4-FFF2-40B4-BE49-F238E27FC236}">
                <a16:creationId xmlns:a16="http://schemas.microsoft.com/office/drawing/2014/main" id="{4C398099-BBFC-A89E-F495-A6CA63A7AF13}"/>
              </a:ext>
            </a:extLst>
          </p:cNvPr>
          <p:cNvSpPr>
            <a:spLocks noChangeArrowheads="1"/>
          </p:cNvSpPr>
          <p:nvPr/>
        </p:nvSpPr>
        <p:spPr bwMode="auto">
          <a:xfrm>
            <a:off x="1524001" y="2704748"/>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4589" name="Object 13">
            <a:extLst>
              <a:ext uri="{FF2B5EF4-FFF2-40B4-BE49-F238E27FC236}">
                <a16:creationId xmlns:a16="http://schemas.microsoft.com/office/drawing/2014/main" id="{98140701-1EE1-791A-6087-871D08D0664D}"/>
              </a:ext>
            </a:extLst>
          </p:cNvPr>
          <p:cNvGraphicFramePr>
            <a:graphicFrameLocks noChangeAspect="1"/>
          </p:cNvGraphicFramePr>
          <p:nvPr>
            <p:extLst>
              <p:ext uri="{D42A27DB-BD31-4B8C-83A1-F6EECF244321}">
                <p14:modId xmlns:p14="http://schemas.microsoft.com/office/powerpoint/2010/main" val="1395388620"/>
              </p:ext>
            </p:extLst>
          </p:nvPr>
        </p:nvGraphicFramePr>
        <p:xfrm>
          <a:off x="2137329" y="2305481"/>
          <a:ext cx="8159750" cy="2430463"/>
        </p:xfrm>
        <a:graphic>
          <a:graphicData uri="http://schemas.openxmlformats.org/presentationml/2006/ole">
            <mc:AlternateContent xmlns:mc="http://schemas.openxmlformats.org/markup-compatibility/2006">
              <mc:Choice xmlns:v="urn:schemas-microsoft-com:vml" Requires="v">
                <p:oleObj spid="_x0000_s53257" r:id="rId5" imgW="4623117" imgH="1371917" progId="Equation.DSMT4">
                  <p:embed/>
                </p:oleObj>
              </mc:Choice>
              <mc:Fallback>
                <p:oleObj r:id="rId5" imgW="4623117" imgH="1371917" progId="Equation.DSMT4">
                  <p:embed/>
                  <p:pic>
                    <p:nvPicPr>
                      <p:cNvPr id="24589" name="Object 13">
                        <a:extLst>
                          <a:ext uri="{FF2B5EF4-FFF2-40B4-BE49-F238E27FC236}">
                            <a16:creationId xmlns:a16="http://schemas.microsoft.com/office/drawing/2014/main" id="{98140701-1EE1-791A-6087-871D08D066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7329" y="2305481"/>
                        <a:ext cx="8159750"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90" name="Rectangle 24">
            <a:extLst>
              <a:ext uri="{FF2B5EF4-FFF2-40B4-BE49-F238E27FC236}">
                <a16:creationId xmlns:a16="http://schemas.microsoft.com/office/drawing/2014/main" id="{B0C1788B-DBF8-992A-CE2E-81224E7FDA0C}"/>
              </a:ext>
            </a:extLst>
          </p:cNvPr>
          <p:cNvSpPr>
            <a:spLocks noChangeArrowheads="1"/>
          </p:cNvSpPr>
          <p:nvPr/>
        </p:nvSpPr>
        <p:spPr bwMode="auto">
          <a:xfrm>
            <a:off x="1524001" y="387632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91" name="Rectangle 25">
            <a:extLst>
              <a:ext uri="{FF2B5EF4-FFF2-40B4-BE49-F238E27FC236}">
                <a16:creationId xmlns:a16="http://schemas.microsoft.com/office/drawing/2014/main" id="{429C6FD5-22B6-4C45-A5B6-A08C847E1FEA}"/>
              </a:ext>
            </a:extLst>
          </p:cNvPr>
          <p:cNvSpPr>
            <a:spLocks noChangeArrowheads="1"/>
          </p:cNvSpPr>
          <p:nvPr/>
        </p:nvSpPr>
        <p:spPr bwMode="auto">
          <a:xfrm>
            <a:off x="1296988" y="2091439"/>
            <a:ext cx="958780"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因此：</a:t>
            </a:r>
          </a:p>
        </p:txBody>
      </p:sp>
      <p:sp>
        <p:nvSpPr>
          <p:cNvPr id="24592" name="Rectangle 27">
            <a:extLst>
              <a:ext uri="{FF2B5EF4-FFF2-40B4-BE49-F238E27FC236}">
                <a16:creationId xmlns:a16="http://schemas.microsoft.com/office/drawing/2014/main" id="{4ABF5CDC-9DD7-E78A-A9E9-C8661A3DF1B3}"/>
              </a:ext>
            </a:extLst>
          </p:cNvPr>
          <p:cNvSpPr>
            <a:spLocks noChangeArrowheads="1"/>
          </p:cNvSpPr>
          <p:nvPr/>
        </p:nvSpPr>
        <p:spPr bwMode="auto">
          <a:xfrm>
            <a:off x="1524001" y="2323748"/>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4593" name="Object 17">
            <a:extLst>
              <a:ext uri="{FF2B5EF4-FFF2-40B4-BE49-F238E27FC236}">
                <a16:creationId xmlns:a16="http://schemas.microsoft.com/office/drawing/2014/main" id="{1335E13F-DB91-43C0-5868-459898FEF6E3}"/>
              </a:ext>
            </a:extLst>
          </p:cNvPr>
          <p:cNvGraphicFramePr>
            <a:graphicFrameLocks noChangeAspect="1"/>
          </p:cNvGraphicFramePr>
          <p:nvPr>
            <p:extLst>
              <p:ext uri="{D42A27DB-BD31-4B8C-83A1-F6EECF244321}">
                <p14:modId xmlns:p14="http://schemas.microsoft.com/office/powerpoint/2010/main" val="2454504712"/>
              </p:ext>
            </p:extLst>
          </p:nvPr>
        </p:nvGraphicFramePr>
        <p:xfrm>
          <a:off x="4135439" y="5024438"/>
          <a:ext cx="5507037" cy="1282700"/>
        </p:xfrm>
        <a:graphic>
          <a:graphicData uri="http://schemas.openxmlformats.org/presentationml/2006/ole">
            <mc:AlternateContent xmlns:mc="http://schemas.openxmlformats.org/markup-compatibility/2006">
              <mc:Choice xmlns:v="urn:schemas-microsoft-com:vml" Requires="v">
                <p:oleObj spid="_x0000_s53258" r:id="rId7" imgW="2781617" imgH="648017" progId="Equation.DSMT4">
                  <p:embed/>
                </p:oleObj>
              </mc:Choice>
              <mc:Fallback>
                <p:oleObj r:id="rId7" imgW="2781617" imgH="648017" progId="Equation.DSMT4">
                  <p:embed/>
                  <p:pic>
                    <p:nvPicPr>
                      <p:cNvPr id="24593" name="Object 17">
                        <a:extLst>
                          <a:ext uri="{FF2B5EF4-FFF2-40B4-BE49-F238E27FC236}">
                            <a16:creationId xmlns:a16="http://schemas.microsoft.com/office/drawing/2014/main" id="{1335E13F-DB91-43C0-5868-459898FEF6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5439" y="5024438"/>
                        <a:ext cx="5507037"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94" name="Rectangle 28">
            <a:extLst>
              <a:ext uri="{FF2B5EF4-FFF2-40B4-BE49-F238E27FC236}">
                <a16:creationId xmlns:a16="http://schemas.microsoft.com/office/drawing/2014/main" id="{78848F02-759C-DB01-3D5B-B1E3DD074C3F}"/>
              </a:ext>
            </a:extLst>
          </p:cNvPr>
          <p:cNvSpPr>
            <a:spLocks noChangeArrowheads="1"/>
          </p:cNvSpPr>
          <p:nvPr/>
        </p:nvSpPr>
        <p:spPr bwMode="auto">
          <a:xfrm>
            <a:off x="1992314" y="5518151"/>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spAutoFit/>
          </a:bodyPr>
          <a:lstStyle>
            <a:lvl1pPr defTabSz="912813"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defTabSz="912813"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defTabSz="912813"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defTabSz="912813"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defTabSz="912813"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其中一个矢量</a:t>
            </a:r>
          </a:p>
        </p:txBody>
      </p:sp>
      <p:sp>
        <p:nvSpPr>
          <p:cNvPr id="24595" name="Rectangle 29">
            <a:extLst>
              <a:ext uri="{FF2B5EF4-FFF2-40B4-BE49-F238E27FC236}">
                <a16:creationId xmlns:a16="http://schemas.microsoft.com/office/drawing/2014/main" id="{5EB1916E-B9CA-288E-B049-6B80CBF41810}"/>
              </a:ext>
            </a:extLst>
          </p:cNvPr>
          <p:cNvSpPr>
            <a:spLocks noChangeArrowheads="1"/>
          </p:cNvSpPr>
          <p:nvPr/>
        </p:nvSpPr>
        <p:spPr bwMode="auto">
          <a:xfrm>
            <a:off x="1847850" y="6397194"/>
            <a:ext cx="635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上式中的</a:t>
            </a:r>
            <a:r>
              <a:rPr lang="en-US" altLang="zh-CN" sz="2000" b="1" i="1" dirty="0"/>
              <a:t>n</a:t>
            </a:r>
            <a:r>
              <a:rPr lang="zh-CN" altLang="en-US" sz="2000" b="1" dirty="0"/>
              <a:t>和</a:t>
            </a:r>
            <a:r>
              <a:rPr lang="en-US" altLang="zh-CN" sz="2000" b="1" i="1" dirty="0"/>
              <a:t>o</a:t>
            </a:r>
            <a:r>
              <a:rPr lang="zh-CN" altLang="en-US" sz="2000" b="1" dirty="0"/>
              <a:t>各分量是未知的，需要用 </a:t>
            </a:r>
            <a:r>
              <a:rPr lang="en-US" altLang="zh-CN" sz="2000" b="1" i="1" dirty="0"/>
              <a:t>f </a:t>
            </a:r>
            <a:r>
              <a:rPr lang="zh-CN" altLang="en-US" sz="2000" b="1" dirty="0"/>
              <a:t>的各分量表示 </a:t>
            </a:r>
          </a:p>
        </p:txBody>
      </p:sp>
      <p:sp>
        <p:nvSpPr>
          <p:cNvPr id="7" name="矩形 6">
            <a:extLst>
              <a:ext uri="{FF2B5EF4-FFF2-40B4-BE49-F238E27FC236}">
                <a16:creationId xmlns:a16="http://schemas.microsoft.com/office/drawing/2014/main" id="{6DE8B371-2829-DF91-7F71-F4B1FB5DE493}"/>
              </a:ext>
            </a:extLst>
          </p:cNvPr>
          <p:cNvSpPr/>
          <p:nvPr/>
        </p:nvSpPr>
        <p:spPr>
          <a:xfrm>
            <a:off x="662628" y="372238"/>
            <a:ext cx="3028393"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3.4.5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通用旋转变换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6"/>
                                        </p:tgtEl>
                                        <p:attrNameLst>
                                          <p:attrName>style.visibility</p:attrName>
                                        </p:attrNameLst>
                                      </p:cBhvr>
                                      <p:to>
                                        <p:strVal val="visible"/>
                                      </p:to>
                                    </p:set>
                                    <p:anim calcmode="lin" valueType="num">
                                      <p:cBhvr additive="base">
                                        <p:cTn id="7" dur="500" fill="hold"/>
                                        <p:tgtEl>
                                          <p:spTgt spid="24586"/>
                                        </p:tgtEl>
                                        <p:attrNameLst>
                                          <p:attrName>ppt_x</p:attrName>
                                        </p:attrNameLst>
                                      </p:cBhvr>
                                      <p:tavLst>
                                        <p:tav tm="0">
                                          <p:val>
                                            <p:strVal val="#ppt_x"/>
                                          </p:val>
                                        </p:tav>
                                        <p:tav tm="100000">
                                          <p:val>
                                            <p:strVal val="#ppt_x"/>
                                          </p:val>
                                        </p:tav>
                                      </p:tavLst>
                                    </p:anim>
                                    <p:anim calcmode="lin" valueType="num">
                                      <p:cBhvr additive="base">
                                        <p:cTn id="8" dur="500" fill="hold"/>
                                        <p:tgtEl>
                                          <p:spTgt spid="245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4587"/>
                                        </p:tgtEl>
                                        <p:attrNameLst>
                                          <p:attrName>style.visibility</p:attrName>
                                        </p:attrNameLst>
                                      </p:cBhvr>
                                      <p:to>
                                        <p:strVal val="visible"/>
                                      </p:to>
                                    </p:set>
                                    <p:anim calcmode="lin" valueType="num">
                                      <p:cBhvr additive="base">
                                        <p:cTn id="13" dur="500" fill="hold"/>
                                        <p:tgtEl>
                                          <p:spTgt spid="24587"/>
                                        </p:tgtEl>
                                        <p:attrNameLst>
                                          <p:attrName>ppt_x</p:attrName>
                                        </p:attrNameLst>
                                      </p:cBhvr>
                                      <p:tavLst>
                                        <p:tav tm="0">
                                          <p:val>
                                            <p:strVal val="#ppt_x"/>
                                          </p:val>
                                        </p:tav>
                                        <p:tav tm="100000">
                                          <p:val>
                                            <p:strVal val="#ppt_x"/>
                                          </p:val>
                                        </p:tav>
                                      </p:tavLst>
                                    </p:anim>
                                    <p:anim calcmode="lin" valueType="num">
                                      <p:cBhvr additive="base">
                                        <p:cTn id="14" dur="500" fill="hold"/>
                                        <p:tgtEl>
                                          <p:spTgt spid="2458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4591"/>
                                        </p:tgtEl>
                                        <p:attrNameLst>
                                          <p:attrName>style.visibility</p:attrName>
                                        </p:attrNameLst>
                                      </p:cBhvr>
                                      <p:to>
                                        <p:strVal val="visible"/>
                                      </p:to>
                                    </p:set>
                                    <p:animEffect transition="in" filter="blinds(horizontal)">
                                      <p:cBhvr>
                                        <p:cTn id="19" dur="500"/>
                                        <p:tgtEl>
                                          <p:spTgt spid="2459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24589"/>
                                        </p:tgtEl>
                                        <p:attrNameLst>
                                          <p:attrName>style.visibility</p:attrName>
                                        </p:attrNameLst>
                                      </p:cBhvr>
                                      <p:to>
                                        <p:strVal val="visible"/>
                                      </p:to>
                                    </p:set>
                                    <p:anim calcmode="lin" valueType="num">
                                      <p:cBhvr additive="base">
                                        <p:cTn id="24" dur="500" fill="hold"/>
                                        <p:tgtEl>
                                          <p:spTgt spid="24589"/>
                                        </p:tgtEl>
                                        <p:attrNameLst>
                                          <p:attrName>ppt_x</p:attrName>
                                        </p:attrNameLst>
                                      </p:cBhvr>
                                      <p:tavLst>
                                        <p:tav tm="0">
                                          <p:val>
                                            <p:strVal val="#ppt_x"/>
                                          </p:val>
                                        </p:tav>
                                        <p:tav tm="100000">
                                          <p:val>
                                            <p:strVal val="#ppt_x"/>
                                          </p:val>
                                        </p:tav>
                                      </p:tavLst>
                                    </p:anim>
                                    <p:anim calcmode="lin" valueType="num">
                                      <p:cBhvr additive="base">
                                        <p:cTn id="25" dur="500" fill="hold"/>
                                        <p:tgtEl>
                                          <p:spTgt spid="24589"/>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594"/>
                                        </p:tgtEl>
                                        <p:attrNameLst>
                                          <p:attrName>style.visibility</p:attrName>
                                        </p:attrNameLst>
                                      </p:cBhvr>
                                      <p:to>
                                        <p:strVal val="visible"/>
                                      </p:to>
                                    </p:set>
                                    <p:animEffect transition="in" filter="blinds(horizontal)">
                                      <p:cBhvr>
                                        <p:cTn id="30" dur="500"/>
                                        <p:tgtEl>
                                          <p:spTgt spid="2459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4593"/>
                                        </p:tgtEl>
                                        <p:attrNameLst>
                                          <p:attrName>style.visibility</p:attrName>
                                        </p:attrNameLst>
                                      </p:cBhvr>
                                      <p:to>
                                        <p:strVal val="visible"/>
                                      </p:to>
                                    </p:set>
                                    <p:anim calcmode="lin" valueType="num">
                                      <p:cBhvr additive="base">
                                        <p:cTn id="35" dur="500" fill="hold"/>
                                        <p:tgtEl>
                                          <p:spTgt spid="24593"/>
                                        </p:tgtEl>
                                        <p:attrNameLst>
                                          <p:attrName>ppt_x</p:attrName>
                                        </p:attrNameLst>
                                      </p:cBhvr>
                                      <p:tavLst>
                                        <p:tav tm="0">
                                          <p:val>
                                            <p:strVal val="#ppt_x"/>
                                          </p:val>
                                        </p:tav>
                                        <p:tav tm="100000">
                                          <p:val>
                                            <p:strVal val="#ppt_x"/>
                                          </p:val>
                                        </p:tav>
                                      </p:tavLst>
                                    </p:anim>
                                    <p:anim calcmode="lin" valueType="num">
                                      <p:cBhvr additive="base">
                                        <p:cTn id="36" dur="500" fill="hold"/>
                                        <p:tgtEl>
                                          <p:spTgt spid="24593"/>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4595"/>
                                        </p:tgtEl>
                                        <p:attrNameLst>
                                          <p:attrName>style.visibility</p:attrName>
                                        </p:attrNameLst>
                                      </p:cBhvr>
                                      <p:to>
                                        <p:strVal val="visible"/>
                                      </p:to>
                                    </p:set>
                                    <p:anim calcmode="lin" valueType="num">
                                      <p:cBhvr additive="base">
                                        <p:cTn id="41" dur="500" fill="hold"/>
                                        <p:tgtEl>
                                          <p:spTgt spid="24595"/>
                                        </p:tgtEl>
                                        <p:attrNameLst>
                                          <p:attrName>ppt_x</p:attrName>
                                        </p:attrNameLst>
                                      </p:cBhvr>
                                      <p:tavLst>
                                        <p:tav tm="0">
                                          <p:val>
                                            <p:strVal val="#ppt_x"/>
                                          </p:val>
                                        </p:tav>
                                        <p:tav tm="100000">
                                          <p:val>
                                            <p:strVal val="#ppt_x"/>
                                          </p:val>
                                        </p:tav>
                                      </p:tavLst>
                                    </p:anim>
                                    <p:anim calcmode="lin" valueType="num">
                                      <p:cBhvr additive="base">
                                        <p:cTn id="42" dur="500" fill="hold"/>
                                        <p:tgtEl>
                                          <p:spTgt spid="245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6" grpId="0" autoUpdateAnimBg="0"/>
      <p:bldP spid="24591" grpId="0" autoUpdateAnimBg="0"/>
      <p:bldP spid="24594" grpId="0" autoUpdateAnimBg="0"/>
      <p:bldP spid="24595"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9">
            <a:extLst>
              <a:ext uri="{FF2B5EF4-FFF2-40B4-BE49-F238E27FC236}">
                <a16:creationId xmlns:a16="http://schemas.microsoft.com/office/drawing/2014/main" id="{CFB480B8-5EE1-6471-42C5-2043FDD6DB30}"/>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04" name="Rectangle 10">
            <a:extLst>
              <a:ext uri="{FF2B5EF4-FFF2-40B4-BE49-F238E27FC236}">
                <a16:creationId xmlns:a16="http://schemas.microsoft.com/office/drawing/2014/main" id="{6898E382-41DF-5922-AA0E-C6538B8D4522}"/>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05" name="Rectangle 14">
            <a:extLst>
              <a:ext uri="{FF2B5EF4-FFF2-40B4-BE49-F238E27FC236}">
                <a16:creationId xmlns:a16="http://schemas.microsoft.com/office/drawing/2014/main" id="{03D7F819-6FBC-61C0-760B-89CF45FB2810}"/>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06" name="Rectangle 15">
            <a:extLst>
              <a:ext uri="{FF2B5EF4-FFF2-40B4-BE49-F238E27FC236}">
                <a16:creationId xmlns:a16="http://schemas.microsoft.com/office/drawing/2014/main" id="{AE42D65B-7F20-8DF0-36A6-3786192B2BA6}"/>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07" name="Rectangle 16">
            <a:extLst>
              <a:ext uri="{FF2B5EF4-FFF2-40B4-BE49-F238E27FC236}">
                <a16:creationId xmlns:a16="http://schemas.microsoft.com/office/drawing/2014/main" id="{B4868726-492B-9C3B-1E89-01F37B9257AB}"/>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08" name="Rectangle 18">
            <a:extLst>
              <a:ext uri="{FF2B5EF4-FFF2-40B4-BE49-F238E27FC236}">
                <a16:creationId xmlns:a16="http://schemas.microsoft.com/office/drawing/2014/main" id="{EA622121-393A-2660-045B-29379831FFB0}"/>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09" name="Rectangle 20">
            <a:extLst>
              <a:ext uri="{FF2B5EF4-FFF2-40B4-BE49-F238E27FC236}">
                <a16:creationId xmlns:a16="http://schemas.microsoft.com/office/drawing/2014/main" id="{79C4789F-1F6F-C659-1581-4094DC5661AD}"/>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10" name="Rectangle 23">
            <a:extLst>
              <a:ext uri="{FF2B5EF4-FFF2-40B4-BE49-F238E27FC236}">
                <a16:creationId xmlns:a16="http://schemas.microsoft.com/office/drawing/2014/main" id="{EA91CCE1-E57F-7094-125C-767F847DAFD0}"/>
              </a:ext>
            </a:extLst>
          </p:cNvPr>
          <p:cNvSpPr>
            <a:spLocks noChangeArrowheads="1"/>
          </p:cNvSpPr>
          <p:nvPr/>
        </p:nvSpPr>
        <p:spPr bwMode="auto">
          <a:xfrm>
            <a:off x="1524001" y="3200048"/>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11" name="Rectangle 25">
            <a:extLst>
              <a:ext uri="{FF2B5EF4-FFF2-40B4-BE49-F238E27FC236}">
                <a16:creationId xmlns:a16="http://schemas.microsoft.com/office/drawing/2014/main" id="{5F790047-E4CE-1E9B-0F5F-3DEA3F4E16FA}"/>
              </a:ext>
            </a:extLst>
          </p:cNvPr>
          <p:cNvSpPr>
            <a:spLocks noChangeArrowheads="1"/>
          </p:cNvSpPr>
          <p:nvPr/>
        </p:nvSpPr>
        <p:spPr bwMode="auto">
          <a:xfrm>
            <a:off x="1524001" y="319052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12" name="Rectangle 27">
            <a:extLst>
              <a:ext uri="{FF2B5EF4-FFF2-40B4-BE49-F238E27FC236}">
                <a16:creationId xmlns:a16="http://schemas.microsoft.com/office/drawing/2014/main" id="{8E23EFFB-D852-3599-7DF4-4444A1280CE0}"/>
              </a:ext>
            </a:extLst>
          </p:cNvPr>
          <p:cNvSpPr>
            <a:spLocks noChangeArrowheads="1"/>
          </p:cNvSpPr>
          <p:nvPr/>
        </p:nvSpPr>
        <p:spPr bwMode="auto">
          <a:xfrm>
            <a:off x="1524001" y="319052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13" name="Rectangle 31">
            <a:extLst>
              <a:ext uri="{FF2B5EF4-FFF2-40B4-BE49-F238E27FC236}">
                <a16:creationId xmlns:a16="http://schemas.microsoft.com/office/drawing/2014/main" id="{FE498B63-3624-6BBB-5F2F-6A07692E51D5}"/>
              </a:ext>
            </a:extLst>
          </p:cNvPr>
          <p:cNvSpPr>
            <a:spLocks noChangeArrowheads="1"/>
          </p:cNvSpPr>
          <p:nvPr/>
        </p:nvSpPr>
        <p:spPr bwMode="auto">
          <a:xfrm>
            <a:off x="1524001" y="317623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14" name="Rectangle 35">
            <a:extLst>
              <a:ext uri="{FF2B5EF4-FFF2-40B4-BE49-F238E27FC236}">
                <a16:creationId xmlns:a16="http://schemas.microsoft.com/office/drawing/2014/main" id="{A381D6DF-E723-ABE7-3AAC-54957A05AFC3}"/>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15" name="Rectangle 37">
            <a:extLst>
              <a:ext uri="{FF2B5EF4-FFF2-40B4-BE49-F238E27FC236}">
                <a16:creationId xmlns:a16="http://schemas.microsoft.com/office/drawing/2014/main" id="{6F108040-4362-BCA5-B718-41524EF003E1}"/>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16" name="Rectangle 39">
            <a:extLst>
              <a:ext uri="{FF2B5EF4-FFF2-40B4-BE49-F238E27FC236}">
                <a16:creationId xmlns:a16="http://schemas.microsoft.com/office/drawing/2014/main" id="{61D1DD91-BB67-77A6-29C4-260021D24403}"/>
              </a:ext>
            </a:extLst>
          </p:cNvPr>
          <p:cNvSpPr>
            <a:spLocks noChangeArrowheads="1"/>
          </p:cNvSpPr>
          <p:nvPr/>
        </p:nvSpPr>
        <p:spPr bwMode="auto">
          <a:xfrm>
            <a:off x="1524001" y="319052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617" name="Rectangle 38">
            <a:extLst>
              <a:ext uri="{FF2B5EF4-FFF2-40B4-BE49-F238E27FC236}">
                <a16:creationId xmlns:a16="http://schemas.microsoft.com/office/drawing/2014/main" id="{68922123-0BD2-52EA-7B98-925B59017D52}"/>
              </a:ext>
            </a:extLst>
          </p:cNvPr>
          <p:cNvSpPr>
            <a:spLocks noChangeArrowheads="1"/>
          </p:cNvSpPr>
          <p:nvPr/>
        </p:nvSpPr>
        <p:spPr bwMode="auto">
          <a:xfrm>
            <a:off x="1524001" y="987965"/>
            <a:ext cx="7489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根据坐标系的右手规则知</a:t>
            </a:r>
            <a:r>
              <a:rPr lang="en-US" altLang="zh-CN" sz="2000" b="1" i="1" dirty="0" err="1"/>
              <a:t>n</a:t>
            </a:r>
            <a:r>
              <a:rPr lang="en-US" altLang="zh-CN" sz="2000" b="1" dirty="0" err="1">
                <a:sym typeface="Symbol" panose="05050102010706020507" pitchFamily="18" charset="2"/>
              </a:rPr>
              <a:t></a:t>
            </a:r>
            <a:r>
              <a:rPr lang="en-US" altLang="zh-CN" sz="2000" b="1" i="1" dirty="0" err="1"/>
              <a:t>o</a:t>
            </a:r>
            <a:r>
              <a:rPr lang="en-US" altLang="zh-CN" sz="2000" b="1" dirty="0">
                <a:sym typeface="Symbol" panose="05050102010706020507" pitchFamily="18" charset="2"/>
              </a:rPr>
              <a:t> =</a:t>
            </a:r>
            <a:r>
              <a:rPr lang="en-US" altLang="zh-CN" sz="2000" b="1" i="1" dirty="0">
                <a:sym typeface="Symbol" panose="05050102010706020507" pitchFamily="18" charset="2"/>
              </a:rPr>
              <a:t> f</a:t>
            </a:r>
            <a:r>
              <a:rPr lang="zh-CN" altLang="en-US" sz="2000" b="1" dirty="0">
                <a:sym typeface="Symbol" panose="05050102010706020507" pitchFamily="18" charset="2"/>
              </a:rPr>
              <a:t>，叉积可以按下式计算：</a:t>
            </a:r>
          </a:p>
        </p:txBody>
      </p:sp>
      <p:sp>
        <p:nvSpPr>
          <p:cNvPr id="25618" name="Rectangle 40">
            <a:extLst>
              <a:ext uri="{FF2B5EF4-FFF2-40B4-BE49-F238E27FC236}">
                <a16:creationId xmlns:a16="http://schemas.microsoft.com/office/drawing/2014/main" id="{8C77C9C1-C46C-9083-B9B5-C167F49B35C5}"/>
              </a:ext>
            </a:extLst>
          </p:cNvPr>
          <p:cNvSpPr>
            <a:spLocks noChangeArrowheads="1"/>
          </p:cNvSpPr>
          <p:nvPr/>
        </p:nvSpPr>
        <p:spPr bwMode="auto">
          <a:xfrm>
            <a:off x="662628" y="3814956"/>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619" name="Object 19">
            <a:extLst>
              <a:ext uri="{FF2B5EF4-FFF2-40B4-BE49-F238E27FC236}">
                <a16:creationId xmlns:a16="http://schemas.microsoft.com/office/drawing/2014/main" id="{CD32FE47-5D9C-FF98-E7B8-A6243C337B4C}"/>
              </a:ext>
            </a:extLst>
          </p:cNvPr>
          <p:cNvGraphicFramePr>
            <a:graphicFrameLocks noChangeAspect="1"/>
          </p:cNvGraphicFramePr>
          <p:nvPr>
            <p:extLst>
              <p:ext uri="{D42A27DB-BD31-4B8C-83A1-F6EECF244321}">
                <p14:modId xmlns:p14="http://schemas.microsoft.com/office/powerpoint/2010/main" val="3187883489"/>
              </p:ext>
            </p:extLst>
          </p:nvPr>
        </p:nvGraphicFramePr>
        <p:xfrm>
          <a:off x="2578101" y="1443039"/>
          <a:ext cx="7467600" cy="1233488"/>
        </p:xfrm>
        <a:graphic>
          <a:graphicData uri="http://schemas.openxmlformats.org/presentationml/2006/ole">
            <mc:AlternateContent xmlns:mc="http://schemas.openxmlformats.org/markup-compatibility/2006">
              <mc:Choice xmlns:v="urn:schemas-microsoft-com:vml" Requires="v">
                <p:oleObj spid="_x0000_s54286" r:id="rId3" imgW="4153217" imgH="686117" progId="Equation.DSMT4">
                  <p:embed/>
                </p:oleObj>
              </mc:Choice>
              <mc:Fallback>
                <p:oleObj r:id="rId3" imgW="4153217" imgH="686117" progId="Equation.DSMT4">
                  <p:embed/>
                  <p:pic>
                    <p:nvPicPr>
                      <p:cNvPr id="25619" name="Object 19">
                        <a:extLst>
                          <a:ext uri="{FF2B5EF4-FFF2-40B4-BE49-F238E27FC236}">
                            <a16:creationId xmlns:a16="http://schemas.microsoft.com/office/drawing/2014/main" id="{CD32FE47-5D9C-FF98-E7B8-A6243C337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101" y="1443039"/>
                        <a:ext cx="74676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20" name="Rectangle 42">
            <a:extLst>
              <a:ext uri="{FF2B5EF4-FFF2-40B4-BE49-F238E27FC236}">
                <a16:creationId xmlns:a16="http://schemas.microsoft.com/office/drawing/2014/main" id="{F143F43D-F17B-51EC-8082-D5FA49438A67}"/>
              </a:ext>
            </a:extLst>
          </p:cNvPr>
          <p:cNvSpPr>
            <a:spLocks noChangeArrowheads="1"/>
          </p:cNvSpPr>
          <p:nvPr/>
        </p:nvSpPr>
        <p:spPr bwMode="auto">
          <a:xfrm>
            <a:off x="1524001" y="317147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621" name="Object 21">
            <a:extLst>
              <a:ext uri="{FF2B5EF4-FFF2-40B4-BE49-F238E27FC236}">
                <a16:creationId xmlns:a16="http://schemas.microsoft.com/office/drawing/2014/main" id="{55C0E3DD-EC2C-EC2D-A9F8-C9C570358181}"/>
              </a:ext>
            </a:extLst>
          </p:cNvPr>
          <p:cNvGraphicFramePr>
            <a:graphicFrameLocks noChangeAspect="1"/>
          </p:cNvGraphicFramePr>
          <p:nvPr>
            <p:extLst>
              <p:ext uri="{D42A27DB-BD31-4B8C-83A1-F6EECF244321}">
                <p14:modId xmlns:p14="http://schemas.microsoft.com/office/powerpoint/2010/main" val="3201020811"/>
              </p:ext>
            </p:extLst>
          </p:nvPr>
        </p:nvGraphicFramePr>
        <p:xfrm>
          <a:off x="2488499" y="2734229"/>
          <a:ext cx="7489825" cy="501650"/>
        </p:xfrm>
        <a:graphic>
          <a:graphicData uri="http://schemas.openxmlformats.org/presentationml/2006/ole">
            <mc:AlternateContent xmlns:mc="http://schemas.openxmlformats.org/markup-compatibility/2006">
              <mc:Choice xmlns:v="urn:schemas-microsoft-com:vml" Requires="v">
                <p:oleObj spid="_x0000_s54287" r:id="rId5" imgW="3556317" imgH="241617" progId="Equation.DSMT4">
                  <p:embed/>
                </p:oleObj>
              </mc:Choice>
              <mc:Fallback>
                <p:oleObj r:id="rId5" imgW="3556317" imgH="241617" progId="Equation.DSMT4">
                  <p:embed/>
                  <p:pic>
                    <p:nvPicPr>
                      <p:cNvPr id="25621" name="Object 21">
                        <a:extLst>
                          <a:ext uri="{FF2B5EF4-FFF2-40B4-BE49-F238E27FC236}">
                            <a16:creationId xmlns:a16="http://schemas.microsoft.com/office/drawing/2014/main" id="{55C0E3DD-EC2C-EC2D-A9F8-C9C5703581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8499" y="2734229"/>
                        <a:ext cx="74898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22" name="Rectangle 43">
            <a:extLst>
              <a:ext uri="{FF2B5EF4-FFF2-40B4-BE49-F238E27FC236}">
                <a16:creationId xmlns:a16="http://schemas.microsoft.com/office/drawing/2014/main" id="{1500C9C6-D628-6CA7-556E-6229A6F4C865}"/>
              </a:ext>
            </a:extLst>
          </p:cNvPr>
          <p:cNvSpPr>
            <a:spLocks noChangeArrowheads="1"/>
          </p:cNvSpPr>
          <p:nvPr/>
        </p:nvSpPr>
        <p:spPr bwMode="auto">
          <a:xfrm>
            <a:off x="1370649" y="3448403"/>
            <a:ext cx="3825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再根据旋转矩阵的正交性可以得 </a:t>
            </a:r>
          </a:p>
        </p:txBody>
      </p:sp>
      <p:sp>
        <p:nvSpPr>
          <p:cNvPr id="25623" name="Rectangle 45">
            <a:extLst>
              <a:ext uri="{FF2B5EF4-FFF2-40B4-BE49-F238E27FC236}">
                <a16:creationId xmlns:a16="http://schemas.microsoft.com/office/drawing/2014/main" id="{0153CA0C-29AB-0DD3-17D4-96C92A8AC13A}"/>
              </a:ext>
            </a:extLst>
          </p:cNvPr>
          <p:cNvSpPr>
            <a:spLocks noChangeArrowheads="1"/>
          </p:cNvSpPr>
          <p:nvPr/>
        </p:nvSpPr>
        <p:spPr bwMode="auto">
          <a:xfrm>
            <a:off x="1524001" y="317147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624" name="Object 24">
            <a:extLst>
              <a:ext uri="{FF2B5EF4-FFF2-40B4-BE49-F238E27FC236}">
                <a16:creationId xmlns:a16="http://schemas.microsoft.com/office/drawing/2014/main" id="{A0BC3DE3-F50A-4305-7DA3-4F144D73C33C}"/>
              </a:ext>
            </a:extLst>
          </p:cNvPr>
          <p:cNvGraphicFramePr>
            <a:graphicFrameLocks noChangeAspect="1"/>
          </p:cNvGraphicFramePr>
          <p:nvPr>
            <p:extLst>
              <p:ext uri="{D42A27DB-BD31-4B8C-83A1-F6EECF244321}">
                <p14:modId xmlns:p14="http://schemas.microsoft.com/office/powerpoint/2010/main" val="2492275361"/>
              </p:ext>
            </p:extLst>
          </p:nvPr>
        </p:nvGraphicFramePr>
        <p:xfrm>
          <a:off x="1818327" y="3812285"/>
          <a:ext cx="5616575" cy="479425"/>
        </p:xfrm>
        <a:graphic>
          <a:graphicData uri="http://schemas.openxmlformats.org/presentationml/2006/ole">
            <mc:AlternateContent xmlns:mc="http://schemas.openxmlformats.org/markup-compatibility/2006">
              <mc:Choice xmlns:v="urn:schemas-microsoft-com:vml" Requires="v">
                <p:oleObj spid="_x0000_s54288" r:id="rId7" imgW="2794317" imgH="241617" progId="Equation.DSMT4">
                  <p:embed/>
                </p:oleObj>
              </mc:Choice>
              <mc:Fallback>
                <p:oleObj r:id="rId7" imgW="2794317" imgH="241617" progId="Equation.DSMT4">
                  <p:embed/>
                  <p:pic>
                    <p:nvPicPr>
                      <p:cNvPr id="25624" name="Object 24">
                        <a:extLst>
                          <a:ext uri="{FF2B5EF4-FFF2-40B4-BE49-F238E27FC236}">
                            <a16:creationId xmlns:a16="http://schemas.microsoft.com/office/drawing/2014/main" id="{A0BC3DE3-F50A-4305-7DA3-4F144D73C3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8327" y="3812285"/>
                        <a:ext cx="56165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25" name="Rectangle 47">
            <a:extLst>
              <a:ext uri="{FF2B5EF4-FFF2-40B4-BE49-F238E27FC236}">
                <a16:creationId xmlns:a16="http://schemas.microsoft.com/office/drawing/2014/main" id="{A5B30C21-E069-72E9-4848-132613B291B8}"/>
              </a:ext>
            </a:extLst>
          </p:cNvPr>
          <p:cNvSpPr>
            <a:spLocks noChangeArrowheads="1"/>
          </p:cNvSpPr>
          <p:nvPr/>
        </p:nvSpPr>
        <p:spPr bwMode="auto">
          <a:xfrm>
            <a:off x="1524001" y="300002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626" name="Object 26">
            <a:extLst>
              <a:ext uri="{FF2B5EF4-FFF2-40B4-BE49-F238E27FC236}">
                <a16:creationId xmlns:a16="http://schemas.microsoft.com/office/drawing/2014/main" id="{869A384E-3DDE-108A-FF7A-CC0AAF0848D7}"/>
              </a:ext>
            </a:extLst>
          </p:cNvPr>
          <p:cNvGraphicFramePr>
            <a:graphicFrameLocks noChangeAspect="1"/>
          </p:cNvGraphicFramePr>
          <p:nvPr>
            <p:extLst>
              <p:ext uri="{D42A27DB-BD31-4B8C-83A1-F6EECF244321}">
                <p14:modId xmlns:p14="http://schemas.microsoft.com/office/powerpoint/2010/main" val="3421530455"/>
              </p:ext>
            </p:extLst>
          </p:nvPr>
        </p:nvGraphicFramePr>
        <p:xfrm>
          <a:off x="2566989" y="5721350"/>
          <a:ext cx="7056437" cy="1060450"/>
        </p:xfrm>
        <a:graphic>
          <a:graphicData uri="http://schemas.openxmlformats.org/presentationml/2006/ole">
            <mc:AlternateContent xmlns:mc="http://schemas.openxmlformats.org/markup-compatibility/2006">
              <mc:Choice xmlns:v="urn:schemas-microsoft-com:vml" Requires="v">
                <p:oleObj spid="_x0000_s54289" r:id="rId9" imgW="4546917" imgH="686117" progId="Equation.DSMT4">
                  <p:embed/>
                </p:oleObj>
              </mc:Choice>
              <mc:Fallback>
                <p:oleObj r:id="rId9" imgW="4546917" imgH="686117" progId="Equation.DSMT4">
                  <p:embed/>
                  <p:pic>
                    <p:nvPicPr>
                      <p:cNvPr id="25626" name="Object 26">
                        <a:extLst>
                          <a:ext uri="{FF2B5EF4-FFF2-40B4-BE49-F238E27FC236}">
                            <a16:creationId xmlns:a16="http://schemas.microsoft.com/office/drawing/2014/main" id="{869A384E-3DDE-108A-FF7A-CC0AAF0848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6989" y="5721350"/>
                        <a:ext cx="7056437"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27" name="Rectangle 48">
            <a:extLst>
              <a:ext uri="{FF2B5EF4-FFF2-40B4-BE49-F238E27FC236}">
                <a16:creationId xmlns:a16="http://schemas.microsoft.com/office/drawing/2014/main" id="{ABC16A8B-BE51-A240-7B0F-2998F6B9A636}"/>
              </a:ext>
            </a:extLst>
          </p:cNvPr>
          <p:cNvSpPr>
            <a:spLocks noChangeArrowheads="1"/>
          </p:cNvSpPr>
          <p:nvPr/>
        </p:nvSpPr>
        <p:spPr bwMode="auto">
          <a:xfrm>
            <a:off x="1524001" y="3581048"/>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628" name="Object 28">
            <a:extLst>
              <a:ext uri="{FF2B5EF4-FFF2-40B4-BE49-F238E27FC236}">
                <a16:creationId xmlns:a16="http://schemas.microsoft.com/office/drawing/2014/main" id="{1FB86933-AC9B-AA74-B772-332DEA02C86A}"/>
              </a:ext>
            </a:extLst>
          </p:cNvPr>
          <p:cNvGraphicFramePr>
            <a:graphicFrameLocks noChangeAspect="1"/>
          </p:cNvGraphicFramePr>
          <p:nvPr>
            <p:extLst>
              <p:ext uri="{D42A27DB-BD31-4B8C-83A1-F6EECF244321}">
                <p14:modId xmlns:p14="http://schemas.microsoft.com/office/powerpoint/2010/main" val="4251764130"/>
              </p:ext>
            </p:extLst>
          </p:nvPr>
        </p:nvGraphicFramePr>
        <p:xfrm>
          <a:off x="1818327" y="4291710"/>
          <a:ext cx="5507038" cy="1282700"/>
        </p:xfrm>
        <a:graphic>
          <a:graphicData uri="http://schemas.openxmlformats.org/presentationml/2006/ole">
            <mc:AlternateContent xmlns:mc="http://schemas.openxmlformats.org/markup-compatibility/2006">
              <mc:Choice xmlns:v="urn:schemas-microsoft-com:vml" Requires="v">
                <p:oleObj spid="_x0000_s54290" r:id="rId11" imgW="2781617" imgH="648017" progId="Equation.DSMT4">
                  <p:embed/>
                </p:oleObj>
              </mc:Choice>
              <mc:Fallback>
                <p:oleObj r:id="rId11" imgW="2781617" imgH="648017" progId="Equation.DSMT4">
                  <p:embed/>
                  <p:pic>
                    <p:nvPicPr>
                      <p:cNvPr id="25628" name="Object 28">
                        <a:extLst>
                          <a:ext uri="{FF2B5EF4-FFF2-40B4-BE49-F238E27FC236}">
                            <a16:creationId xmlns:a16="http://schemas.microsoft.com/office/drawing/2014/main" id="{1FB86933-AC9B-AA74-B772-332DEA02C8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8327" y="4291710"/>
                        <a:ext cx="550703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29" name="Object 29">
            <a:extLst>
              <a:ext uri="{FF2B5EF4-FFF2-40B4-BE49-F238E27FC236}">
                <a16:creationId xmlns:a16="http://schemas.microsoft.com/office/drawing/2014/main" id="{9C3DF937-10A8-675C-C746-4EEF85D2FB86}"/>
              </a:ext>
            </a:extLst>
          </p:cNvPr>
          <p:cNvGraphicFramePr>
            <a:graphicFrameLocks noChangeAspect="1"/>
          </p:cNvGraphicFramePr>
          <p:nvPr>
            <p:extLst>
              <p:ext uri="{D42A27DB-BD31-4B8C-83A1-F6EECF244321}">
                <p14:modId xmlns:p14="http://schemas.microsoft.com/office/powerpoint/2010/main" val="2812453268"/>
              </p:ext>
            </p:extLst>
          </p:nvPr>
        </p:nvGraphicFramePr>
        <p:xfrm>
          <a:off x="7965942" y="4051997"/>
          <a:ext cx="2252663" cy="1204913"/>
        </p:xfrm>
        <a:graphic>
          <a:graphicData uri="http://schemas.openxmlformats.org/presentationml/2006/ole">
            <mc:AlternateContent xmlns:mc="http://schemas.openxmlformats.org/markup-compatibility/2006">
              <mc:Choice xmlns:v="urn:schemas-microsoft-com:vml" Requires="v">
                <p:oleObj spid="_x0000_s54291" r:id="rId13" imgW="1232217" imgH="660717" progId="Equation.DSMT4">
                  <p:embed/>
                </p:oleObj>
              </mc:Choice>
              <mc:Fallback>
                <p:oleObj r:id="rId13" imgW="1232217" imgH="660717" progId="Equation.DSMT4">
                  <p:embed/>
                  <p:pic>
                    <p:nvPicPr>
                      <p:cNvPr id="25629" name="Object 29">
                        <a:extLst>
                          <a:ext uri="{FF2B5EF4-FFF2-40B4-BE49-F238E27FC236}">
                            <a16:creationId xmlns:a16="http://schemas.microsoft.com/office/drawing/2014/main" id="{9C3DF937-10A8-675C-C746-4EEF85D2FB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65942" y="4051997"/>
                        <a:ext cx="2252663"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67DDDEAB-4F8A-6400-AB4C-1EE2769A84BC}"/>
              </a:ext>
            </a:extLst>
          </p:cNvPr>
          <p:cNvSpPr/>
          <p:nvPr/>
        </p:nvSpPr>
        <p:spPr>
          <a:xfrm>
            <a:off x="662628" y="372238"/>
            <a:ext cx="3028393"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3.4.5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通用旋转变换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17"/>
                                        </p:tgtEl>
                                        <p:attrNameLst>
                                          <p:attrName>style.visibility</p:attrName>
                                        </p:attrNameLst>
                                      </p:cBhvr>
                                      <p:to>
                                        <p:strVal val="visible"/>
                                      </p:to>
                                    </p:set>
                                    <p:anim calcmode="lin" valueType="num">
                                      <p:cBhvr additive="base">
                                        <p:cTn id="7" dur="500" fill="hold"/>
                                        <p:tgtEl>
                                          <p:spTgt spid="25617"/>
                                        </p:tgtEl>
                                        <p:attrNameLst>
                                          <p:attrName>ppt_x</p:attrName>
                                        </p:attrNameLst>
                                      </p:cBhvr>
                                      <p:tavLst>
                                        <p:tav tm="0">
                                          <p:val>
                                            <p:strVal val="#ppt_x"/>
                                          </p:val>
                                        </p:tav>
                                        <p:tav tm="100000">
                                          <p:val>
                                            <p:strVal val="#ppt_x"/>
                                          </p:val>
                                        </p:tav>
                                      </p:tavLst>
                                    </p:anim>
                                    <p:anim calcmode="lin" valueType="num">
                                      <p:cBhvr additive="base">
                                        <p:cTn id="8" dur="500" fill="hold"/>
                                        <p:tgtEl>
                                          <p:spTgt spid="2561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5619"/>
                                        </p:tgtEl>
                                        <p:attrNameLst>
                                          <p:attrName>style.visibility</p:attrName>
                                        </p:attrNameLst>
                                      </p:cBhvr>
                                      <p:to>
                                        <p:strVal val="visible"/>
                                      </p:to>
                                    </p:set>
                                    <p:anim calcmode="lin" valueType="num">
                                      <p:cBhvr additive="base">
                                        <p:cTn id="13" dur="500" fill="hold"/>
                                        <p:tgtEl>
                                          <p:spTgt spid="25619"/>
                                        </p:tgtEl>
                                        <p:attrNameLst>
                                          <p:attrName>ppt_x</p:attrName>
                                        </p:attrNameLst>
                                      </p:cBhvr>
                                      <p:tavLst>
                                        <p:tav tm="0">
                                          <p:val>
                                            <p:strVal val="#ppt_x"/>
                                          </p:val>
                                        </p:tav>
                                        <p:tav tm="100000">
                                          <p:val>
                                            <p:strVal val="#ppt_x"/>
                                          </p:val>
                                        </p:tav>
                                      </p:tavLst>
                                    </p:anim>
                                    <p:anim calcmode="lin" valueType="num">
                                      <p:cBhvr additive="base">
                                        <p:cTn id="14" dur="500" fill="hold"/>
                                        <p:tgtEl>
                                          <p:spTgt spid="2561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5621"/>
                                        </p:tgtEl>
                                        <p:attrNameLst>
                                          <p:attrName>style.visibility</p:attrName>
                                        </p:attrNameLst>
                                      </p:cBhvr>
                                      <p:to>
                                        <p:strVal val="visible"/>
                                      </p:to>
                                    </p:set>
                                    <p:anim calcmode="lin" valueType="num">
                                      <p:cBhvr additive="base">
                                        <p:cTn id="19" dur="500" fill="hold"/>
                                        <p:tgtEl>
                                          <p:spTgt spid="25621"/>
                                        </p:tgtEl>
                                        <p:attrNameLst>
                                          <p:attrName>ppt_x</p:attrName>
                                        </p:attrNameLst>
                                      </p:cBhvr>
                                      <p:tavLst>
                                        <p:tav tm="0">
                                          <p:val>
                                            <p:strVal val="#ppt_x"/>
                                          </p:val>
                                        </p:tav>
                                        <p:tav tm="100000">
                                          <p:val>
                                            <p:strVal val="#ppt_x"/>
                                          </p:val>
                                        </p:tav>
                                      </p:tavLst>
                                    </p:anim>
                                    <p:anim calcmode="lin" valueType="num">
                                      <p:cBhvr additive="base">
                                        <p:cTn id="20" dur="500" fill="hold"/>
                                        <p:tgtEl>
                                          <p:spTgt spid="2562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22"/>
                                        </p:tgtEl>
                                        <p:attrNameLst>
                                          <p:attrName>style.visibility</p:attrName>
                                        </p:attrNameLst>
                                      </p:cBhvr>
                                      <p:to>
                                        <p:strVal val="visible"/>
                                      </p:to>
                                    </p:set>
                                    <p:anim calcmode="lin" valueType="num">
                                      <p:cBhvr additive="base">
                                        <p:cTn id="25" dur="500" fill="hold"/>
                                        <p:tgtEl>
                                          <p:spTgt spid="25622"/>
                                        </p:tgtEl>
                                        <p:attrNameLst>
                                          <p:attrName>ppt_x</p:attrName>
                                        </p:attrNameLst>
                                      </p:cBhvr>
                                      <p:tavLst>
                                        <p:tav tm="0">
                                          <p:val>
                                            <p:strVal val="#ppt_x"/>
                                          </p:val>
                                        </p:tav>
                                        <p:tav tm="100000">
                                          <p:val>
                                            <p:strVal val="#ppt_x"/>
                                          </p:val>
                                        </p:tav>
                                      </p:tavLst>
                                    </p:anim>
                                    <p:anim calcmode="lin" valueType="num">
                                      <p:cBhvr additive="base">
                                        <p:cTn id="26" dur="500" fill="hold"/>
                                        <p:tgtEl>
                                          <p:spTgt spid="2562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5624"/>
                                        </p:tgtEl>
                                        <p:attrNameLst>
                                          <p:attrName>style.visibility</p:attrName>
                                        </p:attrNameLst>
                                      </p:cBhvr>
                                      <p:to>
                                        <p:strVal val="visible"/>
                                      </p:to>
                                    </p:set>
                                    <p:anim calcmode="lin" valueType="num">
                                      <p:cBhvr additive="base">
                                        <p:cTn id="31" dur="500" fill="hold"/>
                                        <p:tgtEl>
                                          <p:spTgt spid="25624"/>
                                        </p:tgtEl>
                                        <p:attrNameLst>
                                          <p:attrName>ppt_x</p:attrName>
                                        </p:attrNameLst>
                                      </p:cBhvr>
                                      <p:tavLst>
                                        <p:tav tm="0">
                                          <p:val>
                                            <p:strVal val="#ppt_x"/>
                                          </p:val>
                                        </p:tav>
                                        <p:tav tm="100000">
                                          <p:val>
                                            <p:strVal val="#ppt_x"/>
                                          </p:val>
                                        </p:tav>
                                      </p:tavLst>
                                    </p:anim>
                                    <p:anim calcmode="lin" valueType="num">
                                      <p:cBhvr additive="base">
                                        <p:cTn id="32" dur="500" fill="hold"/>
                                        <p:tgtEl>
                                          <p:spTgt spid="2562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5628"/>
                                        </p:tgtEl>
                                        <p:attrNameLst>
                                          <p:attrName>style.visibility</p:attrName>
                                        </p:attrNameLst>
                                      </p:cBhvr>
                                      <p:to>
                                        <p:strVal val="visible"/>
                                      </p:to>
                                    </p:set>
                                    <p:anim calcmode="lin" valueType="num">
                                      <p:cBhvr additive="base">
                                        <p:cTn id="37" dur="500" fill="hold"/>
                                        <p:tgtEl>
                                          <p:spTgt spid="25628"/>
                                        </p:tgtEl>
                                        <p:attrNameLst>
                                          <p:attrName>ppt_x</p:attrName>
                                        </p:attrNameLst>
                                      </p:cBhvr>
                                      <p:tavLst>
                                        <p:tav tm="0">
                                          <p:val>
                                            <p:strVal val="#ppt_x"/>
                                          </p:val>
                                        </p:tav>
                                        <p:tav tm="100000">
                                          <p:val>
                                            <p:strVal val="#ppt_x"/>
                                          </p:val>
                                        </p:tav>
                                      </p:tavLst>
                                    </p:anim>
                                    <p:anim calcmode="lin" valueType="num">
                                      <p:cBhvr additive="base">
                                        <p:cTn id="38" dur="500" fill="hold"/>
                                        <p:tgtEl>
                                          <p:spTgt spid="2562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25629"/>
                                        </p:tgtEl>
                                        <p:attrNameLst>
                                          <p:attrName>style.visibility</p:attrName>
                                        </p:attrNameLst>
                                      </p:cBhvr>
                                      <p:to>
                                        <p:strVal val="visible"/>
                                      </p:to>
                                    </p:set>
                                    <p:anim calcmode="lin" valueType="num">
                                      <p:cBhvr additive="base">
                                        <p:cTn id="43" dur="500" fill="hold"/>
                                        <p:tgtEl>
                                          <p:spTgt spid="25629"/>
                                        </p:tgtEl>
                                        <p:attrNameLst>
                                          <p:attrName>ppt_x</p:attrName>
                                        </p:attrNameLst>
                                      </p:cBhvr>
                                      <p:tavLst>
                                        <p:tav tm="0">
                                          <p:val>
                                            <p:strVal val="1+#ppt_w/2"/>
                                          </p:val>
                                        </p:tav>
                                        <p:tav tm="100000">
                                          <p:val>
                                            <p:strVal val="#ppt_x"/>
                                          </p:val>
                                        </p:tav>
                                      </p:tavLst>
                                    </p:anim>
                                    <p:anim calcmode="lin" valueType="num">
                                      <p:cBhvr additive="base">
                                        <p:cTn id="44" dur="500" fill="hold"/>
                                        <p:tgtEl>
                                          <p:spTgt spid="25629"/>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5626"/>
                                        </p:tgtEl>
                                        <p:attrNameLst>
                                          <p:attrName>style.visibility</p:attrName>
                                        </p:attrNameLst>
                                      </p:cBhvr>
                                      <p:to>
                                        <p:strVal val="visible"/>
                                      </p:to>
                                    </p:set>
                                    <p:anim calcmode="lin" valueType="num">
                                      <p:cBhvr additive="base">
                                        <p:cTn id="49" dur="500" fill="hold"/>
                                        <p:tgtEl>
                                          <p:spTgt spid="25626"/>
                                        </p:tgtEl>
                                        <p:attrNameLst>
                                          <p:attrName>ppt_x</p:attrName>
                                        </p:attrNameLst>
                                      </p:cBhvr>
                                      <p:tavLst>
                                        <p:tav tm="0">
                                          <p:val>
                                            <p:strVal val="#ppt_x"/>
                                          </p:val>
                                        </p:tav>
                                        <p:tav tm="100000">
                                          <p:val>
                                            <p:strVal val="#ppt_x"/>
                                          </p:val>
                                        </p:tav>
                                      </p:tavLst>
                                    </p:anim>
                                    <p:anim calcmode="lin" valueType="num">
                                      <p:cBhvr additive="base">
                                        <p:cTn id="50" dur="500" fill="hold"/>
                                        <p:tgtEl>
                                          <p:spTgt spid="256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7" grpId="0" autoUpdateAnimBg="0"/>
      <p:bldP spid="25622"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4">
            <a:extLst>
              <a:ext uri="{FF2B5EF4-FFF2-40B4-BE49-F238E27FC236}">
                <a16:creationId xmlns:a16="http://schemas.microsoft.com/office/drawing/2014/main" id="{50808DC5-06EC-7AA6-517D-AB90EF6A5E9B}"/>
              </a:ext>
            </a:extLst>
          </p:cNvPr>
          <p:cNvSpPr>
            <a:spLocks noChangeArrowheads="1"/>
          </p:cNvSpPr>
          <p:nvPr/>
        </p:nvSpPr>
        <p:spPr bwMode="auto">
          <a:xfrm>
            <a:off x="1559752" y="3439288"/>
            <a:ext cx="7056437" cy="7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将上式对角线相加得</a:t>
            </a:r>
            <a:endParaRPr lang="zh-CN" altLang="en-US" sz="2000" b="1" i="1" dirty="0"/>
          </a:p>
          <a:p>
            <a:pPr eaLnBrk="1" hangingPunct="1">
              <a:lnSpc>
                <a:spcPct val="110000"/>
              </a:lnSpc>
            </a:pPr>
            <a:r>
              <a:rPr lang="en-US" altLang="zh-CN" sz="2000" b="1" i="1" dirty="0"/>
              <a:t>                       r</a:t>
            </a:r>
            <a:r>
              <a:rPr lang="en-US" altLang="zh-CN" sz="2000" b="1" baseline="-25000" dirty="0"/>
              <a:t>11</a:t>
            </a:r>
            <a:r>
              <a:rPr lang="en-US" altLang="zh-CN" sz="2000" b="1" dirty="0"/>
              <a:t>+ </a:t>
            </a:r>
            <a:r>
              <a:rPr lang="en-US" altLang="zh-CN" sz="2000" b="1" i="1" dirty="0"/>
              <a:t>r</a:t>
            </a:r>
            <a:r>
              <a:rPr lang="en-US" altLang="zh-CN" sz="2000" b="1" baseline="-25000" dirty="0"/>
              <a:t>22</a:t>
            </a:r>
            <a:r>
              <a:rPr lang="en-US" altLang="zh-CN" sz="2000" b="1" dirty="0"/>
              <a:t>+ </a:t>
            </a:r>
            <a:r>
              <a:rPr lang="en-US" altLang="zh-CN" sz="2000" b="1" i="1" dirty="0"/>
              <a:t>r</a:t>
            </a:r>
            <a:r>
              <a:rPr lang="en-US" altLang="zh-CN" sz="2000" b="1" baseline="-25000" dirty="0"/>
              <a:t>33</a:t>
            </a:r>
            <a:r>
              <a:rPr lang="en-US" altLang="zh-CN" sz="2000" b="1" dirty="0"/>
              <a:t>=1+2c</a:t>
            </a:r>
            <a:r>
              <a:rPr lang="en-US" altLang="zh-CN" sz="2000" b="1" dirty="0">
                <a:latin typeface="Symbol" panose="05050102010706020507" pitchFamily="18" charset="2"/>
              </a:rPr>
              <a:t>q</a:t>
            </a:r>
            <a:r>
              <a:rPr lang="en-US" altLang="zh-CN" sz="2000" b="1" dirty="0">
                <a:sym typeface="Symbol" panose="05050102010706020507" pitchFamily="18" charset="2"/>
              </a:rPr>
              <a:t></a:t>
            </a:r>
            <a:r>
              <a:rPr lang="en-US" altLang="zh-CN" sz="2000" b="1" dirty="0"/>
              <a:t> </a:t>
            </a:r>
            <a:r>
              <a:rPr lang="en-US" altLang="zh-CN" sz="2000" b="1" dirty="0" err="1"/>
              <a:t>c</a:t>
            </a:r>
            <a:r>
              <a:rPr lang="en-US" altLang="zh-CN" sz="2000" b="1" dirty="0" err="1">
                <a:latin typeface="Symbol" panose="05050102010706020507" pitchFamily="18" charset="2"/>
                <a:sym typeface="Symbol" panose="05050102010706020507" pitchFamily="18" charset="2"/>
              </a:rPr>
              <a:t>q</a:t>
            </a:r>
            <a:r>
              <a:rPr lang="en-US" altLang="zh-CN" sz="2000" b="1" dirty="0">
                <a:sym typeface="Symbol" panose="05050102010706020507" pitchFamily="18" charset="2"/>
              </a:rPr>
              <a:t>=(</a:t>
            </a:r>
            <a:r>
              <a:rPr lang="en-US" altLang="zh-CN" sz="2000" b="1" i="1" dirty="0">
                <a:sym typeface="Symbol" panose="05050102010706020507" pitchFamily="18" charset="2"/>
              </a:rPr>
              <a:t> r</a:t>
            </a:r>
            <a:r>
              <a:rPr lang="en-US" altLang="zh-CN" sz="2000" b="1" baseline="-25000" dirty="0">
                <a:sym typeface="Symbol" panose="05050102010706020507" pitchFamily="18" charset="2"/>
              </a:rPr>
              <a:t>11</a:t>
            </a:r>
            <a:r>
              <a:rPr lang="en-US" altLang="zh-CN" sz="2000" b="1" dirty="0">
                <a:sym typeface="Symbol" panose="05050102010706020507" pitchFamily="18" charset="2"/>
              </a:rPr>
              <a:t>+ </a:t>
            </a:r>
            <a:r>
              <a:rPr lang="en-US" altLang="zh-CN" sz="2000" b="1" i="1" dirty="0">
                <a:sym typeface="Symbol" panose="05050102010706020507" pitchFamily="18" charset="2"/>
              </a:rPr>
              <a:t>r</a:t>
            </a:r>
            <a:r>
              <a:rPr lang="en-US" altLang="zh-CN" sz="2000" b="1" baseline="-25000" dirty="0">
                <a:sym typeface="Symbol" panose="05050102010706020507" pitchFamily="18" charset="2"/>
              </a:rPr>
              <a:t>22</a:t>
            </a:r>
            <a:r>
              <a:rPr lang="en-US" altLang="zh-CN" sz="2000" b="1" dirty="0">
                <a:sym typeface="Symbol" panose="05050102010706020507" pitchFamily="18" charset="2"/>
              </a:rPr>
              <a:t>+ </a:t>
            </a:r>
            <a:r>
              <a:rPr lang="en-US" altLang="zh-CN" sz="2000" b="1" i="1" dirty="0">
                <a:sym typeface="Symbol" panose="05050102010706020507" pitchFamily="18" charset="2"/>
              </a:rPr>
              <a:t>r</a:t>
            </a:r>
            <a:r>
              <a:rPr lang="en-US" altLang="zh-CN" sz="2000" b="1" baseline="-25000" dirty="0">
                <a:sym typeface="Symbol" panose="05050102010706020507" pitchFamily="18" charset="2"/>
              </a:rPr>
              <a:t>33</a:t>
            </a:r>
            <a:r>
              <a:rPr lang="en-US" altLang="zh-CN" sz="2000" b="1" dirty="0">
                <a:sym typeface="Symbol" panose="05050102010706020507" pitchFamily="18" charset="2"/>
              </a:rPr>
              <a:t> -1)/2   </a:t>
            </a:r>
          </a:p>
        </p:txBody>
      </p:sp>
      <p:sp>
        <p:nvSpPr>
          <p:cNvPr id="26628" name="Rectangle 9">
            <a:extLst>
              <a:ext uri="{FF2B5EF4-FFF2-40B4-BE49-F238E27FC236}">
                <a16:creationId xmlns:a16="http://schemas.microsoft.com/office/drawing/2014/main" id="{96823ACA-534D-745E-F05F-C6466DE39A5C}"/>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29" name="Rectangle 10">
            <a:extLst>
              <a:ext uri="{FF2B5EF4-FFF2-40B4-BE49-F238E27FC236}">
                <a16:creationId xmlns:a16="http://schemas.microsoft.com/office/drawing/2014/main" id="{218906D2-CF13-5D53-29C1-3F1F5E394BAE}"/>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30" name="Rectangle 14">
            <a:extLst>
              <a:ext uri="{FF2B5EF4-FFF2-40B4-BE49-F238E27FC236}">
                <a16:creationId xmlns:a16="http://schemas.microsoft.com/office/drawing/2014/main" id="{093F3131-A17B-32DF-9F04-FF7C67D71836}"/>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31" name="Rectangle 15">
            <a:extLst>
              <a:ext uri="{FF2B5EF4-FFF2-40B4-BE49-F238E27FC236}">
                <a16:creationId xmlns:a16="http://schemas.microsoft.com/office/drawing/2014/main" id="{AC8E97D1-224B-7177-0D87-F1691B03DDEB}"/>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32" name="Rectangle 16">
            <a:extLst>
              <a:ext uri="{FF2B5EF4-FFF2-40B4-BE49-F238E27FC236}">
                <a16:creationId xmlns:a16="http://schemas.microsoft.com/office/drawing/2014/main" id="{DCF9DF72-CBE3-CA85-718C-ACEB638A320B}"/>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33" name="Rectangle 18">
            <a:extLst>
              <a:ext uri="{FF2B5EF4-FFF2-40B4-BE49-F238E27FC236}">
                <a16:creationId xmlns:a16="http://schemas.microsoft.com/office/drawing/2014/main" id="{B7458591-3A09-1830-D1CA-E04F5966898A}"/>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34" name="Rectangle 19">
            <a:extLst>
              <a:ext uri="{FF2B5EF4-FFF2-40B4-BE49-F238E27FC236}">
                <a16:creationId xmlns:a16="http://schemas.microsoft.com/office/drawing/2014/main" id="{732DFBAE-17E2-B58A-472C-D23D5FE9366A}"/>
              </a:ext>
            </a:extLst>
          </p:cNvPr>
          <p:cNvSpPr>
            <a:spLocks noChangeArrowheads="1"/>
          </p:cNvSpPr>
          <p:nvPr/>
        </p:nvSpPr>
        <p:spPr bwMode="auto">
          <a:xfrm>
            <a:off x="1524001" y="-13846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36" name="Rectangle 30">
            <a:extLst>
              <a:ext uri="{FF2B5EF4-FFF2-40B4-BE49-F238E27FC236}">
                <a16:creationId xmlns:a16="http://schemas.microsoft.com/office/drawing/2014/main" id="{14095E62-F4EF-C4AC-F5C5-80FCFDC365F6}"/>
              </a:ext>
            </a:extLst>
          </p:cNvPr>
          <p:cNvSpPr>
            <a:spLocks noChangeArrowheads="1"/>
          </p:cNvSpPr>
          <p:nvPr/>
        </p:nvSpPr>
        <p:spPr bwMode="auto">
          <a:xfrm>
            <a:off x="847023" y="1302392"/>
            <a:ext cx="11001676" cy="128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algn="just">
              <a:lnSpc>
                <a:spcPct val="150000"/>
              </a:lnSpc>
            </a:pPr>
            <a:r>
              <a:rPr lang="zh-CN" altLang="en-US" sz="1800" b="1" dirty="0"/>
              <a:t>        前面讨论了给定转轴和转角可以得到旋转矩阵，那么是否任意给定的旋转矩阵都可以确定等效的转轴</a:t>
            </a:r>
            <a:r>
              <a:rPr lang="en-US" altLang="zh-CN" sz="1800" b="1" i="1" dirty="0"/>
              <a:t>f</a:t>
            </a:r>
            <a:r>
              <a:rPr lang="zh-CN" altLang="en-US" sz="1800" b="1" dirty="0"/>
              <a:t>和转角</a:t>
            </a:r>
            <a:r>
              <a:rPr lang="en-US" altLang="zh-CN" sz="1800" b="1" dirty="0">
                <a:latin typeface="Symbol" panose="05050102010706020507" pitchFamily="18" charset="2"/>
              </a:rPr>
              <a:t>q</a:t>
            </a:r>
            <a:r>
              <a:rPr lang="zh-CN" altLang="en-US" sz="1800" b="1" dirty="0"/>
              <a:t>哪？也就是两个坐标原点重合的坐标系可以通过绕固定轴转一定的角度来实现从一个坐标系转换到另一个坐标系。 </a:t>
            </a:r>
          </a:p>
        </p:txBody>
      </p:sp>
      <p:sp>
        <p:nvSpPr>
          <p:cNvPr id="26637" name="Rectangle 32">
            <a:extLst>
              <a:ext uri="{FF2B5EF4-FFF2-40B4-BE49-F238E27FC236}">
                <a16:creationId xmlns:a16="http://schemas.microsoft.com/office/drawing/2014/main" id="{64BA0BC9-F84C-2FBC-94EF-A6FC9D551336}"/>
              </a:ext>
            </a:extLst>
          </p:cNvPr>
          <p:cNvSpPr>
            <a:spLocks noChangeArrowheads="1"/>
          </p:cNvSpPr>
          <p:nvPr/>
        </p:nvSpPr>
        <p:spPr bwMode="auto">
          <a:xfrm>
            <a:off x="1524001" y="2947635"/>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6638" name="Object 14">
            <a:extLst>
              <a:ext uri="{FF2B5EF4-FFF2-40B4-BE49-F238E27FC236}">
                <a16:creationId xmlns:a16="http://schemas.microsoft.com/office/drawing/2014/main" id="{EF8D2FB4-7DEE-1326-D7F8-64183D9B2C67}"/>
              </a:ext>
            </a:extLst>
          </p:cNvPr>
          <p:cNvGraphicFramePr>
            <a:graphicFrameLocks noChangeAspect="1"/>
          </p:cNvGraphicFramePr>
          <p:nvPr>
            <p:extLst>
              <p:ext uri="{D42A27DB-BD31-4B8C-83A1-F6EECF244321}">
                <p14:modId xmlns:p14="http://schemas.microsoft.com/office/powerpoint/2010/main" val="2104242229"/>
              </p:ext>
            </p:extLst>
          </p:nvPr>
        </p:nvGraphicFramePr>
        <p:xfrm>
          <a:off x="2495551" y="2378076"/>
          <a:ext cx="6626225" cy="1052513"/>
        </p:xfrm>
        <a:graphic>
          <a:graphicData uri="http://schemas.openxmlformats.org/presentationml/2006/ole">
            <mc:AlternateContent xmlns:mc="http://schemas.openxmlformats.org/markup-compatibility/2006">
              <mc:Choice xmlns:v="urn:schemas-microsoft-com:vml" Requires="v">
                <p:oleObj spid="_x0000_s55300" r:id="rId3" imgW="4318317" imgH="686117" progId="Equation.DSMT4">
                  <p:embed/>
                </p:oleObj>
              </mc:Choice>
              <mc:Fallback>
                <p:oleObj r:id="rId3" imgW="4318317" imgH="686117" progId="Equation.DSMT4">
                  <p:embed/>
                  <p:pic>
                    <p:nvPicPr>
                      <p:cNvPr id="26638" name="Object 14">
                        <a:extLst>
                          <a:ext uri="{FF2B5EF4-FFF2-40B4-BE49-F238E27FC236}">
                            <a16:creationId xmlns:a16="http://schemas.microsoft.com/office/drawing/2014/main" id="{EF8D2FB4-7DEE-1326-D7F8-64183D9B2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2378076"/>
                        <a:ext cx="66262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9" name="Rectangle 35">
            <a:extLst>
              <a:ext uri="{FF2B5EF4-FFF2-40B4-BE49-F238E27FC236}">
                <a16:creationId xmlns:a16="http://schemas.microsoft.com/office/drawing/2014/main" id="{15D9EEF8-E41F-E049-4C14-F427CD063138}"/>
              </a:ext>
            </a:extLst>
          </p:cNvPr>
          <p:cNvSpPr>
            <a:spLocks noChangeArrowheads="1"/>
          </p:cNvSpPr>
          <p:nvPr/>
        </p:nvSpPr>
        <p:spPr bwMode="auto">
          <a:xfrm>
            <a:off x="1524001" y="4170119"/>
            <a:ext cx="5145088"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将关于对角线对称的两个元素分别相减得</a:t>
            </a:r>
          </a:p>
        </p:txBody>
      </p:sp>
      <p:sp>
        <p:nvSpPr>
          <p:cNvPr id="26640" name="Rectangle 36">
            <a:extLst>
              <a:ext uri="{FF2B5EF4-FFF2-40B4-BE49-F238E27FC236}">
                <a16:creationId xmlns:a16="http://schemas.microsoft.com/office/drawing/2014/main" id="{66328698-DA96-772E-CFDE-276F5AD65222}"/>
              </a:ext>
            </a:extLst>
          </p:cNvPr>
          <p:cNvSpPr>
            <a:spLocks noChangeArrowheads="1"/>
          </p:cNvSpPr>
          <p:nvPr/>
        </p:nvSpPr>
        <p:spPr bwMode="auto">
          <a:xfrm>
            <a:off x="3789364" y="4557718"/>
            <a:ext cx="4826825"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en-US" altLang="zh-CN" sz="2000" b="1" i="1"/>
              <a:t>r</a:t>
            </a:r>
            <a:r>
              <a:rPr lang="en-US" altLang="zh-CN" sz="2000" b="1" baseline="-25000"/>
              <a:t>32</a:t>
            </a:r>
            <a:r>
              <a:rPr lang="en-US" altLang="zh-CN" sz="2000" b="1"/>
              <a:t>-</a:t>
            </a:r>
            <a:r>
              <a:rPr lang="en-US" altLang="zh-CN" sz="2000" b="1" i="1"/>
              <a:t>r</a:t>
            </a:r>
            <a:r>
              <a:rPr lang="en-US" altLang="zh-CN" sz="2000" b="1" baseline="-25000"/>
              <a:t>23</a:t>
            </a:r>
            <a:r>
              <a:rPr lang="en-US" altLang="zh-CN" sz="2000" b="1"/>
              <a:t>=2</a:t>
            </a:r>
            <a:r>
              <a:rPr lang="en-US" altLang="zh-CN" sz="2000" b="1" i="1"/>
              <a:t>f</a:t>
            </a:r>
            <a:r>
              <a:rPr lang="en-US" altLang="zh-CN" sz="2000" b="1" i="1" baseline="-25000"/>
              <a:t>x</a:t>
            </a:r>
            <a:r>
              <a:rPr lang="en-US" altLang="zh-CN" sz="2000" b="1"/>
              <a:t>s</a:t>
            </a:r>
            <a:r>
              <a:rPr lang="en-US" altLang="zh-CN" sz="2000" b="1">
                <a:latin typeface="Symbol" panose="05050102010706020507" pitchFamily="18" charset="2"/>
              </a:rPr>
              <a:t>q</a:t>
            </a:r>
            <a:r>
              <a:rPr lang="en-US" altLang="zh-CN" sz="2000" b="1"/>
              <a:t>,    </a:t>
            </a:r>
            <a:r>
              <a:rPr lang="en-US" altLang="zh-CN" sz="2000" b="1" i="1"/>
              <a:t>r</a:t>
            </a:r>
            <a:r>
              <a:rPr lang="en-US" altLang="zh-CN" sz="2000" b="1" baseline="-25000"/>
              <a:t>13</a:t>
            </a:r>
            <a:r>
              <a:rPr lang="en-US" altLang="zh-CN" sz="2000" b="1"/>
              <a:t>-</a:t>
            </a:r>
            <a:r>
              <a:rPr lang="en-US" altLang="zh-CN" sz="2000" b="1" i="1"/>
              <a:t>r</a:t>
            </a:r>
            <a:r>
              <a:rPr lang="en-US" altLang="zh-CN" sz="2000" b="1" baseline="-25000"/>
              <a:t>31</a:t>
            </a:r>
            <a:r>
              <a:rPr lang="en-US" altLang="zh-CN" sz="2000" b="1"/>
              <a:t>=2</a:t>
            </a:r>
            <a:r>
              <a:rPr lang="en-US" altLang="zh-CN" sz="2000" b="1" i="1"/>
              <a:t>f</a:t>
            </a:r>
            <a:r>
              <a:rPr lang="en-US" altLang="zh-CN" sz="2000" b="1" i="1" baseline="-25000"/>
              <a:t>y</a:t>
            </a:r>
            <a:r>
              <a:rPr lang="en-US" altLang="zh-CN" sz="2000" b="1"/>
              <a:t>s</a:t>
            </a:r>
            <a:r>
              <a:rPr lang="en-US" altLang="zh-CN" sz="2000" b="1">
                <a:latin typeface="Symbol" panose="05050102010706020507" pitchFamily="18" charset="2"/>
              </a:rPr>
              <a:t>q</a:t>
            </a:r>
            <a:r>
              <a:rPr lang="en-US" altLang="zh-CN" sz="2000" b="1"/>
              <a:t>,  </a:t>
            </a:r>
            <a:r>
              <a:rPr lang="en-US" altLang="zh-CN" sz="2000" b="1" i="1"/>
              <a:t>r</a:t>
            </a:r>
            <a:r>
              <a:rPr lang="en-US" altLang="zh-CN" sz="2000" b="1" baseline="-25000"/>
              <a:t>21</a:t>
            </a:r>
            <a:r>
              <a:rPr lang="en-US" altLang="zh-CN" sz="2000" b="1"/>
              <a:t>-</a:t>
            </a:r>
            <a:r>
              <a:rPr lang="en-US" altLang="zh-CN" sz="2000" b="1" i="1"/>
              <a:t>r</a:t>
            </a:r>
            <a:r>
              <a:rPr lang="en-US" altLang="zh-CN" sz="2000" b="1" baseline="-25000"/>
              <a:t>12</a:t>
            </a:r>
            <a:r>
              <a:rPr lang="en-US" altLang="zh-CN" sz="2000" b="1"/>
              <a:t>=2</a:t>
            </a:r>
            <a:r>
              <a:rPr lang="en-US" altLang="zh-CN" sz="2000" b="1" i="1"/>
              <a:t>f</a:t>
            </a:r>
            <a:r>
              <a:rPr lang="en-US" altLang="zh-CN" sz="2000" b="1" i="1" baseline="-25000"/>
              <a:t>z</a:t>
            </a:r>
            <a:r>
              <a:rPr lang="en-US" altLang="zh-CN" sz="2000" b="1"/>
              <a:t>s</a:t>
            </a:r>
            <a:r>
              <a:rPr lang="en-US" altLang="zh-CN" sz="2000" b="1">
                <a:latin typeface="Symbol" panose="05050102010706020507" pitchFamily="18" charset="2"/>
              </a:rPr>
              <a:t>q</a:t>
            </a:r>
            <a:r>
              <a:rPr lang="en-US" altLang="zh-CN" sz="2000" b="1"/>
              <a:t>    </a:t>
            </a:r>
          </a:p>
        </p:txBody>
      </p:sp>
      <p:sp>
        <p:nvSpPr>
          <p:cNvPr id="26641" name="Rectangle 37">
            <a:extLst>
              <a:ext uri="{FF2B5EF4-FFF2-40B4-BE49-F238E27FC236}">
                <a16:creationId xmlns:a16="http://schemas.microsoft.com/office/drawing/2014/main" id="{D352E63E-0DCA-45E0-E1A9-0699F720A36B}"/>
              </a:ext>
            </a:extLst>
          </p:cNvPr>
          <p:cNvSpPr>
            <a:spLocks noChangeArrowheads="1"/>
          </p:cNvSpPr>
          <p:nvPr/>
        </p:nvSpPr>
        <p:spPr bwMode="auto">
          <a:xfrm>
            <a:off x="1524001" y="4981296"/>
            <a:ext cx="2827337"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将上式平方求和得：</a:t>
            </a:r>
          </a:p>
        </p:txBody>
      </p:sp>
      <p:sp>
        <p:nvSpPr>
          <p:cNvPr id="26642" name="Rectangle 39">
            <a:extLst>
              <a:ext uri="{FF2B5EF4-FFF2-40B4-BE49-F238E27FC236}">
                <a16:creationId xmlns:a16="http://schemas.microsoft.com/office/drawing/2014/main" id="{7C383F2F-CD73-A448-0875-D8AAE4C1B095}"/>
              </a:ext>
            </a:extLst>
          </p:cNvPr>
          <p:cNvSpPr>
            <a:spLocks noChangeArrowheads="1"/>
          </p:cNvSpPr>
          <p:nvPr/>
        </p:nvSpPr>
        <p:spPr bwMode="auto">
          <a:xfrm>
            <a:off x="5164139" y="4978405"/>
            <a:ext cx="3811587"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en-US" altLang="zh-CN" sz="2000" b="1"/>
              <a:t>4s</a:t>
            </a:r>
            <a:r>
              <a:rPr lang="en-US" altLang="zh-CN" sz="2000" b="1" baseline="30000"/>
              <a:t>2</a:t>
            </a:r>
            <a:r>
              <a:rPr lang="en-US" altLang="zh-CN" sz="2000" b="1">
                <a:latin typeface="Symbol" panose="05050102010706020507" pitchFamily="18" charset="2"/>
              </a:rPr>
              <a:t>q</a:t>
            </a:r>
            <a:r>
              <a:rPr lang="en-US" altLang="zh-CN" sz="2000" b="1"/>
              <a:t>=(</a:t>
            </a:r>
            <a:r>
              <a:rPr lang="en-US" altLang="zh-CN" sz="2000" b="1" i="1"/>
              <a:t> r</a:t>
            </a:r>
            <a:r>
              <a:rPr lang="en-US" altLang="zh-CN" sz="2000" b="1" baseline="-25000"/>
              <a:t>32</a:t>
            </a:r>
            <a:r>
              <a:rPr lang="en-US" altLang="zh-CN" sz="2000" b="1"/>
              <a:t>-</a:t>
            </a:r>
            <a:r>
              <a:rPr lang="en-US" altLang="zh-CN" sz="2000" b="1" i="1"/>
              <a:t>r</a:t>
            </a:r>
            <a:r>
              <a:rPr lang="en-US" altLang="zh-CN" sz="2000" b="1" baseline="-25000"/>
              <a:t>23</a:t>
            </a:r>
            <a:r>
              <a:rPr lang="en-US" altLang="zh-CN" sz="2000" b="1"/>
              <a:t>)</a:t>
            </a:r>
            <a:r>
              <a:rPr lang="en-US" altLang="zh-CN" sz="2000" b="1" baseline="30000"/>
              <a:t>2</a:t>
            </a:r>
            <a:r>
              <a:rPr lang="en-US" altLang="zh-CN" sz="2000" b="1"/>
              <a:t>+(</a:t>
            </a:r>
            <a:r>
              <a:rPr lang="en-US" altLang="zh-CN" sz="2000" b="1" i="1"/>
              <a:t> r</a:t>
            </a:r>
            <a:r>
              <a:rPr lang="en-US" altLang="zh-CN" sz="2000" b="1" baseline="-25000"/>
              <a:t>13</a:t>
            </a:r>
            <a:r>
              <a:rPr lang="en-US" altLang="zh-CN" sz="2000" b="1"/>
              <a:t>-</a:t>
            </a:r>
            <a:r>
              <a:rPr lang="en-US" altLang="zh-CN" sz="2000" b="1" i="1"/>
              <a:t>r</a:t>
            </a:r>
            <a:r>
              <a:rPr lang="en-US" altLang="zh-CN" sz="2000" b="1" baseline="-25000"/>
              <a:t>31</a:t>
            </a:r>
            <a:r>
              <a:rPr lang="en-US" altLang="zh-CN" sz="2000" b="1"/>
              <a:t>)</a:t>
            </a:r>
            <a:r>
              <a:rPr lang="en-US" altLang="zh-CN" sz="2000" b="1" baseline="30000"/>
              <a:t>2</a:t>
            </a:r>
            <a:r>
              <a:rPr lang="en-US" altLang="zh-CN" sz="2000" b="1"/>
              <a:t>+(</a:t>
            </a:r>
            <a:r>
              <a:rPr lang="en-US" altLang="zh-CN" sz="2000" b="1" i="1"/>
              <a:t>r</a:t>
            </a:r>
            <a:r>
              <a:rPr lang="en-US" altLang="zh-CN" sz="2000" b="1" baseline="-25000"/>
              <a:t>21</a:t>
            </a:r>
            <a:r>
              <a:rPr lang="en-US" altLang="zh-CN" sz="2000" b="1"/>
              <a:t>-</a:t>
            </a:r>
            <a:r>
              <a:rPr lang="en-US" altLang="zh-CN" sz="2000" b="1" i="1"/>
              <a:t>r</a:t>
            </a:r>
            <a:r>
              <a:rPr lang="en-US" altLang="zh-CN" sz="2000" b="1" baseline="-25000"/>
              <a:t>12</a:t>
            </a:r>
            <a:r>
              <a:rPr lang="en-US" altLang="zh-CN" sz="2000" b="1"/>
              <a:t>)</a:t>
            </a:r>
            <a:r>
              <a:rPr lang="en-US" altLang="zh-CN" sz="2000" b="1" baseline="30000"/>
              <a:t>2 </a:t>
            </a:r>
          </a:p>
        </p:txBody>
      </p:sp>
      <p:sp>
        <p:nvSpPr>
          <p:cNvPr id="26643" name="Rectangle 40">
            <a:extLst>
              <a:ext uri="{FF2B5EF4-FFF2-40B4-BE49-F238E27FC236}">
                <a16:creationId xmlns:a16="http://schemas.microsoft.com/office/drawing/2014/main" id="{786D2D0F-7999-C210-C429-5D0265598FEF}"/>
              </a:ext>
            </a:extLst>
          </p:cNvPr>
          <p:cNvSpPr>
            <a:spLocks noChangeArrowheads="1"/>
          </p:cNvSpPr>
          <p:nvPr/>
        </p:nvSpPr>
        <p:spPr bwMode="auto">
          <a:xfrm>
            <a:off x="1524001" y="5345358"/>
            <a:ext cx="5801869"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t>假设限定绕矢量 </a:t>
            </a:r>
            <a:r>
              <a:rPr lang="en-US" altLang="zh-CN" sz="2000" b="1" i="1" dirty="0"/>
              <a:t>f </a:t>
            </a:r>
            <a:r>
              <a:rPr lang="zh-CN" altLang="en-US" sz="2000" b="1" dirty="0"/>
              <a:t>正向旋转，且</a:t>
            </a:r>
            <a:r>
              <a:rPr lang="en-US" altLang="zh-CN" sz="2000" b="1" dirty="0"/>
              <a:t>0</a:t>
            </a:r>
            <a:r>
              <a:rPr lang="en-US" altLang="zh-CN" sz="2000" b="1" dirty="0">
                <a:sym typeface="Symbol" panose="05050102010706020507" pitchFamily="18" charset="2"/>
              </a:rPr>
              <a:t></a:t>
            </a:r>
            <a:r>
              <a:rPr lang="en-US" altLang="zh-CN" sz="2000" b="1" dirty="0">
                <a:latin typeface="Symbol" panose="05050102010706020507" pitchFamily="18" charset="2"/>
              </a:rPr>
              <a:t>q</a:t>
            </a:r>
            <a:r>
              <a:rPr lang="en-US" altLang="zh-CN" sz="2000" b="1" dirty="0">
                <a:sym typeface="Symbol" panose="05050102010706020507" pitchFamily="18" charset="2"/>
              </a:rPr>
              <a:t></a:t>
            </a:r>
            <a:r>
              <a:rPr lang="en-US" altLang="zh-CN" sz="2000" b="1" dirty="0"/>
              <a:t>180</a:t>
            </a:r>
            <a:r>
              <a:rPr lang="en-US" altLang="zh-CN" sz="2000" b="1" baseline="30000" dirty="0">
                <a:sym typeface="Symbol" panose="05050102010706020507" pitchFamily="18" charset="2"/>
              </a:rPr>
              <a:t>o</a:t>
            </a:r>
            <a:r>
              <a:rPr lang="zh-CN" altLang="en-US" sz="2000" b="1" dirty="0">
                <a:sym typeface="Symbol" panose="05050102010706020507" pitchFamily="18" charset="2"/>
              </a:rPr>
              <a:t>，则</a:t>
            </a:r>
          </a:p>
        </p:txBody>
      </p:sp>
      <p:sp>
        <p:nvSpPr>
          <p:cNvPr id="26644" name="Rectangle 42">
            <a:extLst>
              <a:ext uri="{FF2B5EF4-FFF2-40B4-BE49-F238E27FC236}">
                <a16:creationId xmlns:a16="http://schemas.microsoft.com/office/drawing/2014/main" id="{C24D1194-A8FB-6823-819E-A96D07BC4045}"/>
              </a:ext>
            </a:extLst>
          </p:cNvPr>
          <p:cNvSpPr>
            <a:spLocks noChangeArrowheads="1"/>
          </p:cNvSpPr>
          <p:nvPr/>
        </p:nvSpPr>
        <p:spPr bwMode="auto">
          <a:xfrm>
            <a:off x="1524001" y="3114323"/>
            <a:ext cx="184593" cy="27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6645" name="Object 21">
                <a:extLst>
                  <a:ext uri="{FF2B5EF4-FFF2-40B4-BE49-F238E27FC236}">
                    <a16:creationId xmlns:a16="http://schemas.microsoft.com/office/drawing/2014/main" id="{15B22A1F-EA62-CC8A-7699-F893F07DB1E4}"/>
                  </a:ext>
                </a:extLst>
              </p:cNvPr>
              <p:cNvSpPr txBox="1"/>
              <p:nvPr/>
            </p:nvSpPr>
            <p:spPr bwMode="auto">
              <a:xfrm>
                <a:off x="3648075" y="5746750"/>
                <a:ext cx="5601803" cy="53657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1600" i="1">
                          <a:solidFill>
                            <a:srgbClr val="000000"/>
                          </a:solidFill>
                          <a:latin typeface="Cambria Math" panose="02040503050406030204" pitchFamily="18" charset="0"/>
                        </a:rPr>
                        <m:t>𝑠</m:t>
                      </m:r>
                      <m:r>
                        <a:rPr lang="zh-CN" altLang="en-US" sz="1600" i="1">
                          <a:solidFill>
                            <a:srgbClr val="000000"/>
                          </a:solidFill>
                          <a:latin typeface="Cambria Math" panose="02040503050406030204" pitchFamily="18" charset="0"/>
                        </a:rPr>
                        <m:t>𝜃</m:t>
                      </m:r>
                      <m:r>
                        <a:rPr lang="zh-CN" altLang="en-US" sz="1600" i="1">
                          <a:solidFill>
                            <a:srgbClr val="000000"/>
                          </a:solidFill>
                          <a:latin typeface="Cambria Math" panose="02040503050406030204" pitchFamily="18" charset="0"/>
                        </a:rPr>
                        <m:t>=</m:t>
                      </m:r>
                      <m:d>
                        <m:dPr>
                          <m:begChr m:val="["/>
                          <m:endChr m:val="]"/>
                          <m:ctrlPr>
                            <a:rPr lang="zh-CN" altLang="en-US" sz="1600" i="1">
                              <a:solidFill>
                                <a:srgbClr val="000000"/>
                              </a:solidFill>
                              <a:latin typeface="Cambria Math" panose="02040503050406030204" pitchFamily="18" charset="0"/>
                            </a:rPr>
                          </m:ctrlPr>
                        </m:dPr>
                        <m:e>
                          <m:rad>
                            <m:radPr>
                              <m:degHide m:val="on"/>
                              <m:ctrlPr>
                                <a:rPr lang="zh-CN" altLang="en-US" sz="1600" i="1">
                                  <a:solidFill>
                                    <a:srgbClr val="000000"/>
                                  </a:solidFill>
                                  <a:latin typeface="Cambria Math" panose="02040503050406030204" pitchFamily="18" charset="0"/>
                                </a:rPr>
                              </m:ctrlPr>
                            </m:radPr>
                            <m:deg/>
                            <m:e>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𝑟</m:t>
                                  </m:r>
                                </m:e>
                                <m:sub>
                                  <m:r>
                                    <a:rPr lang="zh-CN" altLang="en-US" sz="1600" i="1">
                                      <a:solidFill>
                                        <a:srgbClr val="000000"/>
                                      </a:solidFill>
                                      <a:latin typeface="Cambria Math" panose="02040503050406030204" pitchFamily="18" charset="0"/>
                                    </a:rPr>
                                    <m:t>32</m:t>
                                  </m:r>
                                </m:sub>
                              </m:sSub>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𝑟</m:t>
                                  </m:r>
                                </m:e>
                                <m:sub>
                                  <m:r>
                                    <a:rPr lang="zh-CN" altLang="en-US" sz="1600" i="1">
                                      <a:solidFill>
                                        <a:srgbClr val="000000"/>
                                      </a:solidFill>
                                      <a:latin typeface="Cambria Math" panose="02040503050406030204" pitchFamily="18" charset="0"/>
                                    </a:rPr>
                                    <m:t>23</m:t>
                                  </m:r>
                                </m:sub>
                              </m:sSub>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m:t>
                                  </m:r>
                                </m:e>
                                <m:sup>
                                  <m:r>
                                    <a:rPr lang="zh-CN" altLang="en-US" sz="1600" i="1">
                                      <a:solidFill>
                                        <a:srgbClr val="000000"/>
                                      </a:solidFill>
                                      <a:latin typeface="Cambria Math" panose="02040503050406030204" pitchFamily="18" charset="0"/>
                                    </a:rPr>
                                    <m:t>2</m:t>
                                  </m:r>
                                </m:sup>
                              </m:sSup>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𝑟</m:t>
                                  </m:r>
                                </m:e>
                                <m:sub>
                                  <m:r>
                                    <a:rPr lang="zh-CN" altLang="en-US" sz="1600" i="1">
                                      <a:solidFill>
                                        <a:srgbClr val="000000"/>
                                      </a:solidFill>
                                      <a:latin typeface="Cambria Math" panose="02040503050406030204" pitchFamily="18" charset="0"/>
                                    </a:rPr>
                                    <m:t>12</m:t>
                                  </m:r>
                                </m:sub>
                              </m:sSub>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𝑟</m:t>
                                  </m:r>
                                </m:e>
                                <m:sub>
                                  <m:r>
                                    <a:rPr lang="zh-CN" altLang="en-US" sz="1600" i="1">
                                      <a:solidFill>
                                        <a:srgbClr val="000000"/>
                                      </a:solidFill>
                                      <a:latin typeface="Cambria Math" panose="02040503050406030204" pitchFamily="18" charset="0"/>
                                    </a:rPr>
                                    <m:t>31</m:t>
                                  </m:r>
                                </m:sub>
                              </m:sSub>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m:t>
                                  </m:r>
                                </m:e>
                                <m:sup>
                                  <m:r>
                                    <a:rPr lang="zh-CN" altLang="en-US" sz="1600" i="1">
                                      <a:solidFill>
                                        <a:srgbClr val="000000"/>
                                      </a:solidFill>
                                      <a:latin typeface="Cambria Math" panose="02040503050406030204" pitchFamily="18" charset="0"/>
                                    </a:rPr>
                                    <m:t>2</m:t>
                                  </m:r>
                                </m:sup>
                              </m:sSup>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𝑟</m:t>
                                  </m:r>
                                </m:e>
                                <m:sub>
                                  <m:r>
                                    <a:rPr lang="zh-CN" altLang="en-US" sz="1600" i="1">
                                      <a:solidFill>
                                        <a:srgbClr val="000000"/>
                                      </a:solidFill>
                                      <a:latin typeface="Cambria Math" panose="02040503050406030204" pitchFamily="18" charset="0"/>
                                    </a:rPr>
                                    <m:t>21</m:t>
                                  </m:r>
                                </m:sub>
                              </m:sSub>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𝑟</m:t>
                                  </m:r>
                                </m:e>
                                <m:sub>
                                  <m:r>
                                    <a:rPr lang="zh-CN" altLang="en-US" sz="1600" i="1">
                                      <a:solidFill>
                                        <a:srgbClr val="000000"/>
                                      </a:solidFill>
                                      <a:latin typeface="Cambria Math" panose="02040503050406030204" pitchFamily="18" charset="0"/>
                                    </a:rPr>
                                    <m:t>12</m:t>
                                  </m:r>
                                </m:sub>
                              </m:sSub>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m:t>
                                  </m:r>
                                </m:e>
                                <m:sup>
                                  <m:r>
                                    <a:rPr lang="zh-CN" altLang="en-US" sz="1600" i="1">
                                      <a:solidFill>
                                        <a:srgbClr val="000000"/>
                                      </a:solidFill>
                                      <a:latin typeface="Cambria Math" panose="02040503050406030204" pitchFamily="18" charset="0"/>
                                    </a:rPr>
                                    <m:t>2</m:t>
                                  </m:r>
                                </m:sup>
                              </m:sSup>
                            </m:e>
                          </m:rad>
                        </m:e>
                      </m:d>
                      <m:r>
                        <a:rPr lang="zh-CN" altLang="en-US" sz="1600" i="1">
                          <a:solidFill>
                            <a:srgbClr val="000000"/>
                          </a:solidFill>
                          <a:latin typeface="Cambria Math" panose="02040503050406030204" pitchFamily="18" charset="0"/>
                        </a:rPr>
                        <m:t>/2</m:t>
                      </m:r>
                    </m:oMath>
                  </m:oMathPara>
                </a14:m>
                <a:endParaRPr lang="zh-CN" altLang="en-US" sz="1400" dirty="0"/>
              </a:p>
            </p:txBody>
          </p:sp>
        </mc:Choice>
        <mc:Fallback xmlns="">
          <p:sp>
            <p:nvSpPr>
              <p:cNvPr id="26645" name="Object 21">
                <a:extLst>
                  <a:ext uri="{FF2B5EF4-FFF2-40B4-BE49-F238E27FC236}">
                    <a16:creationId xmlns:a16="http://schemas.microsoft.com/office/drawing/2014/main" id="{15B22A1F-EA62-CC8A-7699-F893F07DB1E4}"/>
                  </a:ext>
                </a:extLst>
              </p:cNvPr>
              <p:cNvSpPr txBox="1">
                <a:spLocks noRot="1" noChangeAspect="1" noMove="1" noResize="1" noEditPoints="1" noAdjustHandles="1" noChangeArrowheads="1" noChangeShapeType="1" noTextEdit="1"/>
              </p:cNvSpPr>
              <p:nvPr/>
            </p:nvSpPr>
            <p:spPr bwMode="auto">
              <a:xfrm>
                <a:off x="3648075" y="5746750"/>
                <a:ext cx="5601803" cy="536575"/>
              </a:xfrm>
              <a:prstGeom prst="rect">
                <a:avLst/>
              </a:prstGeom>
              <a:blipFill>
                <a:blip r:embed="rId5"/>
                <a:stretch>
                  <a:fillRect/>
                </a:stretch>
              </a:blipFill>
              <a:ln>
                <a:noFill/>
              </a:ln>
            </p:spPr>
            <p:txBody>
              <a:bodyPr/>
              <a:lstStyle/>
              <a:p>
                <a:r>
                  <a:rPr lang="zh-CN" altLang="en-US">
                    <a:noFill/>
                  </a:rPr>
                  <a:t> </a:t>
                </a:r>
              </a:p>
            </p:txBody>
          </p:sp>
        </mc:Fallback>
      </mc:AlternateContent>
      <p:sp>
        <p:nvSpPr>
          <p:cNvPr id="26646" name="Rectangle 43">
            <a:extLst>
              <a:ext uri="{FF2B5EF4-FFF2-40B4-BE49-F238E27FC236}">
                <a16:creationId xmlns:a16="http://schemas.microsoft.com/office/drawing/2014/main" id="{838E0C1D-E888-C33E-7E99-5D254120547F}"/>
              </a:ext>
            </a:extLst>
          </p:cNvPr>
          <p:cNvSpPr>
            <a:spLocks noChangeArrowheads="1"/>
          </p:cNvSpPr>
          <p:nvPr/>
        </p:nvSpPr>
        <p:spPr bwMode="auto">
          <a:xfrm>
            <a:off x="1033361" y="6305553"/>
            <a:ext cx="1760538"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zh-CN" altLang="en-US" sz="2000" b="1" dirty="0">
                <a:latin typeface="Symbol" panose="05050102010706020507" pitchFamily="18" charset="2"/>
              </a:rPr>
              <a:t>可得</a:t>
            </a:r>
            <a:r>
              <a:rPr lang="en-US" altLang="zh-CN" sz="2000" b="1" dirty="0">
                <a:latin typeface="Symbol" panose="05050102010706020507" pitchFamily="18" charset="2"/>
              </a:rPr>
              <a:t>q</a:t>
            </a:r>
            <a:r>
              <a:rPr lang="zh-CN" altLang="en-US" sz="2000" b="1" dirty="0">
                <a:latin typeface="Symbol" panose="05050102010706020507" pitchFamily="18" charset="2"/>
              </a:rPr>
              <a:t>的值</a:t>
            </a:r>
            <a:r>
              <a:rPr lang="en-US" altLang="zh-CN" sz="2000" b="1" dirty="0">
                <a:latin typeface="Symbol" panose="05050102010706020507" pitchFamily="18" charset="2"/>
              </a:rPr>
              <a:t>:</a:t>
            </a:r>
            <a:r>
              <a:rPr lang="zh-CN" altLang="en-US" sz="2000" b="1" dirty="0">
                <a:latin typeface="Symbol" panose="05050102010706020507" pitchFamily="18" charset="2"/>
              </a:rPr>
              <a:t> </a:t>
            </a:r>
          </a:p>
        </p:txBody>
      </p:sp>
      <mc:AlternateContent xmlns:mc="http://schemas.openxmlformats.org/markup-compatibility/2006" xmlns:a14="http://schemas.microsoft.com/office/drawing/2010/main">
        <mc:Choice Requires="a14">
          <p:sp>
            <p:nvSpPr>
              <p:cNvPr id="26647" name="Rectangle 44">
                <a:extLst>
                  <a:ext uri="{FF2B5EF4-FFF2-40B4-BE49-F238E27FC236}">
                    <a16:creationId xmlns:a16="http://schemas.microsoft.com/office/drawing/2014/main" id="{C8E48E93-73D3-8C7B-ADF8-E359691055A5}"/>
                  </a:ext>
                </a:extLst>
              </p:cNvPr>
              <p:cNvSpPr>
                <a:spLocks noChangeArrowheads="1"/>
              </p:cNvSpPr>
              <p:nvPr/>
            </p:nvSpPr>
            <p:spPr bwMode="auto">
              <a:xfrm>
                <a:off x="2371846" y="6273077"/>
                <a:ext cx="8612477" cy="46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en-US" altLang="zh-CN" sz="2000" dirty="0">
                    <a:latin typeface="Symbol" panose="05050102010706020507" pitchFamily="18" charset="2"/>
                  </a:rPr>
                  <a:t>q</a:t>
                </a:r>
                <a:r>
                  <a:rPr lang="en-US" altLang="zh-CN" sz="2000" dirty="0"/>
                  <a:t>=</a:t>
                </a:r>
                <a:r>
                  <a:rPr lang="en-US" altLang="zh-CN" sz="2000" dirty="0" err="1"/>
                  <a:t>atan</a:t>
                </a:r>
                <a:r>
                  <a:rPr lang="en-US" altLang="zh-CN" sz="2000" dirty="0"/>
                  <a:t>(s</a:t>
                </a:r>
                <a:r>
                  <a:rPr lang="en-US" altLang="zh-CN" sz="2000" dirty="0">
                    <a:latin typeface="Symbol" panose="05050102010706020507" pitchFamily="18" charset="2"/>
                  </a:rPr>
                  <a:t>q</a:t>
                </a:r>
                <a:r>
                  <a:rPr lang="en-US" altLang="zh-CN" sz="2000" dirty="0"/>
                  <a:t>/</a:t>
                </a:r>
                <a:r>
                  <a:rPr lang="en-US" altLang="zh-CN" sz="2000" dirty="0" err="1"/>
                  <a:t>c</a:t>
                </a:r>
                <a:r>
                  <a:rPr lang="en-US" altLang="zh-CN" sz="2000" dirty="0" err="1">
                    <a:latin typeface="Symbol" panose="05050102010706020507" pitchFamily="18" charset="2"/>
                  </a:rPr>
                  <a:t>q</a:t>
                </a:r>
                <a:r>
                  <a:rPr lang="en-US" altLang="zh-CN" sz="2000" dirty="0"/>
                  <a:t>) =</a:t>
                </a:r>
                <a14:m>
                  <m:oMath xmlns:m="http://schemas.openxmlformats.org/officeDocument/2006/math">
                    <m:f>
                      <m:fPr>
                        <m:type m:val="lin"/>
                        <m:ctrlPr>
                          <a:rPr lang="en-US" altLang="zh-CN" sz="2000" i="1" smtClean="0">
                            <a:latin typeface="Cambria Math" panose="02040503050406030204" pitchFamily="18" charset="0"/>
                          </a:rPr>
                        </m:ctrlPr>
                      </m:fPr>
                      <m:num>
                        <m:rad>
                          <m:radPr>
                            <m:degHide m:val="on"/>
                            <m:ctrlPr>
                              <a:rPr lang="zh-CN" altLang="en-US" sz="2000" i="1">
                                <a:solidFill>
                                  <a:srgbClr val="000000"/>
                                </a:solidFill>
                                <a:latin typeface="Cambria Math" panose="02040503050406030204" pitchFamily="18" charset="0"/>
                              </a:rPr>
                            </m:ctrlPr>
                          </m:radPr>
                          <m:deg/>
                          <m:e>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32</m:t>
                                </m:r>
                              </m:sub>
                            </m:sSub>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23</m:t>
                                </m:r>
                              </m:sub>
                            </m:sSub>
                            <m:sSup>
                              <m:sSupPr>
                                <m:ctrlPr>
                                  <a:rPr lang="zh-CN" altLang="en-US" sz="2000" i="1">
                                    <a:solidFill>
                                      <a:srgbClr val="000000"/>
                                    </a:solidFill>
                                    <a:latin typeface="Cambria Math" panose="02040503050406030204" pitchFamily="18" charset="0"/>
                                  </a:rPr>
                                </m:ctrlPr>
                              </m:sSupPr>
                              <m:e>
                                <m:r>
                                  <a:rPr lang="zh-CN" altLang="en-US" sz="2000" b="0" i="1">
                                    <a:solidFill>
                                      <a:srgbClr val="000000"/>
                                    </a:solidFill>
                                    <a:latin typeface="Cambria Math" panose="02040503050406030204" pitchFamily="18" charset="0"/>
                                  </a:rPr>
                                  <m:t>)</m:t>
                                </m:r>
                              </m:e>
                              <m:sup>
                                <m:r>
                                  <a:rPr lang="zh-CN" altLang="en-US" sz="2000" b="0" i="1">
                                    <a:solidFill>
                                      <a:srgbClr val="000000"/>
                                    </a:solidFill>
                                    <a:latin typeface="Cambria Math" panose="02040503050406030204" pitchFamily="18" charset="0"/>
                                  </a:rPr>
                                  <m:t>2</m:t>
                                </m:r>
                              </m:sup>
                            </m:sSup>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12</m:t>
                                </m:r>
                              </m:sub>
                            </m:sSub>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31</m:t>
                                </m:r>
                              </m:sub>
                            </m:sSub>
                            <m:sSup>
                              <m:sSupPr>
                                <m:ctrlPr>
                                  <a:rPr lang="zh-CN" altLang="en-US" sz="2000" i="1">
                                    <a:solidFill>
                                      <a:srgbClr val="000000"/>
                                    </a:solidFill>
                                    <a:latin typeface="Cambria Math" panose="02040503050406030204" pitchFamily="18" charset="0"/>
                                  </a:rPr>
                                </m:ctrlPr>
                              </m:sSupPr>
                              <m:e>
                                <m:r>
                                  <a:rPr lang="zh-CN" altLang="en-US" sz="2000" b="0" i="1">
                                    <a:solidFill>
                                      <a:srgbClr val="000000"/>
                                    </a:solidFill>
                                    <a:latin typeface="Cambria Math" panose="02040503050406030204" pitchFamily="18" charset="0"/>
                                  </a:rPr>
                                  <m:t>)</m:t>
                                </m:r>
                              </m:e>
                              <m:sup>
                                <m:r>
                                  <a:rPr lang="zh-CN" altLang="en-US" sz="2000" b="0" i="1">
                                    <a:solidFill>
                                      <a:srgbClr val="000000"/>
                                    </a:solidFill>
                                    <a:latin typeface="Cambria Math" panose="02040503050406030204" pitchFamily="18" charset="0"/>
                                  </a:rPr>
                                  <m:t>2</m:t>
                                </m:r>
                              </m:sup>
                            </m:sSup>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21</m:t>
                                </m:r>
                              </m:sub>
                            </m:sSub>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12</m:t>
                                </m:r>
                              </m:sub>
                            </m:sSub>
                            <m:sSup>
                              <m:sSupPr>
                                <m:ctrlPr>
                                  <a:rPr lang="zh-CN" altLang="en-US" sz="2000" i="1">
                                    <a:solidFill>
                                      <a:srgbClr val="000000"/>
                                    </a:solidFill>
                                    <a:latin typeface="Cambria Math" panose="02040503050406030204" pitchFamily="18" charset="0"/>
                                  </a:rPr>
                                </m:ctrlPr>
                              </m:sSupPr>
                              <m:e>
                                <m:r>
                                  <a:rPr lang="zh-CN" altLang="en-US" sz="2000" b="0" i="1">
                                    <a:solidFill>
                                      <a:srgbClr val="000000"/>
                                    </a:solidFill>
                                    <a:latin typeface="Cambria Math" panose="02040503050406030204" pitchFamily="18" charset="0"/>
                                  </a:rPr>
                                  <m:t>)</m:t>
                                </m:r>
                              </m:e>
                              <m:sup>
                                <m:r>
                                  <a:rPr lang="zh-CN" altLang="en-US" sz="2000" b="0" i="1">
                                    <a:solidFill>
                                      <a:srgbClr val="000000"/>
                                    </a:solidFill>
                                    <a:latin typeface="Cambria Math" panose="02040503050406030204" pitchFamily="18" charset="0"/>
                                  </a:rPr>
                                  <m:t>2</m:t>
                                </m:r>
                              </m:sup>
                            </m:sSup>
                          </m:e>
                        </m:rad>
                      </m:num>
                      <m:den>
                        <m:r>
                          <m:rPr>
                            <m:nor/>
                          </m:rPr>
                          <a:rPr lang="en-US" altLang="zh-CN" sz="2000" dirty="0">
                            <a:sym typeface="Symbol" panose="05050102010706020507" pitchFamily="18" charset="2"/>
                          </a:rPr>
                          <m:t>(</m:t>
                        </m:r>
                        <m:r>
                          <m:rPr>
                            <m:nor/>
                          </m:rPr>
                          <a:rPr lang="en-US" altLang="zh-CN" sz="2000" i="1" dirty="0">
                            <a:sym typeface="Symbol" panose="05050102010706020507" pitchFamily="18" charset="2"/>
                          </a:rPr>
                          <m:t> </m:t>
                        </m:r>
                        <m:r>
                          <m:rPr>
                            <m:nor/>
                          </m:rPr>
                          <a:rPr lang="en-US" altLang="zh-CN" sz="2000" i="1" dirty="0">
                            <a:sym typeface="Symbol" panose="05050102010706020507" pitchFamily="18" charset="2"/>
                          </a:rPr>
                          <m:t>r</m:t>
                        </m:r>
                        <m:r>
                          <m:rPr>
                            <m:nor/>
                          </m:rPr>
                          <a:rPr lang="en-US" altLang="zh-CN" sz="2000" baseline="-25000" dirty="0">
                            <a:sym typeface="Symbol" panose="05050102010706020507" pitchFamily="18" charset="2"/>
                          </a:rPr>
                          <m:t>11</m:t>
                        </m:r>
                        <m:r>
                          <m:rPr>
                            <m:nor/>
                          </m:rPr>
                          <a:rPr lang="en-US" altLang="zh-CN" sz="2000" dirty="0">
                            <a:sym typeface="Symbol" panose="05050102010706020507" pitchFamily="18" charset="2"/>
                          </a:rPr>
                          <m:t>+ </m:t>
                        </m:r>
                        <m:r>
                          <m:rPr>
                            <m:nor/>
                          </m:rPr>
                          <a:rPr lang="en-US" altLang="zh-CN" sz="2000" i="1" dirty="0">
                            <a:sym typeface="Symbol" panose="05050102010706020507" pitchFamily="18" charset="2"/>
                          </a:rPr>
                          <m:t>r</m:t>
                        </m:r>
                        <m:r>
                          <m:rPr>
                            <m:nor/>
                          </m:rPr>
                          <a:rPr lang="en-US" altLang="zh-CN" sz="2000" baseline="-25000" dirty="0">
                            <a:sym typeface="Symbol" panose="05050102010706020507" pitchFamily="18" charset="2"/>
                          </a:rPr>
                          <m:t>22</m:t>
                        </m:r>
                        <m:r>
                          <m:rPr>
                            <m:nor/>
                          </m:rPr>
                          <a:rPr lang="en-US" altLang="zh-CN" sz="2000" dirty="0">
                            <a:sym typeface="Symbol" panose="05050102010706020507" pitchFamily="18" charset="2"/>
                          </a:rPr>
                          <m:t>+ </m:t>
                        </m:r>
                        <m:r>
                          <m:rPr>
                            <m:nor/>
                          </m:rPr>
                          <a:rPr lang="en-US" altLang="zh-CN" sz="2000" i="1" dirty="0">
                            <a:sym typeface="Symbol" panose="05050102010706020507" pitchFamily="18" charset="2"/>
                          </a:rPr>
                          <m:t>r</m:t>
                        </m:r>
                        <m:r>
                          <m:rPr>
                            <m:nor/>
                          </m:rPr>
                          <a:rPr lang="en-US" altLang="zh-CN" sz="2000" baseline="-25000" dirty="0">
                            <a:sym typeface="Symbol" panose="05050102010706020507" pitchFamily="18" charset="2"/>
                          </a:rPr>
                          <m:t>33</m:t>
                        </m:r>
                        <m:r>
                          <m:rPr>
                            <m:nor/>
                          </m:rPr>
                          <a:rPr lang="en-US" altLang="zh-CN" sz="2000" dirty="0">
                            <a:sym typeface="Symbol" panose="05050102010706020507" pitchFamily="18" charset="2"/>
                          </a:rPr>
                          <m:t> −1)</m:t>
                        </m:r>
                      </m:den>
                    </m:f>
                  </m:oMath>
                </a14:m>
                <a:endParaRPr lang="en-US" altLang="zh-CN" sz="2000" dirty="0"/>
              </a:p>
            </p:txBody>
          </p:sp>
        </mc:Choice>
        <mc:Fallback xmlns="">
          <p:sp>
            <p:nvSpPr>
              <p:cNvPr id="26647" name="Rectangle 44">
                <a:extLst>
                  <a:ext uri="{FF2B5EF4-FFF2-40B4-BE49-F238E27FC236}">
                    <a16:creationId xmlns:a16="http://schemas.microsoft.com/office/drawing/2014/main" id="{C8E48E93-73D3-8C7B-ADF8-E359691055A5}"/>
                  </a:ext>
                </a:extLst>
              </p:cNvPr>
              <p:cNvSpPr>
                <a:spLocks noRot="1" noChangeAspect="1" noMove="1" noResize="1" noEditPoints="1" noAdjustHandles="1" noChangeArrowheads="1" noChangeShapeType="1" noTextEdit="1"/>
              </p:cNvSpPr>
              <p:nvPr/>
            </p:nvSpPr>
            <p:spPr bwMode="auto">
              <a:xfrm>
                <a:off x="2371846" y="6273077"/>
                <a:ext cx="8612477" cy="464995"/>
              </a:xfrm>
              <a:prstGeom prst="rect">
                <a:avLst/>
              </a:prstGeom>
              <a:blipFill>
                <a:blip r:embed="rId6"/>
                <a:stretch>
                  <a:fillRect l="-708" t="-132895" b="-2105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80521AA3-A1D7-92ED-9DB0-EAE61A642ECF}"/>
              </a:ext>
            </a:extLst>
          </p:cNvPr>
          <p:cNvSpPr/>
          <p:nvPr/>
        </p:nvSpPr>
        <p:spPr>
          <a:xfrm>
            <a:off x="662628" y="372238"/>
            <a:ext cx="3028393" cy="492443"/>
          </a:xfrm>
          <a:prstGeom prst="rect">
            <a:avLst/>
          </a:prstGeom>
        </p:spPr>
        <p:txBody>
          <a:bodyPr wrap="none">
            <a:spAutoFit/>
          </a:bodyPr>
          <a:lstStyle/>
          <a:p>
            <a:r>
              <a:rPr lang="en-US"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3.4.5  </a:t>
            </a:r>
            <a:r>
              <a:rPr lang="zh-CN" altLang="en-US"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通用旋转变换</a:t>
            </a:r>
            <a:endParaRPr lang="zh-CN" altLang="zh-CN" sz="2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55BAED09-370E-39A3-534B-B839D6F32E2F}"/>
              </a:ext>
            </a:extLst>
          </p:cNvPr>
          <p:cNvSpPr/>
          <p:nvPr/>
        </p:nvSpPr>
        <p:spPr>
          <a:xfrm>
            <a:off x="966342" y="996015"/>
            <a:ext cx="2581156" cy="461665"/>
          </a:xfrm>
          <a:prstGeom prst="rect">
            <a:avLst/>
          </a:prstGeom>
        </p:spPr>
        <p:txBody>
          <a:bodyPr wrap="none">
            <a:spAutoFit/>
          </a:bodyPr>
          <a:lstStyle/>
          <a:p>
            <a:r>
              <a:rPr lang="en-US"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等效转轴与转角</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36">
                                            <p:txEl>
                                              <p:pRg st="0" end="0"/>
                                            </p:txEl>
                                          </p:spTgt>
                                        </p:tgtEl>
                                        <p:attrNameLst>
                                          <p:attrName>style.visibility</p:attrName>
                                        </p:attrNameLst>
                                      </p:cBhvr>
                                      <p:to>
                                        <p:strVal val="visible"/>
                                      </p:to>
                                    </p:set>
                                    <p:anim calcmode="lin" valueType="num">
                                      <p:cBhvr additive="base">
                                        <p:cTn id="7" dur="500" fill="hold"/>
                                        <p:tgtEl>
                                          <p:spTgt spid="266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638"/>
                                        </p:tgtEl>
                                        <p:attrNameLst>
                                          <p:attrName>style.visibility</p:attrName>
                                        </p:attrNameLst>
                                      </p:cBhvr>
                                      <p:to>
                                        <p:strVal val="visible"/>
                                      </p:to>
                                    </p:set>
                                    <p:anim calcmode="lin" valueType="num">
                                      <p:cBhvr additive="base">
                                        <p:cTn id="13" dur="500" fill="hold"/>
                                        <p:tgtEl>
                                          <p:spTgt spid="26638"/>
                                        </p:tgtEl>
                                        <p:attrNameLst>
                                          <p:attrName>ppt_x</p:attrName>
                                        </p:attrNameLst>
                                      </p:cBhvr>
                                      <p:tavLst>
                                        <p:tav tm="0">
                                          <p:val>
                                            <p:strVal val="#ppt_x"/>
                                          </p:val>
                                        </p:tav>
                                        <p:tav tm="100000">
                                          <p:val>
                                            <p:strVal val="#ppt_x"/>
                                          </p:val>
                                        </p:tav>
                                      </p:tavLst>
                                    </p:anim>
                                    <p:anim calcmode="lin" valueType="num">
                                      <p:cBhvr additive="base">
                                        <p:cTn id="14" dur="500" fill="hold"/>
                                        <p:tgtEl>
                                          <p:spTgt spid="2663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626"/>
                                        </p:tgtEl>
                                        <p:attrNameLst>
                                          <p:attrName>style.visibility</p:attrName>
                                        </p:attrNameLst>
                                      </p:cBhvr>
                                      <p:to>
                                        <p:strVal val="visible"/>
                                      </p:to>
                                    </p:set>
                                    <p:anim calcmode="lin" valueType="num">
                                      <p:cBhvr additive="base">
                                        <p:cTn id="19" dur="500" fill="hold"/>
                                        <p:tgtEl>
                                          <p:spTgt spid="26626"/>
                                        </p:tgtEl>
                                        <p:attrNameLst>
                                          <p:attrName>ppt_x</p:attrName>
                                        </p:attrNameLst>
                                      </p:cBhvr>
                                      <p:tavLst>
                                        <p:tav tm="0">
                                          <p:val>
                                            <p:strVal val="#ppt_x"/>
                                          </p:val>
                                        </p:tav>
                                        <p:tav tm="100000">
                                          <p:val>
                                            <p:strVal val="#ppt_x"/>
                                          </p:val>
                                        </p:tav>
                                      </p:tavLst>
                                    </p:anim>
                                    <p:anim calcmode="lin" valueType="num">
                                      <p:cBhvr additive="base">
                                        <p:cTn id="20" dur="500" fill="hold"/>
                                        <p:tgtEl>
                                          <p:spTgt spid="2662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639"/>
                                        </p:tgtEl>
                                        <p:attrNameLst>
                                          <p:attrName>style.visibility</p:attrName>
                                        </p:attrNameLst>
                                      </p:cBhvr>
                                      <p:to>
                                        <p:strVal val="visible"/>
                                      </p:to>
                                    </p:set>
                                    <p:anim calcmode="lin" valueType="num">
                                      <p:cBhvr additive="base">
                                        <p:cTn id="25" dur="500" fill="hold"/>
                                        <p:tgtEl>
                                          <p:spTgt spid="26639"/>
                                        </p:tgtEl>
                                        <p:attrNameLst>
                                          <p:attrName>ppt_x</p:attrName>
                                        </p:attrNameLst>
                                      </p:cBhvr>
                                      <p:tavLst>
                                        <p:tav tm="0">
                                          <p:val>
                                            <p:strVal val="#ppt_x"/>
                                          </p:val>
                                        </p:tav>
                                        <p:tav tm="100000">
                                          <p:val>
                                            <p:strVal val="#ppt_x"/>
                                          </p:val>
                                        </p:tav>
                                      </p:tavLst>
                                    </p:anim>
                                    <p:anim calcmode="lin" valueType="num">
                                      <p:cBhvr additive="base">
                                        <p:cTn id="26" dur="500" fill="hold"/>
                                        <p:tgtEl>
                                          <p:spTgt spid="2663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640"/>
                                        </p:tgtEl>
                                        <p:attrNameLst>
                                          <p:attrName>style.visibility</p:attrName>
                                        </p:attrNameLst>
                                      </p:cBhvr>
                                      <p:to>
                                        <p:strVal val="visible"/>
                                      </p:to>
                                    </p:set>
                                    <p:anim calcmode="lin" valueType="num">
                                      <p:cBhvr additive="base">
                                        <p:cTn id="31" dur="500" fill="hold"/>
                                        <p:tgtEl>
                                          <p:spTgt spid="26640"/>
                                        </p:tgtEl>
                                        <p:attrNameLst>
                                          <p:attrName>ppt_x</p:attrName>
                                        </p:attrNameLst>
                                      </p:cBhvr>
                                      <p:tavLst>
                                        <p:tav tm="0">
                                          <p:val>
                                            <p:strVal val="#ppt_x"/>
                                          </p:val>
                                        </p:tav>
                                        <p:tav tm="100000">
                                          <p:val>
                                            <p:strVal val="#ppt_x"/>
                                          </p:val>
                                        </p:tav>
                                      </p:tavLst>
                                    </p:anim>
                                    <p:anim calcmode="lin" valueType="num">
                                      <p:cBhvr additive="base">
                                        <p:cTn id="32" dur="500" fill="hold"/>
                                        <p:tgtEl>
                                          <p:spTgt spid="2664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641"/>
                                        </p:tgtEl>
                                        <p:attrNameLst>
                                          <p:attrName>style.visibility</p:attrName>
                                        </p:attrNameLst>
                                      </p:cBhvr>
                                      <p:to>
                                        <p:strVal val="visible"/>
                                      </p:to>
                                    </p:set>
                                    <p:anim calcmode="lin" valueType="num">
                                      <p:cBhvr additive="base">
                                        <p:cTn id="37" dur="500" fill="hold"/>
                                        <p:tgtEl>
                                          <p:spTgt spid="26641"/>
                                        </p:tgtEl>
                                        <p:attrNameLst>
                                          <p:attrName>ppt_x</p:attrName>
                                        </p:attrNameLst>
                                      </p:cBhvr>
                                      <p:tavLst>
                                        <p:tav tm="0">
                                          <p:val>
                                            <p:strVal val="#ppt_x"/>
                                          </p:val>
                                        </p:tav>
                                        <p:tav tm="100000">
                                          <p:val>
                                            <p:strVal val="#ppt_x"/>
                                          </p:val>
                                        </p:tav>
                                      </p:tavLst>
                                    </p:anim>
                                    <p:anim calcmode="lin" valueType="num">
                                      <p:cBhvr additive="base">
                                        <p:cTn id="38" dur="500" fill="hold"/>
                                        <p:tgtEl>
                                          <p:spTgt spid="2664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642"/>
                                        </p:tgtEl>
                                        <p:attrNameLst>
                                          <p:attrName>style.visibility</p:attrName>
                                        </p:attrNameLst>
                                      </p:cBhvr>
                                      <p:to>
                                        <p:strVal val="visible"/>
                                      </p:to>
                                    </p:set>
                                    <p:anim calcmode="lin" valueType="num">
                                      <p:cBhvr additive="base">
                                        <p:cTn id="43" dur="500" fill="hold"/>
                                        <p:tgtEl>
                                          <p:spTgt spid="26642"/>
                                        </p:tgtEl>
                                        <p:attrNameLst>
                                          <p:attrName>ppt_x</p:attrName>
                                        </p:attrNameLst>
                                      </p:cBhvr>
                                      <p:tavLst>
                                        <p:tav tm="0">
                                          <p:val>
                                            <p:strVal val="#ppt_x"/>
                                          </p:val>
                                        </p:tav>
                                        <p:tav tm="100000">
                                          <p:val>
                                            <p:strVal val="#ppt_x"/>
                                          </p:val>
                                        </p:tav>
                                      </p:tavLst>
                                    </p:anim>
                                    <p:anim calcmode="lin" valueType="num">
                                      <p:cBhvr additive="base">
                                        <p:cTn id="44" dur="500" fill="hold"/>
                                        <p:tgtEl>
                                          <p:spTgt spid="2664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643"/>
                                        </p:tgtEl>
                                        <p:attrNameLst>
                                          <p:attrName>style.visibility</p:attrName>
                                        </p:attrNameLst>
                                      </p:cBhvr>
                                      <p:to>
                                        <p:strVal val="visible"/>
                                      </p:to>
                                    </p:set>
                                    <p:anim calcmode="lin" valueType="num">
                                      <p:cBhvr additive="base">
                                        <p:cTn id="49" dur="500" fill="hold"/>
                                        <p:tgtEl>
                                          <p:spTgt spid="26643"/>
                                        </p:tgtEl>
                                        <p:attrNameLst>
                                          <p:attrName>ppt_x</p:attrName>
                                        </p:attrNameLst>
                                      </p:cBhvr>
                                      <p:tavLst>
                                        <p:tav tm="0">
                                          <p:val>
                                            <p:strVal val="#ppt_x"/>
                                          </p:val>
                                        </p:tav>
                                        <p:tav tm="100000">
                                          <p:val>
                                            <p:strVal val="#ppt_x"/>
                                          </p:val>
                                        </p:tav>
                                      </p:tavLst>
                                    </p:anim>
                                    <p:anim calcmode="lin" valueType="num">
                                      <p:cBhvr additive="base">
                                        <p:cTn id="50" dur="500" fill="hold"/>
                                        <p:tgtEl>
                                          <p:spTgt spid="2664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6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6646"/>
                                        </p:tgtEl>
                                        <p:attrNameLst>
                                          <p:attrName>style.visibility</p:attrName>
                                        </p:attrNameLst>
                                      </p:cBhvr>
                                      <p:to>
                                        <p:strVal val="visible"/>
                                      </p:to>
                                    </p:set>
                                    <p:anim calcmode="lin" valueType="num">
                                      <p:cBhvr additive="base">
                                        <p:cTn id="59" dur="500" fill="hold"/>
                                        <p:tgtEl>
                                          <p:spTgt spid="26646"/>
                                        </p:tgtEl>
                                        <p:attrNameLst>
                                          <p:attrName>ppt_x</p:attrName>
                                        </p:attrNameLst>
                                      </p:cBhvr>
                                      <p:tavLst>
                                        <p:tav tm="0">
                                          <p:val>
                                            <p:strVal val="#ppt_x"/>
                                          </p:val>
                                        </p:tav>
                                        <p:tav tm="100000">
                                          <p:val>
                                            <p:strVal val="#ppt_x"/>
                                          </p:val>
                                        </p:tav>
                                      </p:tavLst>
                                    </p:anim>
                                    <p:anim calcmode="lin" valueType="num">
                                      <p:cBhvr additive="base">
                                        <p:cTn id="60" dur="500" fill="hold"/>
                                        <p:tgtEl>
                                          <p:spTgt spid="2664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6647"/>
                                        </p:tgtEl>
                                        <p:attrNameLst>
                                          <p:attrName>style.visibility</p:attrName>
                                        </p:attrNameLst>
                                      </p:cBhvr>
                                      <p:to>
                                        <p:strVal val="visible"/>
                                      </p:to>
                                    </p:set>
                                    <p:anim calcmode="lin" valueType="num">
                                      <p:cBhvr additive="base">
                                        <p:cTn id="65" dur="500" fill="hold"/>
                                        <p:tgtEl>
                                          <p:spTgt spid="26647"/>
                                        </p:tgtEl>
                                        <p:attrNameLst>
                                          <p:attrName>ppt_x</p:attrName>
                                        </p:attrNameLst>
                                      </p:cBhvr>
                                      <p:tavLst>
                                        <p:tav tm="0">
                                          <p:val>
                                            <p:strVal val="#ppt_x"/>
                                          </p:val>
                                        </p:tav>
                                        <p:tav tm="100000">
                                          <p:val>
                                            <p:strVal val="#ppt_x"/>
                                          </p:val>
                                        </p:tav>
                                      </p:tavLst>
                                    </p:anim>
                                    <p:anim calcmode="lin" valueType="num">
                                      <p:cBhvr additive="base">
                                        <p:cTn id="66" dur="500" fill="hold"/>
                                        <p:tgtEl>
                                          <p:spTgt spid="266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utoUpdateAnimBg="0"/>
      <p:bldP spid="26639" grpId="0" autoUpdateAnimBg="0"/>
      <p:bldP spid="26640" grpId="0" autoUpdateAnimBg="0"/>
      <p:bldP spid="26641" grpId="0" autoUpdateAnimBg="0"/>
      <p:bldP spid="26642" grpId="0" autoUpdateAnimBg="0"/>
      <p:bldP spid="26643" grpId="0" autoUpdateAnimBg="0"/>
      <p:bldP spid="26645" grpId="0"/>
      <p:bldP spid="26646" grpId="0" autoUpdateAnimBg="0"/>
      <p:bldP spid="2664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2" name="对象 1"/>
          <p:cNvGraphicFramePr>
            <a:graphicFrameLocks noChangeAspect="1"/>
          </p:cNvGraphicFramePr>
          <p:nvPr/>
        </p:nvGraphicFramePr>
        <p:xfrm>
          <a:off x="439570" y="1856383"/>
          <a:ext cx="17023985" cy="3145233"/>
        </p:xfrm>
        <a:graphic>
          <a:graphicData uri="http://schemas.openxmlformats.org/presentationml/2006/ole">
            <mc:AlternateContent xmlns:mc="http://schemas.openxmlformats.org/markup-compatibility/2006">
              <mc:Choice xmlns:v="urn:schemas-microsoft-com:vml" Requires="v">
                <p:oleObj spid="_x0000_s4100" name="启用了宏的模板" r:id="rId5" imgW="8177530" imgH="1511300" progId="Word.DocumentMacroEnabled.12">
                  <p:embed/>
                </p:oleObj>
              </mc:Choice>
              <mc:Fallback>
                <p:oleObj name="启用了宏的模板" r:id="rId5" imgW="8177530" imgH="1511300" progId="Word.DocumentMacroEnabled.12">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570" y="1856383"/>
                        <a:ext cx="17023985" cy="3145233"/>
                      </a:xfrm>
                      <a:prstGeom prst="rect">
                        <a:avLst/>
                      </a:prstGeom>
                      <a:noFill/>
                      <a:ln>
                        <a:noFill/>
                      </a:ln>
                    </p:spPr>
                  </p:pic>
                </p:oleObj>
              </mc:Fallback>
            </mc:AlternateContent>
          </a:graphicData>
        </a:graphic>
      </p:graphicFrame>
      <p:sp>
        <p:nvSpPr>
          <p:cNvPr id="6" name="矩形 5"/>
          <p:cNvSpPr/>
          <p:nvPr/>
        </p:nvSpPr>
        <p:spPr>
          <a:xfrm>
            <a:off x="941894" y="1098278"/>
            <a:ext cx="1266693"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4）方阵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759355" y="388995"/>
            <a:ext cx="9937750" cy="576263"/>
          </a:xfrm>
          <a:prstGeom prst="rect">
            <a:avLst/>
          </a:prstGeom>
          <a:noFill/>
          <a:ln>
            <a:noFill/>
          </a:ln>
        </p:spPr>
        <p:txBody>
          <a:bodyPr anchor="b"/>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
                <a:srgbClr val="990000"/>
              </a:buClr>
              <a:buSzPct val="90000"/>
              <a:buFont typeface="Arial" panose="020B0604020202020204" pitchFamily="34" charset="0"/>
              <a:buNone/>
              <a:defRPr/>
            </a:pPr>
            <a:r>
              <a:rPr kumimoji="0" lang="zh-CN" altLang="en-US" sz="4800" b="1"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小</a:t>
            </a:r>
            <a:r>
              <a:rPr kumimoji="0" lang="zh-CN" altLang="en-US" sz="48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 结</a:t>
            </a:r>
          </a:p>
        </p:txBody>
      </p:sp>
      <p:sp>
        <p:nvSpPr>
          <p:cNvPr id="2" name="文本框 1"/>
          <p:cNvSpPr txBox="1"/>
          <p:nvPr/>
        </p:nvSpPr>
        <p:spPr>
          <a:xfrm>
            <a:off x="1199456" y="1341398"/>
            <a:ext cx="4320480" cy="58356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）齐次坐标</a:t>
            </a:r>
          </a:p>
        </p:txBody>
      </p:sp>
      <p:sp>
        <p:nvSpPr>
          <p:cNvPr id="11" name="文本框 10"/>
          <p:cNvSpPr txBox="1">
            <a:spLocks noRot="1" noChangeAspect="1" noMove="1" noResize="1" noEditPoints="1" noAdjustHandles="1" noChangeArrowheads="1" noChangeShapeType="1" noTextEdit="1"/>
          </p:cNvSpPr>
          <p:nvPr/>
        </p:nvSpPr>
        <p:spPr>
          <a:xfrm>
            <a:off x="8832955" y="1996834"/>
            <a:ext cx="884793" cy="632481"/>
          </a:xfrm>
          <a:prstGeom prst="rect">
            <a:avLst/>
          </a:prstGeom>
          <a:blipFill>
            <a:blip r:embed="rId3"/>
            <a:stretch>
              <a:fillRect/>
            </a:stretch>
          </a:blipFill>
        </p:spPr>
        <p:txBody>
          <a:bodyPr/>
          <a:lstStyle/>
          <a:p>
            <a:pPr marR="0" defTabSz="457200">
              <a:buClrTx/>
              <a:buSzTx/>
              <a:buFontTx/>
              <a:buNone/>
              <a:defRPr/>
            </a:pPr>
            <a:r>
              <a:rPr kumimoji="0" lang="zh-CN" altLang="en-US" kern="1200" cap="none" spc="0" normalizeH="0" baseline="0" noProof="0" dirty="0">
                <a:noFill/>
                <a:latin typeface="Calibri" panose="020F0502020204030204" pitchFamily="34" charset="0"/>
                <a:ea typeface="+mn-ea"/>
                <a:cs typeface="+mn-cs"/>
              </a:rPr>
              <a:t> </a:t>
            </a:r>
          </a:p>
        </p:txBody>
      </p:sp>
      <p:sp>
        <p:nvSpPr>
          <p:cNvPr id="32" name="文本框 31"/>
          <p:cNvSpPr txBox="1">
            <a:spLocks noRot="1" noChangeAspect="1" noMove="1" noResize="1" noEditPoints="1" noAdjustHandles="1" noChangeArrowheads="1" noChangeShapeType="1" noTextEdit="1"/>
          </p:cNvSpPr>
          <p:nvPr/>
        </p:nvSpPr>
        <p:spPr>
          <a:xfrm>
            <a:off x="9952063" y="1991119"/>
            <a:ext cx="878840" cy="632353"/>
          </a:xfrm>
          <a:prstGeom prst="rect">
            <a:avLst/>
          </a:prstGeom>
          <a:blipFill>
            <a:blip r:embed="rId4"/>
            <a:stretch>
              <a:fillRect/>
            </a:stretch>
          </a:blipFill>
        </p:spPr>
        <p:txBody>
          <a:bodyPr/>
          <a:lstStyle/>
          <a:p>
            <a:pPr marR="0" defTabSz="457200">
              <a:buClrTx/>
              <a:buSzTx/>
              <a:buFontTx/>
              <a:buNone/>
              <a:defRPr/>
            </a:pPr>
            <a:r>
              <a:rPr kumimoji="0" lang="zh-CN" altLang="en-US" kern="1200" cap="none" spc="0" normalizeH="0" baseline="0" noProof="0" dirty="0">
                <a:noFill/>
                <a:latin typeface="Calibri" panose="020F0502020204030204" pitchFamily="34" charset="0"/>
                <a:ea typeface="+mn-ea"/>
                <a:cs typeface="+mn-cs"/>
              </a:rPr>
              <a:t> </a:t>
            </a:r>
          </a:p>
        </p:txBody>
      </p:sp>
      <p:sp>
        <p:nvSpPr>
          <p:cNvPr id="33" name="文本框 32"/>
          <p:cNvSpPr txBox="1">
            <a:spLocks noRot="1" noChangeAspect="1" noMove="1" noResize="1" noEditPoints="1" noAdjustHandles="1" noChangeArrowheads="1" noChangeShapeType="1" noTextEdit="1"/>
          </p:cNvSpPr>
          <p:nvPr/>
        </p:nvSpPr>
        <p:spPr>
          <a:xfrm>
            <a:off x="11065218" y="1996834"/>
            <a:ext cx="855980" cy="629982"/>
          </a:xfrm>
          <a:prstGeom prst="rect">
            <a:avLst/>
          </a:prstGeom>
          <a:blipFill>
            <a:blip r:embed="rId5"/>
            <a:stretch>
              <a:fillRect/>
            </a:stretch>
          </a:blipFill>
        </p:spPr>
        <p:txBody>
          <a:bodyPr/>
          <a:lstStyle/>
          <a:p>
            <a:pPr marR="0" defTabSz="457200">
              <a:buClrTx/>
              <a:buSzTx/>
              <a:buFontTx/>
              <a:buNone/>
              <a:defRPr/>
            </a:pPr>
            <a:r>
              <a:rPr kumimoji="0" lang="zh-CN" altLang="en-US" kern="1200" cap="none" spc="0" normalizeH="0" baseline="0" noProof="0">
                <a:noFill/>
                <a:latin typeface="Calibri" panose="020F0502020204030204" pitchFamily="34" charset="0"/>
                <a:ea typeface="+mn-ea"/>
                <a:cs typeface="+mn-cs"/>
              </a:rPr>
              <a:t> </a:t>
            </a:r>
          </a:p>
        </p:txBody>
      </p:sp>
      <p:sp>
        <p:nvSpPr>
          <p:cNvPr id="3" name="文本框 2"/>
          <p:cNvSpPr txBox="1"/>
          <p:nvPr/>
        </p:nvSpPr>
        <p:spPr>
          <a:xfrm>
            <a:off x="2205355" y="2040890"/>
            <a:ext cx="4743450" cy="521970"/>
          </a:xfrm>
          <a:prstGeom prst="rect">
            <a:avLst/>
          </a:prstGeom>
          <a:noFill/>
        </p:spPr>
        <p:txBody>
          <a:bodyPr wrap="square" rtlCol="0">
            <a:spAutoFit/>
          </a:bodyPr>
          <a:lstStyle/>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点</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a,b,c</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）的齐次坐标为</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文本框 6"/>
              <p:cNvSpPr txBox="1"/>
              <p:nvPr/>
            </p:nvSpPr>
            <p:spPr>
              <a:xfrm>
                <a:off x="6454711" y="2046541"/>
                <a:ext cx="2316480" cy="51054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cs typeface="Cambria Math" panose="02040503050406030204" pitchFamily="18" charset="0"/>
                        </a:rPr>
                        <m:t>𝑣</m:t>
                      </m:r>
                      <m:r>
                        <a:rPr lang="en-US" altLang="zh-CN" sz="2800" i="1">
                          <a:latin typeface="Cambria Math" panose="02040503050406030204" pitchFamily="18" charset="0"/>
                          <a:cs typeface="Cambria Math" panose="02040503050406030204" pitchFamily="18" charset="0"/>
                        </a:rPr>
                        <m:t>=</m:t>
                      </m:r>
                      <m:sSup>
                        <m:sSupPr>
                          <m:ctrlPr>
                            <a:rPr lang="en-US" altLang="zh-CN" sz="2800" i="1">
                              <a:latin typeface="Cambria Math" panose="02040503050406030204" pitchFamily="18" charset="0"/>
                              <a:cs typeface="Cambria Math" panose="02040503050406030204" pitchFamily="18" charset="0"/>
                            </a:rPr>
                          </m:ctrlPr>
                        </m:sSupPr>
                        <m:e>
                          <m:r>
                            <a:rPr lang="en-US" altLang="zh-CN" sz="2800" i="1">
                              <a:latin typeface="Cambria Math" panose="02040503050406030204" pitchFamily="18" charset="0"/>
                              <a:cs typeface="Cambria Math" panose="02040503050406030204" pitchFamily="18" charset="0"/>
                            </a:rPr>
                            <m:t>[</m:t>
                          </m:r>
                          <m:r>
                            <a:rPr lang="en-US" altLang="zh-CN" sz="2800" i="1">
                              <a:latin typeface="Cambria Math" panose="02040503050406030204" pitchFamily="18" charset="0"/>
                              <a:cs typeface="Cambria Math" panose="02040503050406030204" pitchFamily="18" charset="0"/>
                            </a:rPr>
                            <m:t>𝑥</m:t>
                          </m:r>
                          <m:r>
                            <a:rPr lang="en-US" altLang="zh-CN" sz="2800" i="1">
                              <a:latin typeface="Cambria Math" panose="02040503050406030204" pitchFamily="18" charset="0"/>
                              <a:cs typeface="Cambria Math" panose="02040503050406030204" pitchFamily="18" charset="0"/>
                            </a:rPr>
                            <m:t> </m:t>
                          </m:r>
                          <m:r>
                            <a:rPr lang="en-US" altLang="zh-CN" sz="2800" i="1">
                              <a:latin typeface="Cambria Math" panose="02040503050406030204" pitchFamily="18" charset="0"/>
                              <a:cs typeface="Cambria Math" panose="02040503050406030204" pitchFamily="18" charset="0"/>
                            </a:rPr>
                            <m:t>𝑦</m:t>
                          </m:r>
                          <m:r>
                            <a:rPr lang="en-US" altLang="zh-CN" sz="2800" i="1">
                              <a:latin typeface="Cambria Math" panose="02040503050406030204" pitchFamily="18" charset="0"/>
                              <a:cs typeface="Cambria Math" panose="02040503050406030204" pitchFamily="18" charset="0"/>
                            </a:rPr>
                            <m:t> </m:t>
                          </m:r>
                          <m:r>
                            <a:rPr lang="en-US" altLang="zh-CN" sz="2800" i="1">
                              <a:latin typeface="Cambria Math" panose="02040503050406030204" pitchFamily="18" charset="0"/>
                              <a:cs typeface="Cambria Math" panose="02040503050406030204" pitchFamily="18" charset="0"/>
                            </a:rPr>
                            <m:t>𝑧</m:t>
                          </m:r>
                          <m:r>
                            <a:rPr lang="en-US" altLang="zh-CN" sz="2800" i="1">
                              <a:latin typeface="Cambria Math" panose="02040503050406030204" pitchFamily="18" charset="0"/>
                              <a:cs typeface="Cambria Math" panose="02040503050406030204" pitchFamily="18" charset="0"/>
                            </a:rPr>
                            <m:t> </m:t>
                          </m:r>
                          <m:r>
                            <a:rPr lang="en-US" altLang="zh-CN" sz="2800" i="1">
                              <a:latin typeface="Cambria Math" panose="02040503050406030204" pitchFamily="18" charset="0"/>
                              <a:cs typeface="Cambria Math" panose="02040503050406030204" pitchFamily="18" charset="0"/>
                            </a:rPr>
                            <m:t>𝑤</m:t>
                          </m:r>
                          <m:r>
                            <a:rPr lang="en-US" altLang="zh-CN" sz="2800" i="1">
                              <a:latin typeface="Cambria Math" panose="02040503050406030204" pitchFamily="18" charset="0"/>
                              <a:cs typeface="Cambria Math" panose="02040503050406030204" pitchFamily="18" charset="0"/>
                            </a:rPr>
                            <m:t>]</m:t>
                          </m:r>
                        </m:e>
                        <m:sup>
                          <m:r>
                            <a:rPr lang="en-US" altLang="zh-CN" sz="2800" i="1">
                              <a:latin typeface="Cambria Math" panose="02040503050406030204" pitchFamily="18" charset="0"/>
                              <a:cs typeface="Cambria Math" panose="02040503050406030204" pitchFamily="18" charset="0"/>
                            </a:rPr>
                            <m:t>𝑇</m:t>
                          </m:r>
                        </m:sup>
                      </m:sSup>
                    </m:oMath>
                  </m:oMathPara>
                </a14:m>
                <a:endParaRPr lang="en-US" altLang="zh-CN" sz="2800" i="1">
                  <a:latin typeface="Cambria Math" panose="02040503050406030204" pitchFamily="18" charset="0"/>
                  <a:cs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454711" y="2046541"/>
                <a:ext cx="2316480" cy="510540"/>
              </a:xfrm>
              <a:prstGeom prst="rect">
                <a:avLst/>
              </a:prstGeom>
              <a:blipFill rotWithShape="1">
                <a:blip r:embed="rId8"/>
                <a:stretch>
                  <a:fillRect l="-25" t="-112" r="-304" b="112"/>
                </a:stretch>
              </a:blipFill>
            </p:spPr>
            <p:txBody>
              <a:bodyPr/>
              <a:lstStyle/>
              <a:p>
                <a:r>
                  <a:rPr lang="zh-CN" altLang="en-US">
                    <a:noFill/>
                  </a:rPr>
                  <a:t> </a:t>
                </a:r>
              </a:p>
            </p:txBody>
          </p:sp>
        </mc:Fallback>
      </mc:AlternateContent>
      <p:graphicFrame>
        <p:nvGraphicFramePr>
          <p:cNvPr id="8" name="对象 7"/>
          <p:cNvGraphicFramePr>
            <a:graphicFrameLocks noChangeAspect="1"/>
          </p:cNvGraphicFramePr>
          <p:nvPr/>
        </p:nvGraphicFramePr>
        <p:xfrm>
          <a:off x="4139265" y="4929073"/>
          <a:ext cx="3850640" cy="1885950"/>
        </p:xfrm>
        <a:graphic>
          <a:graphicData uri="http://schemas.openxmlformats.org/presentationml/2006/ole">
            <mc:AlternateContent xmlns:mc="http://schemas.openxmlformats.org/markup-compatibility/2006">
              <mc:Choice xmlns:v="urn:schemas-microsoft-com:vml" Requires="v">
                <p:oleObj spid="_x0000_s56330" r:id="rId9" imgW="1879600" imgH="914400" progId="Equation.3">
                  <p:embed/>
                </p:oleObj>
              </mc:Choice>
              <mc:Fallback>
                <p:oleObj r:id="rId9" imgW="1879600" imgH="914400" progId="Equation.3">
                  <p:embed/>
                  <p:pic>
                    <p:nvPicPr>
                      <p:cNvPr id="8" name="对象 7"/>
                      <p:cNvPicPr/>
                      <p:nvPr/>
                    </p:nvPicPr>
                    <p:blipFill>
                      <a:blip r:embed="rId10"/>
                      <a:stretch>
                        <a:fillRect/>
                      </a:stretch>
                    </p:blipFill>
                    <p:spPr>
                      <a:xfrm>
                        <a:off x="4139265" y="4929073"/>
                        <a:ext cx="3850640" cy="1885950"/>
                      </a:xfrm>
                      <a:prstGeom prst="rect">
                        <a:avLst/>
                      </a:prstGeom>
                      <a:noFill/>
                      <a:ln w="38100">
                        <a:noFill/>
                        <a:miter/>
                      </a:ln>
                    </p:spPr>
                  </p:pic>
                </p:oleObj>
              </mc:Fallback>
            </mc:AlternateContent>
          </a:graphicData>
        </a:graphic>
      </p:graphicFrame>
      <p:graphicFrame>
        <p:nvGraphicFramePr>
          <p:cNvPr id="12" name="对象 11"/>
          <p:cNvGraphicFramePr>
            <a:graphicFrameLocks noChangeAspect="1"/>
          </p:cNvGraphicFramePr>
          <p:nvPr/>
        </p:nvGraphicFramePr>
        <p:xfrm>
          <a:off x="8054675" y="4941138"/>
          <a:ext cx="4015105" cy="1873885"/>
        </p:xfrm>
        <a:graphic>
          <a:graphicData uri="http://schemas.openxmlformats.org/presentationml/2006/ole">
            <mc:AlternateContent xmlns:mc="http://schemas.openxmlformats.org/markup-compatibility/2006">
              <mc:Choice xmlns:v="urn:schemas-microsoft-com:vml" Requires="v">
                <p:oleObj spid="_x0000_s56331" r:id="rId11" imgW="1968500" imgH="914400" progId="Equation.3">
                  <p:embed/>
                </p:oleObj>
              </mc:Choice>
              <mc:Fallback>
                <p:oleObj r:id="rId11" imgW="1968500" imgH="914400" progId="Equation.3">
                  <p:embed/>
                  <p:pic>
                    <p:nvPicPr>
                      <p:cNvPr id="12" name="对象 11"/>
                      <p:cNvPicPr/>
                      <p:nvPr/>
                    </p:nvPicPr>
                    <p:blipFill>
                      <a:blip r:embed="rId12"/>
                      <a:stretch>
                        <a:fillRect/>
                      </a:stretch>
                    </p:blipFill>
                    <p:spPr>
                      <a:xfrm>
                        <a:off x="8054675" y="4941138"/>
                        <a:ext cx="4015105" cy="1873885"/>
                      </a:xfrm>
                      <a:prstGeom prst="rect">
                        <a:avLst/>
                      </a:prstGeom>
                      <a:noFill/>
                      <a:ln w="38100">
                        <a:noFill/>
                        <a:miter/>
                      </a:ln>
                    </p:spPr>
                  </p:pic>
                </p:oleObj>
              </mc:Fallback>
            </mc:AlternateContent>
          </a:graphicData>
        </a:graphic>
      </p:graphicFrame>
      <p:graphicFrame>
        <p:nvGraphicFramePr>
          <p:cNvPr id="16" name="对象 15"/>
          <p:cNvGraphicFramePr>
            <a:graphicFrameLocks noChangeAspect="1"/>
          </p:cNvGraphicFramePr>
          <p:nvPr/>
        </p:nvGraphicFramePr>
        <p:xfrm>
          <a:off x="80978" y="4929073"/>
          <a:ext cx="3980815" cy="1885950"/>
        </p:xfrm>
        <a:graphic>
          <a:graphicData uri="http://schemas.openxmlformats.org/presentationml/2006/ole">
            <mc:AlternateContent xmlns:mc="http://schemas.openxmlformats.org/markup-compatibility/2006">
              <mc:Choice xmlns:v="urn:schemas-microsoft-com:vml" Requires="v">
                <p:oleObj spid="_x0000_s56332" r:id="rId13" imgW="1943100" imgH="914400" progId="Equation.3">
                  <p:embed/>
                </p:oleObj>
              </mc:Choice>
              <mc:Fallback>
                <p:oleObj r:id="rId13" imgW="1943100" imgH="914400" progId="Equation.3">
                  <p:embed/>
                  <p:pic>
                    <p:nvPicPr>
                      <p:cNvPr id="16" name="对象 15"/>
                      <p:cNvPicPr/>
                      <p:nvPr/>
                    </p:nvPicPr>
                    <p:blipFill>
                      <a:blip r:embed="rId14"/>
                      <a:stretch>
                        <a:fillRect/>
                      </a:stretch>
                    </p:blipFill>
                    <p:spPr>
                      <a:xfrm>
                        <a:off x="80978" y="4929073"/>
                        <a:ext cx="3980815" cy="1885950"/>
                      </a:xfrm>
                      <a:prstGeom prst="rect">
                        <a:avLst/>
                      </a:prstGeom>
                      <a:noFill/>
                      <a:ln w="38100">
                        <a:noFill/>
                        <a:miter/>
                      </a:ln>
                    </p:spPr>
                  </p:pic>
                </p:oleObj>
              </mc:Fallback>
            </mc:AlternateContent>
          </a:graphicData>
        </a:graphic>
      </p:graphicFrame>
      <p:grpSp>
        <p:nvGrpSpPr>
          <p:cNvPr id="10" name="组合 9"/>
          <p:cNvGrpSpPr/>
          <p:nvPr/>
        </p:nvGrpSpPr>
        <p:grpSpPr>
          <a:xfrm>
            <a:off x="1271846" y="2780943"/>
            <a:ext cx="9822478" cy="2181900"/>
            <a:chOff x="1271846" y="2780943"/>
            <a:chExt cx="9822478" cy="2181900"/>
          </a:xfrm>
        </p:grpSpPr>
        <p:grpSp>
          <p:nvGrpSpPr>
            <p:cNvPr id="9" name="组合 8"/>
            <p:cNvGrpSpPr/>
            <p:nvPr/>
          </p:nvGrpSpPr>
          <p:grpSpPr>
            <a:xfrm>
              <a:off x="1271846" y="2780943"/>
              <a:ext cx="9821916" cy="2181900"/>
              <a:chOff x="1271846" y="2780943"/>
              <a:chExt cx="9821916" cy="2181900"/>
            </a:xfrm>
          </p:grpSpPr>
          <p:sp>
            <p:nvSpPr>
              <p:cNvPr id="6" name="文本框 5"/>
              <p:cNvSpPr txBox="1"/>
              <p:nvPr/>
            </p:nvSpPr>
            <p:spPr>
              <a:xfrm>
                <a:off x="1271846" y="2780943"/>
                <a:ext cx="4320480"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）齐次坐标变换</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xmlns:a14="http://schemas.microsoft.com/office/drawing/2010/main">
            <mc:Choice Requires="a14">
              <p:sp>
                <p:nvSpPr>
                  <p:cNvPr id="20484" name="对象 4"/>
                  <p:cNvSpPr txBox="1"/>
                  <p:nvPr/>
                </p:nvSpPr>
                <p:spPr>
                  <a:xfrm>
                    <a:off x="3221673" y="3581718"/>
                    <a:ext cx="7872089" cy="1381125"/>
                  </a:xfrm>
                  <a:prstGeom prst="rect">
                    <a:avLst/>
                  </a:prstGeom>
                  <a:noFill/>
                  <a:ln w="38100">
                    <a:noFill/>
                    <a:miter/>
                  </a:ln>
                </p:spPr>
                <p:txBody>
                  <a:bodyPr>
                    <a:noAutofit/>
                  </a:bodyPr>
                  <a:lstStyle/>
                  <a:p>
                    <a:pPr/>
                    <a14:m>
                      <m:oMathPara xmlns:m="http://schemas.openxmlformats.org/officeDocument/2006/math">
                        <m:oMathParaPr>
                          <m:jc m:val="left"/>
                        </m:oMathParaPr>
                        <m:oMath xmlns:m="http://schemas.openxmlformats.org/officeDocument/2006/math">
                          <m:sSub>
                            <m:sSubPr>
                              <m:ctrlPr>
                                <a:rPr lang="en-US" altLang="zh-CN" sz="2800" i="1" smtClean="0">
                                  <a:solidFill>
                                    <a:srgbClr val="000000"/>
                                  </a:solidFill>
                                  <a:latin typeface="Cambria Math" panose="02040503050406030204" pitchFamily="18" charset="0"/>
                                </a:rPr>
                              </m:ctrlPr>
                            </m:sSubPr>
                            <m:e>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sSub>
                                          <m:sSubPr>
                                            <m:ctrlPr>
                                              <a:rPr lang="zh-CN" altLang="en-US" sz="2800" i="1">
                                                <a:solidFill>
                                                  <a:srgbClr val="000000"/>
                                                </a:solidFill>
                                                <a:latin typeface="Cambria Math" panose="02040503050406030204" pitchFamily="18" charset="0"/>
                                              </a:rPr>
                                            </m:ctrlPr>
                                          </m:sSubPr>
                                          <m:e>
                                            <m:sPre>
                                              <m:sPrePr>
                                                <m:ctrlPr>
                                                  <a:rPr lang="zh-CN" altLang="en-US" sz="2800" i="1">
                                                    <a:solidFill>
                                                      <a:srgbClr val="000000"/>
                                                    </a:solidFill>
                                                    <a:latin typeface="Cambria Math" panose="02040503050406030204" pitchFamily="18" charset="0"/>
                                                  </a:rPr>
                                                </m:ctrlPr>
                                              </m:sPrePr>
                                              <m:sub/>
                                              <m:sup>
                                                <m:r>
                                                  <a:rPr lang="zh-CN" altLang="en-US" sz="2800" i="1">
                                                    <a:solidFill>
                                                      <a:srgbClr val="000000"/>
                                                    </a:solidFill>
                                                    <a:latin typeface="Cambria Math" panose="02040503050406030204" pitchFamily="18" charset="0"/>
                                                  </a:rPr>
                                                  <m:t>𝐴</m:t>
                                                </m:r>
                                              </m:sup>
                                              <m:e>
                                                <m:r>
                                                  <m:rPr>
                                                    <m:sty m:val="p"/>
                                                  </m:rPr>
                                                  <a:rPr lang="zh-CN" altLang="en-US" sz="2800">
                                                    <a:solidFill>
                                                      <a:srgbClr val="000000"/>
                                                    </a:solidFill>
                                                    <a:latin typeface="Cambria Math" panose="02040503050406030204" pitchFamily="18" charset="0"/>
                                                  </a:rPr>
                                                  <m:t>r</m:t>
                                                </m:r>
                                              </m:e>
                                            </m:sPre>
                                          </m:e>
                                          <m:sub>
                                            <m:r>
                                              <a:rPr lang="zh-CN" altLang="en-US" sz="2800" i="1">
                                                <a:solidFill>
                                                  <a:srgbClr val="000000"/>
                                                </a:solidFill>
                                                <a:latin typeface="Cambria Math" panose="02040503050406030204" pitchFamily="18" charset="0"/>
                                              </a:rPr>
                                              <m:t>𝑃</m:t>
                                            </m:r>
                                          </m:sub>
                                        </m:sSub>
                                      </m:e>
                                    </m:mr>
                                    <m:mr>
                                      <m:e>
                                        <m:r>
                                          <a:rPr lang="zh-CN" altLang="en-US" sz="2800" i="1">
                                            <a:solidFill>
                                              <a:srgbClr val="000000"/>
                                            </a:solidFill>
                                            <a:latin typeface="Cambria Math" panose="02040503050406030204" pitchFamily="18" charset="0"/>
                                          </a:rPr>
                                          <m:t>1</m:t>
                                        </m:r>
                                      </m:e>
                                    </m:mr>
                                  </m:m>
                                </m:e>
                              </m:d>
                            </m:e>
                            <m:sub>
                              <m:r>
                                <a:rPr lang="en-US" altLang="zh-CN" sz="2800" b="0" i="1" smtClean="0">
                                  <a:solidFill>
                                    <a:srgbClr val="000000"/>
                                  </a:solidFill>
                                  <a:latin typeface="Cambria Math" panose="02040503050406030204" pitchFamily="18" charset="0"/>
                                </a:rPr>
                                <m:t>4</m:t>
                              </m:r>
                              <m:r>
                                <m:rPr>
                                  <m:sty m:val="p"/>
                                </m:rPr>
                                <a:rPr lang="en-US" altLang="zh-CN" sz="2800" i="1">
                                  <a:solidFill>
                                    <a:srgbClr val="000000"/>
                                  </a:solidFill>
                                  <a:latin typeface="Cambria Math" panose="02040503050406030204" pitchFamily="18" charset="0"/>
                                </a:rPr>
                                <m:t>x</m:t>
                              </m:r>
                              <m:r>
                                <a:rPr lang="en-US" altLang="zh-CN" sz="2800" b="0" i="1" smtClean="0">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en-US" altLang="zh-CN" sz="2800" i="1" smtClean="0">
                                  <a:solidFill>
                                    <a:srgbClr val="000000"/>
                                  </a:solidFill>
                                  <a:latin typeface="Cambria Math" panose="02040503050406030204" pitchFamily="18" charset="0"/>
                                </a:rPr>
                              </m:ctrlPr>
                            </m:sSubPr>
                            <m:e>
                              <m:d>
                                <m:dPr>
                                  <m:begChr m:val="["/>
                                  <m:endChr m:val="]"/>
                                  <m:ctrlPr>
                                    <a:rPr lang="zh-CN" altLang="en-US" sz="2800" i="1">
                                      <a:solidFill>
                                        <a:srgbClr val="000000"/>
                                      </a:solidFill>
                                      <a:latin typeface="Cambria Math" panose="02040503050406030204" pitchFamily="18" charset="0"/>
                                    </a:rPr>
                                  </m:ctrlPr>
                                </m:dPr>
                                <m:e>
                                  <m:m>
                                    <m:mPr>
                                      <m:plcHide m:val="on"/>
                                      <m:mcs>
                                        <m:mc>
                                          <m:mcPr>
                                            <m:count m:val="2"/>
                                            <m:mcJc m:val="center"/>
                                          </m:mcPr>
                                        </m:mc>
                                      </m:mcs>
                                      <m:ctrlPr>
                                        <a:rPr lang="zh-CN" altLang="en-US" sz="2800" i="1">
                                          <a:solidFill>
                                            <a:srgbClr val="000000"/>
                                          </a:solidFill>
                                          <a:latin typeface="Cambria Math" panose="02040503050406030204" pitchFamily="18" charset="0"/>
                                        </a:rPr>
                                      </m:ctrlPr>
                                    </m:mPr>
                                    <m:mr>
                                      <m:e>
                                        <m:sPre>
                                          <m:sPrePr>
                                            <m:ctrlPr>
                                              <a:rPr lang="zh-CN" altLang="en-US" sz="2800" i="1">
                                                <a:solidFill>
                                                  <a:srgbClr val="000000"/>
                                                </a:solidFill>
                                                <a:latin typeface="Cambria Math" panose="02040503050406030204" pitchFamily="18" charset="0"/>
                                              </a:rPr>
                                            </m:ctrlPr>
                                          </m:sPrePr>
                                          <m:sub>
                                            <m:r>
                                              <a:rPr lang="zh-CN" altLang="en-US" sz="2800" i="1">
                                                <a:solidFill>
                                                  <a:srgbClr val="000000"/>
                                                </a:solidFill>
                                                <a:latin typeface="Cambria Math" panose="02040503050406030204" pitchFamily="18" charset="0"/>
                                              </a:rPr>
                                              <m:t>𝐵</m:t>
                                            </m:r>
                                          </m:sub>
                                          <m:sup>
                                            <m:r>
                                              <a:rPr lang="zh-CN" altLang="en-US" sz="2800" i="1">
                                                <a:solidFill>
                                                  <a:srgbClr val="000000"/>
                                                </a:solidFill>
                                                <a:latin typeface="Cambria Math" panose="02040503050406030204" pitchFamily="18" charset="0"/>
                                              </a:rPr>
                                              <m:t>𝐴</m:t>
                                            </m:r>
                                          </m:sup>
                                          <m:e>
                                            <m:r>
                                              <a:rPr lang="zh-CN" altLang="en-US" sz="2800" i="1">
                                                <a:solidFill>
                                                  <a:srgbClr val="000000"/>
                                                </a:solidFill>
                                                <a:latin typeface="Cambria Math" panose="02040503050406030204" pitchFamily="18" charset="0"/>
                                              </a:rPr>
                                              <m:t>𝑅</m:t>
                                            </m:r>
                                          </m:e>
                                        </m:sPre>
                                      </m:e>
                                      <m:e>
                                        <m:sSub>
                                          <m:sSubPr>
                                            <m:ctrlPr>
                                              <a:rPr lang="zh-CN" altLang="en-US" sz="2800" i="1">
                                                <a:solidFill>
                                                  <a:srgbClr val="000000"/>
                                                </a:solidFill>
                                                <a:latin typeface="Cambria Math" panose="02040503050406030204" pitchFamily="18" charset="0"/>
                                              </a:rPr>
                                            </m:ctrlPr>
                                          </m:sSubPr>
                                          <m:e>
                                            <m:sPre>
                                              <m:sPrePr>
                                                <m:ctrlPr>
                                                  <a:rPr lang="zh-CN" altLang="en-US" sz="2800" i="1">
                                                    <a:solidFill>
                                                      <a:srgbClr val="000000"/>
                                                    </a:solidFill>
                                                    <a:latin typeface="Cambria Math" panose="02040503050406030204" pitchFamily="18" charset="0"/>
                                                  </a:rPr>
                                                </m:ctrlPr>
                                              </m:sPrePr>
                                              <m:sub/>
                                              <m:sup>
                                                <m:r>
                                                  <a:rPr lang="zh-CN" altLang="en-US" sz="2800" i="1">
                                                    <a:solidFill>
                                                      <a:srgbClr val="000000"/>
                                                    </a:solidFill>
                                                    <a:latin typeface="Cambria Math" panose="02040503050406030204" pitchFamily="18" charset="0"/>
                                                  </a:rPr>
                                                  <m:t>𝐴</m:t>
                                                </m:r>
                                              </m:sup>
                                              <m:e>
                                                <m:r>
                                                  <m:rPr>
                                                    <m:sty m:val="p"/>
                                                  </m:rPr>
                                                  <a:rPr lang="zh-CN" altLang="en-US" sz="2800">
                                                    <a:solidFill>
                                                      <a:srgbClr val="000000"/>
                                                    </a:solidFill>
                                                    <a:latin typeface="Cambria Math" panose="02040503050406030204" pitchFamily="18" charset="0"/>
                                                  </a:rPr>
                                                  <m:t>r</m:t>
                                                </m:r>
                                              </m:e>
                                            </m:sPre>
                                          </m:e>
                                          <m:sub>
                                            <m:r>
                                              <a:rPr lang="zh-CN" altLang="en-US" sz="2800" i="1">
                                                <a:solidFill>
                                                  <a:srgbClr val="000000"/>
                                                </a:solidFill>
                                                <a:latin typeface="Cambria Math" panose="02040503050406030204" pitchFamily="18" charset="0"/>
                                              </a:rPr>
                                              <m:t>𝐵𝑂</m:t>
                                            </m:r>
                                          </m:sub>
                                        </m:sSub>
                                      </m:e>
                                    </m:mr>
                                    <m:mr>
                                      <m:e>
                                        <m:m>
                                          <m:mPr>
                                            <m:plcHide m:val="on"/>
                                            <m:mcs>
                                              <m:mc>
                                                <m:mcPr>
                                                  <m:count m:val="3"/>
                                                  <m:mcJc m:val="center"/>
                                                </m:mcPr>
                                              </m:mc>
                                            </m:mcs>
                                            <m:ctrlPr>
                                              <a:rPr lang="zh-CN" altLang="en-US" sz="2800" i="1">
                                                <a:solidFill>
                                                  <a:srgbClr val="000000"/>
                                                </a:solidFill>
                                                <a:latin typeface="Cambria Math" panose="02040503050406030204" pitchFamily="18" charset="0"/>
                                              </a:rPr>
                                            </m:ctrlPr>
                                          </m:mPr>
                                          <m:mr>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0</m:t>
                                              </m:r>
                                            </m:e>
                                            <m:e>
                                              <m:r>
                                                <a:rPr lang="zh-CN" altLang="en-US" sz="2800" i="1">
                                                  <a:solidFill>
                                                    <a:srgbClr val="000000"/>
                                                  </a:solidFill>
                                                  <a:latin typeface="Cambria Math" panose="02040503050406030204" pitchFamily="18" charset="0"/>
                                                </a:rPr>
                                                <m:t>0</m:t>
                                              </m:r>
                                            </m:e>
                                          </m:mr>
                                        </m:m>
                                      </m:e>
                                      <m:e>
                                        <m:r>
                                          <a:rPr lang="zh-CN" altLang="en-US" sz="2800" i="1">
                                            <a:solidFill>
                                              <a:srgbClr val="000000"/>
                                            </a:solidFill>
                                            <a:latin typeface="Cambria Math" panose="02040503050406030204" pitchFamily="18" charset="0"/>
                                          </a:rPr>
                                          <m:t>1</m:t>
                                        </m:r>
                                      </m:e>
                                    </m:mr>
                                  </m:m>
                                </m:e>
                              </m:d>
                            </m:e>
                            <m:sub>
                              <m:r>
                                <a:rPr lang="en-US" altLang="zh-CN" sz="2800" b="0" i="1" smtClean="0">
                                  <a:solidFill>
                                    <a:srgbClr val="000000"/>
                                  </a:solidFill>
                                  <a:latin typeface="Cambria Math" panose="02040503050406030204" pitchFamily="18" charset="0"/>
                                </a:rPr>
                                <m:t>4</m:t>
                              </m:r>
                              <m:r>
                                <m:rPr>
                                  <m:sty m:val="p"/>
                                </m:rPr>
                                <a:rPr lang="en-US" altLang="zh-CN" sz="2800" i="1">
                                  <a:solidFill>
                                    <a:srgbClr val="000000"/>
                                  </a:solidFill>
                                  <a:latin typeface="Cambria Math" panose="02040503050406030204" pitchFamily="18" charset="0"/>
                                </a:rPr>
                                <m:t>x</m:t>
                              </m:r>
                              <m:r>
                                <a:rPr lang="en-US" altLang="zh-CN" sz="2800" b="0" i="1" smtClean="0">
                                  <a:solidFill>
                                    <a:srgbClr val="000000"/>
                                  </a:solidFill>
                                  <a:latin typeface="Cambria Math" panose="02040503050406030204" pitchFamily="18" charset="0"/>
                                </a:rPr>
                                <m:t>4</m:t>
                              </m:r>
                            </m:sub>
                          </m:sSub>
                          <m:sSub>
                            <m:sSubPr>
                              <m:ctrlPr>
                                <a:rPr lang="en-US" altLang="zh-CN" sz="2800" i="1" smtClean="0">
                                  <a:solidFill>
                                    <a:srgbClr val="000000"/>
                                  </a:solidFill>
                                  <a:latin typeface="Cambria Math" panose="02040503050406030204" pitchFamily="18" charset="0"/>
                                </a:rPr>
                              </m:ctrlPr>
                            </m:sSubPr>
                            <m:e>
                              <m:d>
                                <m:dPr>
                                  <m:begChr m:val="["/>
                                  <m:endChr m:val="]"/>
                                  <m:ctrlPr>
                                    <a:rPr lang="zh-CN" altLang="en-US" sz="2800" i="1">
                                      <a:solidFill>
                                        <a:srgbClr val="000000"/>
                                      </a:solidFill>
                                      <a:latin typeface="Cambria Math" panose="02040503050406030204" pitchFamily="18" charset="0"/>
                                    </a:rPr>
                                  </m:ctrlPr>
                                </m:dPr>
                                <m:e>
                                  <m:m>
                                    <m:mPr>
                                      <m:plcHide m:val="on"/>
                                      <m:mcs>
                                        <m:mc>
                                          <m:mcPr>
                                            <m:count m:val="1"/>
                                            <m:mcJc m:val="center"/>
                                          </m:mcPr>
                                        </m:mc>
                                      </m:mcs>
                                      <m:ctrlPr>
                                        <a:rPr lang="zh-CN" altLang="en-US" sz="2800" i="1">
                                          <a:solidFill>
                                            <a:srgbClr val="000000"/>
                                          </a:solidFill>
                                          <a:latin typeface="Cambria Math" panose="02040503050406030204" pitchFamily="18" charset="0"/>
                                        </a:rPr>
                                      </m:ctrlPr>
                                    </m:mPr>
                                    <m:mr>
                                      <m:e>
                                        <m:sSub>
                                          <m:sSubPr>
                                            <m:ctrlPr>
                                              <a:rPr lang="zh-CN" altLang="en-US" sz="2800" i="1">
                                                <a:solidFill>
                                                  <a:srgbClr val="000000"/>
                                                </a:solidFill>
                                                <a:latin typeface="Cambria Math" panose="02040503050406030204" pitchFamily="18" charset="0"/>
                                              </a:rPr>
                                            </m:ctrlPr>
                                          </m:sSubPr>
                                          <m:e>
                                            <m:sPre>
                                              <m:sPrePr>
                                                <m:ctrlPr>
                                                  <a:rPr lang="zh-CN" altLang="en-US" sz="2800" i="1">
                                                    <a:solidFill>
                                                      <a:srgbClr val="000000"/>
                                                    </a:solidFill>
                                                    <a:latin typeface="Cambria Math" panose="02040503050406030204" pitchFamily="18" charset="0"/>
                                                  </a:rPr>
                                                </m:ctrlPr>
                                              </m:sPrePr>
                                              <m:sub/>
                                              <m:sup>
                                                <m:r>
                                                  <a:rPr lang="zh-CN" altLang="en-US" sz="2800" i="1">
                                                    <a:solidFill>
                                                      <a:srgbClr val="000000"/>
                                                    </a:solidFill>
                                                    <a:latin typeface="Cambria Math" panose="02040503050406030204" pitchFamily="18" charset="0"/>
                                                  </a:rPr>
                                                  <m:t>𝐵</m:t>
                                                </m:r>
                                              </m:sup>
                                              <m:e>
                                                <m:r>
                                                  <m:rPr>
                                                    <m:sty m:val="p"/>
                                                  </m:rPr>
                                                  <a:rPr lang="zh-CN" altLang="en-US" sz="2800">
                                                    <a:solidFill>
                                                      <a:srgbClr val="000000"/>
                                                    </a:solidFill>
                                                    <a:latin typeface="Cambria Math" panose="02040503050406030204" pitchFamily="18" charset="0"/>
                                                  </a:rPr>
                                                  <m:t>r</m:t>
                                                </m:r>
                                              </m:e>
                                            </m:sPre>
                                          </m:e>
                                          <m:sub>
                                            <m:r>
                                              <a:rPr lang="zh-CN" altLang="en-US" sz="2800" i="1">
                                                <a:solidFill>
                                                  <a:srgbClr val="000000"/>
                                                </a:solidFill>
                                                <a:latin typeface="Cambria Math" panose="02040503050406030204" pitchFamily="18" charset="0"/>
                                              </a:rPr>
                                              <m:t>𝑃</m:t>
                                            </m:r>
                                          </m:sub>
                                        </m:sSub>
                                      </m:e>
                                    </m:mr>
                                    <m:mr>
                                      <m:e>
                                        <m:r>
                                          <a:rPr lang="zh-CN" altLang="en-US" sz="2800" i="1">
                                            <a:solidFill>
                                              <a:srgbClr val="000000"/>
                                            </a:solidFill>
                                            <a:latin typeface="Cambria Math" panose="02040503050406030204" pitchFamily="18" charset="0"/>
                                          </a:rPr>
                                          <m:t>1</m:t>
                                        </m:r>
                                      </m:e>
                                    </m:mr>
                                  </m:m>
                                </m:e>
                              </m:d>
                            </m:e>
                            <m:sub>
                              <m:r>
                                <a:rPr lang="en-US" altLang="zh-CN" sz="2800" b="0" i="1" smtClean="0">
                                  <a:solidFill>
                                    <a:srgbClr val="000000"/>
                                  </a:solidFill>
                                  <a:latin typeface="Cambria Math" panose="02040503050406030204" pitchFamily="18" charset="0"/>
                                </a:rPr>
                                <m:t>4</m:t>
                              </m:r>
                              <m:r>
                                <m:rPr>
                                  <m:sty m:val="p"/>
                                </m:rPr>
                                <a:rPr lang="en-US" altLang="zh-CN" sz="2800" i="1">
                                  <a:solidFill>
                                    <a:srgbClr val="000000"/>
                                  </a:solidFill>
                                  <a:latin typeface="Cambria Math" panose="02040503050406030204" pitchFamily="18" charset="0"/>
                                </a:rPr>
                                <m:t>x</m:t>
                              </m:r>
                              <m:r>
                                <a:rPr lang="en-US" altLang="zh-CN" sz="2800" b="0" i="1" smtClean="0">
                                  <a:solidFill>
                                    <a:srgbClr val="000000"/>
                                  </a:solidFill>
                                  <a:latin typeface="Cambria Math" panose="02040503050406030204" pitchFamily="18" charset="0"/>
                                </a:rPr>
                                <m:t>1</m:t>
                              </m:r>
                            </m:sub>
                          </m:sSub>
                        </m:oMath>
                      </m:oMathPara>
                    </a14:m>
                    <a:endParaRPr lang="zh-CN" altLang="en-US" sz="2800" dirty="0"/>
                  </a:p>
                </p:txBody>
              </p:sp>
            </mc:Choice>
            <mc:Fallback xmlns="">
              <p:sp>
                <p:nvSpPr>
                  <p:cNvPr id="20484" name="对象 4"/>
                  <p:cNvSpPr txBox="1">
                    <a:spLocks noRot="1" noChangeAspect="1" noMove="1" noResize="1" noEditPoints="1" noAdjustHandles="1" noChangeArrowheads="1" noChangeShapeType="1" noTextEdit="1"/>
                  </p:cNvSpPr>
                  <p:nvPr/>
                </p:nvSpPr>
                <p:spPr>
                  <a:xfrm>
                    <a:off x="3221673" y="3581718"/>
                    <a:ext cx="7872089" cy="1381125"/>
                  </a:xfrm>
                  <a:prstGeom prst="rect">
                    <a:avLst/>
                  </a:prstGeom>
                  <a:blipFill rotWithShape="1">
                    <a:blip r:embed="rId15"/>
                  </a:blipFill>
                  <a:ln w="38100">
                    <a:noFill/>
                    <a:miter/>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20488" name="对象 8"/>
                <p:cNvGraphicFramePr>
                  <a:graphicFrameLocks noChangeAspect="1"/>
                </p:cNvGraphicFramePr>
                <p:nvPr/>
              </p:nvGraphicFramePr>
              <p:xfrm>
                <a:off x="9624934" y="3717290"/>
                <a:ext cx="1469390" cy="724535"/>
              </p:xfrm>
              <a:graphic>
                <a:graphicData uri="http://schemas.openxmlformats.org/presentationml/2006/ole">
                  <mc:AlternateContent>
                    <mc:Choice xmlns:v="urn:schemas-microsoft-com:vml" Requires="v">
                      <p:oleObj spid="_x0000_s56333" r:id="rId16" imgW="469900" imgH="228600" progId="Equation.3">
                        <p:embed/>
                      </p:oleObj>
                    </mc:Choice>
                    <mc:Fallback>
                      <p:oleObj r:id="rId16" imgW="469900" imgH="228600" progId="Equation.3">
                        <p:embed/>
                        <p:pic>
                          <p:nvPicPr>
                            <p:cNvPr id="20488" name="对象 8"/>
                            <p:cNvPicPr/>
                            <p:nvPr/>
                          </p:nvPicPr>
                          <p:blipFill>
                            <a:blip r:embed="rId17"/>
                            <a:stretch>
                              <a:fillRect/>
                            </a:stretch>
                          </p:blipFill>
                          <p:spPr>
                            <a:xfrm>
                              <a:off x="9624934" y="3717290"/>
                              <a:ext cx="1469390" cy="724535"/>
                            </a:xfrm>
                            <a:prstGeom prst="rect">
                              <a:avLst/>
                            </a:prstGeom>
                            <a:noFill/>
                            <a:ln w="38100">
                              <a:noFill/>
                              <a:miter/>
                            </a:ln>
                          </p:spPr>
                        </p:pic>
                      </p:oleObj>
                    </mc:Fallback>
                  </mc:AlternateContent>
                </a:graphicData>
              </a:graphic>
            </p:graphicFrame>
          </mc:Choice>
          <mc:Fallback xmlns="">
            <p:graphicFrame>
              <p:nvGraphicFramePr>
                <p:cNvPr id="20488" name="对象 8"/>
                <p:cNvGraphicFramePr>
                  <a:graphicFrameLocks noChangeAspect="1"/>
                </p:cNvGraphicFramePr>
                <p:nvPr/>
              </p:nvGraphicFramePr>
              <p:xfrm>
                <a:off x="9624934" y="3717290"/>
                <a:ext cx="1469390" cy="724535"/>
              </p:xfrm>
              <a:graphic>
                <a:graphicData uri="http://schemas.openxmlformats.org/presentationml/2006/ole">
                  <mc:AlternateContent>
                    <mc:Choice xmlns:v="urn:schemas-microsoft-com:vml" Requires="v">
                      <p:oleObj r:id="rId18" imgW="469900" imgH="228600" progId="Equation.3">
                        <p:embed/>
                      </p:oleObj>
                    </mc:Choice>
                    <mc:Fallback>
                      <p:oleObj r:id="rId18" imgW="469900" imgH="228600" progId="Equation.3">
                        <p:embed/>
                        <p:pic>
                          <p:nvPicPr>
                            <p:cNvPr id="20488" name="对象 8"/>
                            <p:cNvPicPr/>
                            <p:nvPr/>
                          </p:nvPicPr>
                          <p:blipFill>
                            <a:blip r:embed="rId19"/>
                            <a:stretch>
                              <a:fillRect/>
                            </a:stretch>
                          </p:blipFill>
                          <p:spPr>
                            <a:xfrm>
                              <a:off x="9624934" y="3717290"/>
                              <a:ext cx="1469390" cy="724535"/>
                            </a:xfrm>
                            <a:prstGeom prst="rect">
                              <a:avLst/>
                            </a:prstGeom>
                            <a:noFill/>
                            <a:ln w="38100">
                              <a:noFill/>
                              <a:miter/>
                            </a:ln>
                          </p:spPr>
                        </p:pic>
                      </p:oleObj>
                    </mc:Fallback>
                  </mc:AlternateContent>
                </a:graphicData>
              </a:graphic>
            </p:graphicFrame>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32" grpId="0" animBg="1"/>
      <p:bldP spid="33" grpId="0" animBg="1"/>
      <p:bldP spid="3"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759355" y="388995"/>
            <a:ext cx="9937750" cy="576263"/>
          </a:xfrm>
          <a:prstGeom prst="rect">
            <a:avLst/>
          </a:prstGeom>
          <a:noFill/>
          <a:ln>
            <a:noFill/>
          </a:ln>
        </p:spPr>
        <p:txBody>
          <a:bodyPr anchor="b"/>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
                <a:srgbClr val="990000"/>
              </a:buClr>
              <a:buSzPct val="90000"/>
              <a:buFont typeface="Arial" panose="020B0604020202020204" pitchFamily="34" charset="0"/>
              <a:buNone/>
              <a:defRPr/>
            </a:pPr>
            <a:r>
              <a:rPr kumimoji="0" lang="zh-CN" altLang="en-US" sz="4800" b="1"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小</a:t>
            </a:r>
            <a:r>
              <a:rPr kumimoji="0" lang="zh-CN" altLang="en-US" sz="4800" b="0" i="0" u="none" strike="noStrike" kern="1200" cap="none" spc="0" normalizeH="0" baseline="0" noProof="0" dirty="0">
                <a:ln>
                  <a:noFill/>
                </a:ln>
                <a:solidFill>
                  <a:srgbClr val="990000"/>
                </a:solidFill>
                <a:effectLst/>
                <a:uLnTx/>
                <a:uFillTx/>
                <a:latin typeface="隶书" panose="02010509060101010101" pitchFamily="49" charset="-122"/>
                <a:ea typeface="隶书" panose="02010509060101010101" pitchFamily="49" charset="-122"/>
                <a:cs typeface="+mn-cs"/>
              </a:rPr>
              <a:t> 结</a:t>
            </a:r>
          </a:p>
        </p:txBody>
      </p:sp>
      <mc:AlternateContent xmlns:mc="http://schemas.openxmlformats.org/markup-compatibility/2006" xmlns:a14="http://schemas.microsoft.com/office/drawing/2010/main">
        <mc:Choice Requires="a14">
          <p:sp>
            <p:nvSpPr>
              <p:cNvPr id="4" name="Object 18">
                <a:extLst>
                  <a:ext uri="{FF2B5EF4-FFF2-40B4-BE49-F238E27FC236}">
                    <a16:creationId xmlns:a16="http://schemas.microsoft.com/office/drawing/2014/main" id="{EE3120FF-C550-F9BA-145B-94B69C4A5514}"/>
                  </a:ext>
                </a:extLst>
              </p:cNvPr>
              <p:cNvSpPr txBox="1"/>
              <p:nvPr/>
            </p:nvSpPr>
            <p:spPr bwMode="auto">
              <a:xfrm>
                <a:off x="6377098" y="1729424"/>
                <a:ext cx="5721857" cy="1354789"/>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p>
                        <m:sSupPr>
                          <m:ctrlPr>
                            <a:rPr lang="en-US" altLang="zh-CN" sz="3000" i="1" smtClean="0">
                              <a:solidFill>
                                <a:srgbClr val="000000"/>
                              </a:solidFill>
                              <a:latin typeface="Cambria Math" panose="02040503050406030204" pitchFamily="18" charset="0"/>
                            </a:rPr>
                          </m:ctrlPr>
                        </m:sSupPr>
                        <m:e>
                          <m:sPre>
                            <m:sPrePr>
                              <m:ctrlPr>
                                <a:rPr lang="en-US" altLang="zh-CN" sz="3000" i="1" smtClean="0">
                                  <a:solidFill>
                                    <a:srgbClr val="000000"/>
                                  </a:solidFill>
                                  <a:latin typeface="Cambria Math" panose="02040503050406030204" pitchFamily="18" charset="0"/>
                                </a:rPr>
                              </m:ctrlPr>
                            </m:sPrePr>
                            <m:sub>
                              <m:r>
                                <a:rPr lang="en-US" altLang="zh-CN" sz="3000" b="0" i="1" smtClean="0">
                                  <a:solidFill>
                                    <a:srgbClr val="000000"/>
                                  </a:solidFill>
                                  <a:latin typeface="Cambria Math" panose="02040503050406030204" pitchFamily="18" charset="0"/>
                                </a:rPr>
                                <m:t>𝐵</m:t>
                              </m:r>
                            </m:sub>
                            <m:sup>
                              <m:r>
                                <a:rPr lang="en-US" altLang="zh-CN" sz="3000" b="0" i="1" smtClean="0">
                                  <a:latin typeface="Cambria Math" panose="02040503050406030204" pitchFamily="18" charset="0"/>
                                </a:rPr>
                                <m:t>𝐴</m:t>
                              </m:r>
                            </m:sup>
                            <m:e>
                              <m:r>
                                <a:rPr lang="en-US" altLang="zh-CN" sz="3000" b="0" i="1" smtClean="0">
                                  <a:latin typeface="Cambria Math" panose="02040503050406030204" pitchFamily="18" charset="0"/>
                                </a:rPr>
                                <m:t>𝑇</m:t>
                              </m:r>
                            </m:e>
                          </m:sPre>
                        </m:e>
                        <m:sup>
                          <m:r>
                            <a:rPr lang="en-US" altLang="zh-CN" sz="3000" b="0" i="1" smtClean="0">
                              <a:solidFill>
                                <a:srgbClr val="000000"/>
                              </a:solidFill>
                              <a:latin typeface="Cambria Math" panose="02040503050406030204" pitchFamily="18" charset="0"/>
                            </a:rPr>
                            <m:t>−1</m:t>
                          </m:r>
                        </m:sup>
                      </m:sSup>
                      <m:r>
                        <a:rPr lang="en-US" altLang="zh-CN" sz="3000" b="0" i="1" smtClean="0">
                          <a:solidFill>
                            <a:srgbClr val="000000"/>
                          </a:solidFill>
                          <a:latin typeface="Cambria Math" panose="02040503050406030204" pitchFamily="18" charset="0"/>
                        </a:rPr>
                        <m:t>=</m:t>
                      </m:r>
                      <m:sPre>
                        <m:sPrePr>
                          <m:ctrlPr>
                            <a:rPr lang="zh-CN" altLang="en-US" sz="3000" i="1">
                              <a:solidFill>
                                <a:srgbClr val="000000"/>
                              </a:solidFill>
                              <a:latin typeface="Cambria Math" panose="02040503050406030204" pitchFamily="18" charset="0"/>
                            </a:rPr>
                          </m:ctrlPr>
                        </m:sPrePr>
                        <m:sub>
                          <m:r>
                            <a:rPr lang="zh-CN" altLang="en-US" sz="3000" i="1">
                              <a:solidFill>
                                <a:srgbClr val="000000"/>
                              </a:solidFill>
                              <a:latin typeface="Cambria Math" panose="02040503050406030204" pitchFamily="18" charset="0"/>
                            </a:rPr>
                            <m:t>𝐴</m:t>
                          </m:r>
                        </m:sub>
                        <m:sup>
                          <m:r>
                            <a:rPr lang="zh-CN" altLang="en-US" sz="3000" i="1">
                              <a:solidFill>
                                <a:srgbClr val="000000"/>
                              </a:solidFill>
                              <a:latin typeface="Cambria Math" panose="02040503050406030204" pitchFamily="18" charset="0"/>
                            </a:rPr>
                            <m:t>𝐵</m:t>
                          </m:r>
                        </m:sup>
                        <m:e>
                          <m:r>
                            <a:rPr lang="zh-CN" altLang="en-US" sz="3000" i="1">
                              <a:solidFill>
                                <a:srgbClr val="000000"/>
                              </a:solidFill>
                              <a:latin typeface="Cambria Math" panose="02040503050406030204" pitchFamily="18" charset="0"/>
                            </a:rPr>
                            <m:t>𝑇</m:t>
                          </m:r>
                        </m:e>
                      </m:sPre>
                      <m:r>
                        <a:rPr lang="zh-CN" altLang="en-US" sz="3000" i="1">
                          <a:solidFill>
                            <a:srgbClr val="000000"/>
                          </a:solidFill>
                          <a:latin typeface="Cambria Math" panose="02040503050406030204" pitchFamily="18" charset="0"/>
                        </a:rPr>
                        <m:t>=</m:t>
                      </m:r>
                      <m:d>
                        <m:dPr>
                          <m:begChr m:val="["/>
                          <m:endChr m:val="]"/>
                          <m:ctrlPr>
                            <a:rPr lang="zh-CN" altLang="en-US" sz="3000" i="1">
                              <a:solidFill>
                                <a:srgbClr val="000000"/>
                              </a:solidFill>
                              <a:latin typeface="Cambria Math" panose="02040503050406030204" pitchFamily="18" charset="0"/>
                            </a:rPr>
                          </m:ctrlPr>
                        </m:dPr>
                        <m:e>
                          <m:m>
                            <m:mPr>
                              <m:plcHide m:val="on"/>
                              <m:mcs>
                                <m:mc>
                                  <m:mcPr>
                                    <m:count m:val="2"/>
                                    <m:mcJc m:val="center"/>
                                  </m:mcPr>
                                </m:mc>
                              </m:mcs>
                              <m:ctrlPr>
                                <a:rPr lang="zh-CN" altLang="en-US" sz="3000" i="1">
                                  <a:solidFill>
                                    <a:srgbClr val="000000"/>
                                  </a:solidFill>
                                  <a:latin typeface="Cambria Math" panose="02040503050406030204" pitchFamily="18" charset="0"/>
                                </a:rPr>
                              </m:ctrlPr>
                            </m:mPr>
                            <m:mr>
                              <m:e>
                                <m:sSup>
                                  <m:sSupPr>
                                    <m:ctrlPr>
                                      <a:rPr lang="zh-CN" altLang="en-US" sz="3000" i="1">
                                        <a:solidFill>
                                          <a:srgbClr val="000000"/>
                                        </a:solidFill>
                                        <a:latin typeface="Cambria Math" panose="02040503050406030204" pitchFamily="18" charset="0"/>
                                      </a:rPr>
                                    </m:ctrlPr>
                                  </m:sSupPr>
                                  <m:e>
                                    <m:sPre>
                                      <m:sPrePr>
                                        <m:ctrlPr>
                                          <a:rPr lang="zh-CN" altLang="en-US" sz="3000" i="1">
                                            <a:solidFill>
                                              <a:srgbClr val="000000"/>
                                            </a:solidFill>
                                            <a:latin typeface="Cambria Math" panose="02040503050406030204" pitchFamily="18" charset="0"/>
                                          </a:rPr>
                                        </m:ctrlPr>
                                      </m:sPrePr>
                                      <m:sub>
                                        <m:r>
                                          <a:rPr lang="zh-CN" altLang="en-US" sz="3000" i="1">
                                            <a:solidFill>
                                              <a:srgbClr val="000000"/>
                                            </a:solidFill>
                                            <a:latin typeface="Cambria Math" panose="02040503050406030204" pitchFamily="18" charset="0"/>
                                          </a:rPr>
                                          <m:t>𝐵</m:t>
                                        </m:r>
                                      </m:sub>
                                      <m:sup>
                                        <m:r>
                                          <a:rPr lang="zh-CN" altLang="en-US" sz="3000" i="1">
                                            <a:solidFill>
                                              <a:srgbClr val="000000"/>
                                            </a:solidFill>
                                            <a:latin typeface="Cambria Math" panose="02040503050406030204" pitchFamily="18" charset="0"/>
                                          </a:rPr>
                                          <m:t>𝐴</m:t>
                                        </m:r>
                                      </m:sup>
                                      <m:e>
                                        <m:r>
                                          <a:rPr lang="zh-CN" altLang="en-US" sz="3000" i="1">
                                            <a:solidFill>
                                              <a:srgbClr val="000000"/>
                                            </a:solidFill>
                                            <a:latin typeface="Cambria Math" panose="02040503050406030204" pitchFamily="18" charset="0"/>
                                          </a:rPr>
                                          <m:t>𝑅</m:t>
                                        </m:r>
                                      </m:e>
                                    </m:sPre>
                                  </m:e>
                                  <m:sup>
                                    <m:r>
                                      <a:rPr lang="zh-CN" altLang="en-US" sz="3000" i="1">
                                        <a:solidFill>
                                          <a:srgbClr val="000000"/>
                                        </a:solidFill>
                                        <a:latin typeface="Cambria Math" panose="02040503050406030204" pitchFamily="18" charset="0"/>
                                      </a:rPr>
                                      <m:t>𝑇</m:t>
                                    </m:r>
                                  </m:sup>
                                </m:sSup>
                              </m:e>
                              <m:e>
                                <m:r>
                                  <a:rPr lang="zh-CN" altLang="en-US" sz="3000" i="1">
                                    <a:solidFill>
                                      <a:srgbClr val="000000"/>
                                    </a:solidFill>
                                    <a:latin typeface="Cambria Math" panose="02040503050406030204" pitchFamily="18" charset="0"/>
                                  </a:rPr>
                                  <m:t>−</m:t>
                                </m:r>
                                <m:sSup>
                                  <m:sSupPr>
                                    <m:ctrlPr>
                                      <a:rPr lang="zh-CN" altLang="en-US" sz="3000" i="1">
                                        <a:solidFill>
                                          <a:srgbClr val="000000"/>
                                        </a:solidFill>
                                        <a:latin typeface="Cambria Math" panose="02040503050406030204" pitchFamily="18" charset="0"/>
                                      </a:rPr>
                                    </m:ctrlPr>
                                  </m:sSupPr>
                                  <m:e>
                                    <m:sPre>
                                      <m:sPrePr>
                                        <m:ctrlPr>
                                          <a:rPr lang="zh-CN" altLang="en-US" sz="3000" i="1">
                                            <a:solidFill>
                                              <a:srgbClr val="000000"/>
                                            </a:solidFill>
                                            <a:latin typeface="Cambria Math" panose="02040503050406030204" pitchFamily="18" charset="0"/>
                                          </a:rPr>
                                        </m:ctrlPr>
                                      </m:sPrePr>
                                      <m:sub>
                                        <m:r>
                                          <a:rPr lang="zh-CN" altLang="en-US" sz="3000" i="1">
                                            <a:solidFill>
                                              <a:srgbClr val="000000"/>
                                            </a:solidFill>
                                            <a:latin typeface="Cambria Math" panose="02040503050406030204" pitchFamily="18" charset="0"/>
                                          </a:rPr>
                                          <m:t>𝐵</m:t>
                                        </m:r>
                                      </m:sub>
                                      <m:sup>
                                        <m:r>
                                          <a:rPr lang="zh-CN" altLang="en-US" sz="3000" i="1">
                                            <a:solidFill>
                                              <a:srgbClr val="000000"/>
                                            </a:solidFill>
                                            <a:latin typeface="Cambria Math" panose="02040503050406030204" pitchFamily="18" charset="0"/>
                                          </a:rPr>
                                          <m:t>𝐴</m:t>
                                        </m:r>
                                      </m:sup>
                                      <m:e>
                                        <m:r>
                                          <a:rPr lang="zh-CN" altLang="en-US" sz="3000" i="1">
                                            <a:solidFill>
                                              <a:srgbClr val="000000"/>
                                            </a:solidFill>
                                            <a:latin typeface="Cambria Math" panose="02040503050406030204" pitchFamily="18" charset="0"/>
                                          </a:rPr>
                                          <m:t>𝑅</m:t>
                                        </m:r>
                                      </m:e>
                                    </m:sPre>
                                  </m:e>
                                  <m:sup>
                                    <m:r>
                                      <a:rPr lang="zh-CN" altLang="en-US" sz="3000" i="1">
                                        <a:solidFill>
                                          <a:srgbClr val="000000"/>
                                        </a:solidFill>
                                        <a:latin typeface="Cambria Math" panose="02040503050406030204" pitchFamily="18" charset="0"/>
                                      </a:rPr>
                                      <m:t>𝑇</m:t>
                                    </m:r>
                                  </m:sup>
                                </m:sSup>
                                <m:sSub>
                                  <m:sSubPr>
                                    <m:ctrlPr>
                                      <a:rPr lang="zh-CN" altLang="en-US" sz="3000" i="1">
                                        <a:solidFill>
                                          <a:srgbClr val="000000"/>
                                        </a:solidFill>
                                        <a:latin typeface="Cambria Math" panose="02040503050406030204" pitchFamily="18" charset="0"/>
                                      </a:rPr>
                                    </m:ctrlPr>
                                  </m:sSubPr>
                                  <m:e>
                                    <m:sPre>
                                      <m:sPrePr>
                                        <m:ctrlPr>
                                          <a:rPr lang="zh-CN" altLang="en-US" sz="3000" i="1">
                                            <a:solidFill>
                                              <a:srgbClr val="000000"/>
                                            </a:solidFill>
                                            <a:latin typeface="Cambria Math" panose="02040503050406030204" pitchFamily="18" charset="0"/>
                                          </a:rPr>
                                        </m:ctrlPr>
                                      </m:sPrePr>
                                      <m:sub/>
                                      <m:sup>
                                        <m:r>
                                          <a:rPr lang="zh-CN" altLang="en-US" sz="3000" i="1">
                                            <a:solidFill>
                                              <a:srgbClr val="000000"/>
                                            </a:solidFill>
                                            <a:latin typeface="Cambria Math" panose="02040503050406030204" pitchFamily="18" charset="0"/>
                                          </a:rPr>
                                          <m:t>𝐴</m:t>
                                        </m:r>
                                      </m:sup>
                                      <m:e>
                                        <m:r>
                                          <a:rPr lang="zh-CN" altLang="en-US" sz="3000" i="1">
                                            <a:solidFill>
                                              <a:srgbClr val="000000"/>
                                            </a:solidFill>
                                            <a:latin typeface="Cambria Math" panose="02040503050406030204" pitchFamily="18" charset="0"/>
                                          </a:rPr>
                                          <m:t>𝐏</m:t>
                                        </m:r>
                                      </m:e>
                                    </m:sPre>
                                  </m:e>
                                  <m:sub>
                                    <m:r>
                                      <a:rPr lang="zh-CN" altLang="en-US" sz="3000" i="1">
                                        <a:solidFill>
                                          <a:srgbClr val="000000"/>
                                        </a:solidFill>
                                        <a:latin typeface="Cambria Math" panose="02040503050406030204" pitchFamily="18" charset="0"/>
                                      </a:rPr>
                                      <m:t>𝐵𝑜</m:t>
                                    </m:r>
                                  </m:sub>
                                </m:sSub>
                              </m:e>
                            </m:mr>
                            <m:mr>
                              <m:e>
                                <m:r>
                                  <a:rPr lang="zh-CN" altLang="en-US" sz="3000" i="1">
                                    <a:solidFill>
                                      <a:srgbClr val="000000"/>
                                    </a:solidFill>
                                    <a:latin typeface="Cambria Math" panose="02040503050406030204" pitchFamily="18" charset="0"/>
                                  </a:rPr>
                                  <m:t>0</m:t>
                                </m:r>
                              </m:e>
                              <m:e>
                                <m:r>
                                  <a:rPr lang="zh-CN" altLang="en-US" sz="3000" i="1">
                                    <a:solidFill>
                                      <a:srgbClr val="000000"/>
                                    </a:solidFill>
                                    <a:latin typeface="Cambria Math" panose="02040503050406030204" pitchFamily="18" charset="0"/>
                                  </a:rPr>
                                  <m:t>1</m:t>
                                </m:r>
                              </m:e>
                            </m:mr>
                          </m:m>
                        </m:e>
                      </m:d>
                    </m:oMath>
                  </m:oMathPara>
                </a14:m>
                <a:endParaRPr lang="zh-CN" altLang="en-US" sz="3000" dirty="0"/>
              </a:p>
            </p:txBody>
          </p:sp>
        </mc:Choice>
        <mc:Fallback xmlns="">
          <p:sp>
            <p:nvSpPr>
              <p:cNvPr id="4" name="Object 18">
                <a:extLst>
                  <a:ext uri="{FF2B5EF4-FFF2-40B4-BE49-F238E27FC236}">
                    <a16:creationId xmlns:a16="http://schemas.microsoft.com/office/drawing/2014/main" id="{EE3120FF-C550-F9BA-145B-94B69C4A5514}"/>
                  </a:ext>
                </a:extLst>
              </p:cNvPr>
              <p:cNvSpPr txBox="1">
                <a:spLocks noRot="1" noChangeAspect="1" noMove="1" noResize="1" noEditPoints="1" noAdjustHandles="1" noChangeArrowheads="1" noChangeShapeType="1" noTextEdit="1"/>
              </p:cNvSpPr>
              <p:nvPr/>
            </p:nvSpPr>
            <p:spPr bwMode="auto">
              <a:xfrm>
                <a:off x="6377098" y="1729424"/>
                <a:ext cx="5721857" cy="1354789"/>
              </a:xfrm>
              <a:prstGeom prst="rect">
                <a:avLst/>
              </a:prstGeom>
              <a:blipFill>
                <a:blip r:embed="rId3"/>
                <a:stretch>
                  <a:fillRect/>
                </a:stretch>
              </a:blipFill>
              <a:ln>
                <a:noFill/>
              </a:ln>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20E6E160-27A1-C3E8-4FFE-10FC183939AA}"/>
              </a:ext>
            </a:extLst>
          </p:cNvPr>
          <p:cNvSpPr txBox="1"/>
          <p:nvPr/>
        </p:nvSpPr>
        <p:spPr>
          <a:xfrm>
            <a:off x="1108216" y="1144649"/>
            <a:ext cx="6447616"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）齐次坐标变换的逆变换</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Object 18">
                <a:extLst>
                  <a:ext uri="{FF2B5EF4-FFF2-40B4-BE49-F238E27FC236}">
                    <a16:creationId xmlns:a16="http://schemas.microsoft.com/office/drawing/2014/main" id="{135F2F7C-8AEC-A3CF-1529-1FC8E4966450}"/>
                  </a:ext>
                </a:extLst>
              </p:cNvPr>
              <p:cNvSpPr txBox="1"/>
              <p:nvPr/>
            </p:nvSpPr>
            <p:spPr bwMode="auto">
              <a:xfrm>
                <a:off x="1108216" y="1729424"/>
                <a:ext cx="4706688" cy="135478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Pre>
                        <m:sPrePr>
                          <m:ctrlPr>
                            <a:rPr lang="zh-CN" altLang="en-US" sz="3000" i="1" smtClean="0">
                              <a:solidFill>
                                <a:srgbClr val="000000"/>
                              </a:solidFill>
                              <a:latin typeface="Cambria Math" panose="02040503050406030204" pitchFamily="18" charset="0"/>
                            </a:rPr>
                          </m:ctrlPr>
                        </m:sPrePr>
                        <m:sub>
                          <m:r>
                            <a:rPr lang="en-US" altLang="zh-CN" sz="3000" b="0" i="1" smtClean="0">
                              <a:solidFill>
                                <a:srgbClr val="000000"/>
                              </a:solidFill>
                              <a:latin typeface="Cambria Math" panose="02040503050406030204" pitchFamily="18" charset="0"/>
                            </a:rPr>
                            <m:t>𝐵</m:t>
                          </m:r>
                        </m:sub>
                        <m:sup>
                          <m:r>
                            <a:rPr lang="en-US" altLang="zh-CN" sz="3000" b="0" i="1" smtClean="0">
                              <a:solidFill>
                                <a:srgbClr val="000000"/>
                              </a:solidFill>
                              <a:latin typeface="Cambria Math" panose="02040503050406030204" pitchFamily="18" charset="0"/>
                            </a:rPr>
                            <m:t>𝐴</m:t>
                          </m:r>
                        </m:sup>
                        <m:e>
                          <m:r>
                            <a:rPr lang="zh-CN" altLang="en-US" sz="3000" i="1">
                              <a:solidFill>
                                <a:srgbClr val="000000"/>
                              </a:solidFill>
                              <a:latin typeface="Cambria Math" panose="02040503050406030204" pitchFamily="18" charset="0"/>
                            </a:rPr>
                            <m:t>𝑇</m:t>
                          </m:r>
                        </m:e>
                      </m:sPre>
                      <m:r>
                        <a:rPr lang="zh-CN" altLang="en-US" sz="3000" i="1">
                          <a:solidFill>
                            <a:srgbClr val="000000"/>
                          </a:solidFill>
                          <a:latin typeface="Cambria Math" panose="02040503050406030204" pitchFamily="18" charset="0"/>
                        </a:rPr>
                        <m:t>=</m:t>
                      </m:r>
                      <m:d>
                        <m:dPr>
                          <m:begChr m:val="["/>
                          <m:endChr m:val="]"/>
                          <m:ctrlPr>
                            <a:rPr lang="zh-CN" altLang="en-US" sz="3000" i="1">
                              <a:solidFill>
                                <a:srgbClr val="000000"/>
                              </a:solidFill>
                              <a:latin typeface="Cambria Math" panose="02040503050406030204" pitchFamily="18" charset="0"/>
                            </a:rPr>
                          </m:ctrlPr>
                        </m:dPr>
                        <m:e>
                          <m:m>
                            <m:mPr>
                              <m:plcHide m:val="on"/>
                              <m:mcs>
                                <m:mc>
                                  <m:mcPr>
                                    <m:count m:val="2"/>
                                    <m:mcJc m:val="center"/>
                                  </m:mcPr>
                                </m:mc>
                              </m:mcs>
                              <m:ctrlPr>
                                <a:rPr lang="zh-CN" altLang="en-US" sz="3000" i="1">
                                  <a:solidFill>
                                    <a:srgbClr val="000000"/>
                                  </a:solidFill>
                                  <a:latin typeface="Cambria Math" panose="02040503050406030204" pitchFamily="18" charset="0"/>
                                </a:rPr>
                              </m:ctrlPr>
                            </m:mPr>
                            <m:mr>
                              <m:e>
                                <m:sSup>
                                  <m:sSupPr>
                                    <m:ctrlPr>
                                      <a:rPr lang="zh-CN" altLang="en-US" sz="3000" i="1">
                                        <a:solidFill>
                                          <a:srgbClr val="000000"/>
                                        </a:solidFill>
                                        <a:latin typeface="Cambria Math" panose="02040503050406030204" pitchFamily="18" charset="0"/>
                                      </a:rPr>
                                    </m:ctrlPr>
                                  </m:sSupPr>
                                  <m:e>
                                    <m:sPre>
                                      <m:sPrePr>
                                        <m:ctrlPr>
                                          <a:rPr lang="zh-CN" altLang="en-US" sz="3000" i="1">
                                            <a:solidFill>
                                              <a:srgbClr val="000000"/>
                                            </a:solidFill>
                                            <a:latin typeface="Cambria Math" panose="02040503050406030204" pitchFamily="18" charset="0"/>
                                          </a:rPr>
                                        </m:ctrlPr>
                                      </m:sPrePr>
                                      <m:sub>
                                        <m:r>
                                          <a:rPr lang="zh-CN" altLang="en-US" sz="3000" i="1">
                                            <a:solidFill>
                                              <a:srgbClr val="000000"/>
                                            </a:solidFill>
                                            <a:latin typeface="Cambria Math" panose="02040503050406030204" pitchFamily="18" charset="0"/>
                                          </a:rPr>
                                          <m:t>𝐵</m:t>
                                        </m:r>
                                      </m:sub>
                                      <m:sup>
                                        <m:r>
                                          <a:rPr lang="zh-CN" altLang="en-US" sz="3000" i="1">
                                            <a:solidFill>
                                              <a:srgbClr val="000000"/>
                                            </a:solidFill>
                                            <a:latin typeface="Cambria Math" panose="02040503050406030204" pitchFamily="18" charset="0"/>
                                          </a:rPr>
                                          <m:t>𝐴</m:t>
                                        </m:r>
                                      </m:sup>
                                      <m:e>
                                        <m:r>
                                          <a:rPr lang="zh-CN" altLang="en-US" sz="3000" i="1">
                                            <a:solidFill>
                                              <a:srgbClr val="000000"/>
                                            </a:solidFill>
                                            <a:latin typeface="Cambria Math" panose="02040503050406030204" pitchFamily="18" charset="0"/>
                                          </a:rPr>
                                          <m:t>𝑅</m:t>
                                        </m:r>
                                      </m:e>
                                    </m:sPre>
                                  </m:e>
                                  <m:sup/>
                                </m:sSup>
                              </m:e>
                              <m:e>
                                <m:sSub>
                                  <m:sSubPr>
                                    <m:ctrlPr>
                                      <a:rPr lang="zh-CN" altLang="en-US" sz="3000" i="1">
                                        <a:solidFill>
                                          <a:srgbClr val="000000"/>
                                        </a:solidFill>
                                        <a:latin typeface="Cambria Math" panose="02040503050406030204" pitchFamily="18" charset="0"/>
                                      </a:rPr>
                                    </m:ctrlPr>
                                  </m:sSubPr>
                                  <m:e>
                                    <m:sPre>
                                      <m:sPrePr>
                                        <m:ctrlPr>
                                          <a:rPr lang="zh-CN" altLang="en-US" sz="3000" i="1">
                                            <a:solidFill>
                                              <a:srgbClr val="000000"/>
                                            </a:solidFill>
                                            <a:latin typeface="Cambria Math" panose="02040503050406030204" pitchFamily="18" charset="0"/>
                                          </a:rPr>
                                        </m:ctrlPr>
                                      </m:sPrePr>
                                      <m:sub/>
                                      <m:sup>
                                        <m:r>
                                          <a:rPr lang="zh-CN" altLang="en-US" sz="3000" i="1">
                                            <a:solidFill>
                                              <a:srgbClr val="000000"/>
                                            </a:solidFill>
                                            <a:latin typeface="Cambria Math" panose="02040503050406030204" pitchFamily="18" charset="0"/>
                                          </a:rPr>
                                          <m:t>𝐴</m:t>
                                        </m:r>
                                      </m:sup>
                                      <m:e>
                                        <m:r>
                                          <a:rPr lang="zh-CN" altLang="en-US" sz="3000" i="1">
                                            <a:solidFill>
                                              <a:srgbClr val="000000"/>
                                            </a:solidFill>
                                            <a:latin typeface="Cambria Math" panose="02040503050406030204" pitchFamily="18" charset="0"/>
                                          </a:rPr>
                                          <m:t>𝐏</m:t>
                                        </m:r>
                                      </m:e>
                                    </m:sPre>
                                  </m:e>
                                  <m:sub>
                                    <m:r>
                                      <a:rPr lang="zh-CN" altLang="en-US" sz="3000" i="1">
                                        <a:solidFill>
                                          <a:srgbClr val="000000"/>
                                        </a:solidFill>
                                        <a:latin typeface="Cambria Math" panose="02040503050406030204" pitchFamily="18" charset="0"/>
                                      </a:rPr>
                                      <m:t>𝐵𝑜</m:t>
                                    </m:r>
                                  </m:sub>
                                </m:sSub>
                              </m:e>
                            </m:mr>
                            <m:mr>
                              <m:e>
                                <m:r>
                                  <a:rPr lang="zh-CN" altLang="en-US" sz="3000" i="1">
                                    <a:solidFill>
                                      <a:srgbClr val="000000"/>
                                    </a:solidFill>
                                    <a:latin typeface="Cambria Math" panose="02040503050406030204" pitchFamily="18" charset="0"/>
                                  </a:rPr>
                                  <m:t>0</m:t>
                                </m:r>
                              </m:e>
                              <m:e>
                                <m:r>
                                  <a:rPr lang="zh-CN" altLang="en-US" sz="3000" i="1">
                                    <a:solidFill>
                                      <a:srgbClr val="000000"/>
                                    </a:solidFill>
                                    <a:latin typeface="Cambria Math" panose="02040503050406030204" pitchFamily="18" charset="0"/>
                                  </a:rPr>
                                  <m:t>1</m:t>
                                </m:r>
                              </m:e>
                            </m:mr>
                          </m:m>
                        </m:e>
                      </m:d>
                    </m:oMath>
                  </m:oMathPara>
                </a14:m>
                <a:endParaRPr lang="zh-CN" altLang="en-US" sz="3000" dirty="0"/>
              </a:p>
            </p:txBody>
          </p:sp>
        </mc:Choice>
        <mc:Fallback xmlns="">
          <p:sp>
            <p:nvSpPr>
              <p:cNvPr id="17" name="Object 18">
                <a:extLst>
                  <a:ext uri="{FF2B5EF4-FFF2-40B4-BE49-F238E27FC236}">
                    <a16:creationId xmlns:a16="http://schemas.microsoft.com/office/drawing/2014/main" id="{135F2F7C-8AEC-A3CF-1529-1FC8E4966450}"/>
                  </a:ext>
                </a:extLst>
              </p:cNvPr>
              <p:cNvSpPr txBox="1">
                <a:spLocks noRot="1" noChangeAspect="1" noMove="1" noResize="1" noEditPoints="1" noAdjustHandles="1" noChangeArrowheads="1" noChangeShapeType="1" noTextEdit="1"/>
              </p:cNvSpPr>
              <p:nvPr/>
            </p:nvSpPr>
            <p:spPr bwMode="auto">
              <a:xfrm>
                <a:off x="1108216" y="1729424"/>
                <a:ext cx="4706688" cy="1354789"/>
              </a:xfrm>
              <a:prstGeom prst="rect">
                <a:avLst/>
              </a:prstGeom>
              <a:blipFill>
                <a:blip r:embed="rId4"/>
                <a:stretch>
                  <a:fillRect/>
                </a:stretch>
              </a:blipFill>
              <a:ln>
                <a:noFill/>
              </a:ln>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853A358D-755E-532C-3D85-218C354118F0}"/>
              </a:ext>
            </a:extLst>
          </p:cNvPr>
          <p:cNvSpPr txBox="1"/>
          <p:nvPr/>
        </p:nvSpPr>
        <p:spPr>
          <a:xfrm>
            <a:off x="1108216" y="3000721"/>
            <a:ext cx="6447616"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）通用旋转变换</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9" name="Object 26">
            <a:extLst>
              <a:ext uri="{FF2B5EF4-FFF2-40B4-BE49-F238E27FC236}">
                <a16:creationId xmlns:a16="http://schemas.microsoft.com/office/drawing/2014/main" id="{6F5C436F-D2D5-DD0D-C9B4-B1E3B130C0ED}"/>
              </a:ext>
            </a:extLst>
          </p:cNvPr>
          <p:cNvGraphicFramePr>
            <a:graphicFrameLocks noChangeAspect="1"/>
          </p:cNvGraphicFramePr>
          <p:nvPr>
            <p:extLst>
              <p:ext uri="{D42A27DB-BD31-4B8C-83A1-F6EECF244321}">
                <p14:modId xmlns:p14="http://schemas.microsoft.com/office/powerpoint/2010/main" val="1715458631"/>
              </p:ext>
            </p:extLst>
          </p:nvPr>
        </p:nvGraphicFramePr>
        <p:xfrm>
          <a:off x="1594837" y="3969552"/>
          <a:ext cx="7056437" cy="1060450"/>
        </p:xfrm>
        <a:graphic>
          <a:graphicData uri="http://schemas.openxmlformats.org/presentationml/2006/ole">
            <mc:AlternateContent xmlns:mc="http://schemas.openxmlformats.org/markup-compatibility/2006">
              <mc:Choice xmlns:v="urn:schemas-microsoft-com:vml" Requires="v">
                <p:oleObj spid="_x0000_s57348" r:id="rId5" imgW="4546917" imgH="686117" progId="Equation.DSMT4">
                  <p:embed/>
                </p:oleObj>
              </mc:Choice>
              <mc:Fallback>
                <p:oleObj r:id="rId5" imgW="4546917" imgH="686117" progId="Equation.DSMT4">
                  <p:embed/>
                  <p:pic>
                    <p:nvPicPr>
                      <p:cNvPr id="25626" name="Object 26">
                        <a:extLst>
                          <a:ext uri="{FF2B5EF4-FFF2-40B4-BE49-F238E27FC236}">
                            <a16:creationId xmlns:a16="http://schemas.microsoft.com/office/drawing/2014/main" id="{869A384E-3DDE-108A-FF7A-CC0AAF0848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837" y="3969552"/>
                        <a:ext cx="7056437"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1" name="Rectangle 44">
                <a:extLst>
                  <a:ext uri="{FF2B5EF4-FFF2-40B4-BE49-F238E27FC236}">
                    <a16:creationId xmlns:a16="http://schemas.microsoft.com/office/drawing/2014/main" id="{C5A159B4-CBC1-7A22-74A0-D0F6FFD76EA8}"/>
                  </a:ext>
                </a:extLst>
              </p:cNvPr>
              <p:cNvSpPr>
                <a:spLocks noChangeArrowheads="1"/>
              </p:cNvSpPr>
              <p:nvPr/>
            </p:nvSpPr>
            <p:spPr bwMode="auto">
              <a:xfrm>
                <a:off x="1508665" y="5248356"/>
                <a:ext cx="8331952" cy="46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1372" tIns="45686" rIns="91372" bIns="45686" anchor="ctr">
                <a:spAutoFit/>
              </a:bodyPr>
              <a:lstStyle>
                <a:lvl1pPr eaLnBrk="0" hangingPunct="0">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a:solidFill>
                      <a:schemeClr val="tx1"/>
                    </a:solidFill>
                    <a:latin typeface="Times New Roman" panose="02020603050405020304" pitchFamily="18" charset="0"/>
                    <a:ea typeface="宋体" panose="02010600030101010101" pitchFamily="2" charset="-122"/>
                  </a:defRPr>
                </a:lvl9pPr>
              </a:lstStyle>
              <a:p>
                <a:r>
                  <a:rPr lang="en-US" altLang="zh-CN" sz="2000" dirty="0">
                    <a:latin typeface="Symbol" panose="05050102010706020507" pitchFamily="18" charset="2"/>
                  </a:rPr>
                  <a:t>q</a:t>
                </a:r>
                <a:r>
                  <a:rPr lang="en-US" altLang="zh-CN" sz="2000" dirty="0"/>
                  <a:t>=</a:t>
                </a:r>
                <a:r>
                  <a:rPr lang="en-US" altLang="zh-CN" sz="2000" dirty="0" err="1"/>
                  <a:t>atan</a:t>
                </a:r>
                <a:r>
                  <a:rPr lang="en-US" altLang="zh-CN" sz="2000" dirty="0"/>
                  <a:t>(s</a:t>
                </a:r>
                <a:r>
                  <a:rPr lang="en-US" altLang="zh-CN" sz="2000" dirty="0">
                    <a:latin typeface="Symbol" panose="05050102010706020507" pitchFamily="18" charset="2"/>
                  </a:rPr>
                  <a:t>q</a:t>
                </a:r>
                <a:r>
                  <a:rPr lang="en-US" altLang="zh-CN" sz="2000" dirty="0"/>
                  <a:t>/</a:t>
                </a:r>
                <a:r>
                  <a:rPr lang="en-US" altLang="zh-CN" sz="2000" dirty="0" err="1"/>
                  <a:t>c</a:t>
                </a:r>
                <a:r>
                  <a:rPr lang="en-US" altLang="zh-CN" sz="2000" dirty="0" err="1">
                    <a:latin typeface="Symbol" panose="05050102010706020507" pitchFamily="18" charset="2"/>
                  </a:rPr>
                  <a:t>q</a:t>
                </a:r>
                <a:r>
                  <a:rPr lang="en-US" altLang="zh-CN" sz="2000" dirty="0"/>
                  <a:t>) =</a:t>
                </a:r>
                <a14:m>
                  <m:oMath xmlns:m="http://schemas.openxmlformats.org/officeDocument/2006/math">
                    <m:f>
                      <m:fPr>
                        <m:type m:val="lin"/>
                        <m:ctrlPr>
                          <a:rPr lang="en-US" altLang="zh-CN" sz="2000" i="1" smtClean="0">
                            <a:latin typeface="Cambria Math" panose="02040503050406030204" pitchFamily="18" charset="0"/>
                          </a:rPr>
                        </m:ctrlPr>
                      </m:fPr>
                      <m:num>
                        <m:rad>
                          <m:radPr>
                            <m:degHide m:val="on"/>
                            <m:ctrlPr>
                              <a:rPr lang="zh-CN" altLang="en-US" sz="2000" i="1">
                                <a:solidFill>
                                  <a:srgbClr val="000000"/>
                                </a:solidFill>
                                <a:latin typeface="Cambria Math" panose="02040503050406030204" pitchFamily="18" charset="0"/>
                              </a:rPr>
                            </m:ctrlPr>
                          </m:radPr>
                          <m:deg/>
                          <m:e>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32</m:t>
                                </m:r>
                              </m:sub>
                            </m:sSub>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23</m:t>
                                </m:r>
                              </m:sub>
                            </m:sSub>
                            <m:sSup>
                              <m:sSupPr>
                                <m:ctrlPr>
                                  <a:rPr lang="zh-CN" altLang="en-US" sz="2000" i="1">
                                    <a:solidFill>
                                      <a:srgbClr val="000000"/>
                                    </a:solidFill>
                                    <a:latin typeface="Cambria Math" panose="02040503050406030204" pitchFamily="18" charset="0"/>
                                  </a:rPr>
                                </m:ctrlPr>
                              </m:sSupPr>
                              <m:e>
                                <m:r>
                                  <a:rPr lang="zh-CN" altLang="en-US" sz="2000" b="0" i="1">
                                    <a:solidFill>
                                      <a:srgbClr val="000000"/>
                                    </a:solidFill>
                                    <a:latin typeface="Cambria Math" panose="02040503050406030204" pitchFamily="18" charset="0"/>
                                  </a:rPr>
                                  <m:t>)</m:t>
                                </m:r>
                              </m:e>
                              <m:sup>
                                <m:r>
                                  <a:rPr lang="zh-CN" altLang="en-US" sz="2000" b="0" i="1">
                                    <a:solidFill>
                                      <a:srgbClr val="000000"/>
                                    </a:solidFill>
                                    <a:latin typeface="Cambria Math" panose="02040503050406030204" pitchFamily="18" charset="0"/>
                                  </a:rPr>
                                  <m:t>2</m:t>
                                </m:r>
                              </m:sup>
                            </m:sSup>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12</m:t>
                                </m:r>
                              </m:sub>
                            </m:sSub>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31</m:t>
                                </m:r>
                              </m:sub>
                            </m:sSub>
                            <m:sSup>
                              <m:sSupPr>
                                <m:ctrlPr>
                                  <a:rPr lang="zh-CN" altLang="en-US" sz="2000" i="1">
                                    <a:solidFill>
                                      <a:srgbClr val="000000"/>
                                    </a:solidFill>
                                    <a:latin typeface="Cambria Math" panose="02040503050406030204" pitchFamily="18" charset="0"/>
                                  </a:rPr>
                                </m:ctrlPr>
                              </m:sSupPr>
                              <m:e>
                                <m:r>
                                  <a:rPr lang="zh-CN" altLang="en-US" sz="2000" b="0" i="1">
                                    <a:solidFill>
                                      <a:srgbClr val="000000"/>
                                    </a:solidFill>
                                    <a:latin typeface="Cambria Math" panose="02040503050406030204" pitchFamily="18" charset="0"/>
                                  </a:rPr>
                                  <m:t>)</m:t>
                                </m:r>
                              </m:e>
                              <m:sup>
                                <m:r>
                                  <a:rPr lang="zh-CN" altLang="en-US" sz="2000" b="0" i="1">
                                    <a:solidFill>
                                      <a:srgbClr val="000000"/>
                                    </a:solidFill>
                                    <a:latin typeface="Cambria Math" panose="02040503050406030204" pitchFamily="18" charset="0"/>
                                  </a:rPr>
                                  <m:t>2</m:t>
                                </m:r>
                              </m:sup>
                            </m:sSup>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21</m:t>
                                </m:r>
                              </m:sub>
                            </m:sSub>
                            <m:r>
                              <a:rPr lang="zh-CN" altLang="en-US" sz="2000" b="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b="0" i="1">
                                    <a:solidFill>
                                      <a:srgbClr val="000000"/>
                                    </a:solidFill>
                                    <a:latin typeface="Cambria Math" panose="02040503050406030204" pitchFamily="18" charset="0"/>
                                  </a:rPr>
                                  <m:t>𝑟</m:t>
                                </m:r>
                              </m:e>
                              <m:sub>
                                <m:r>
                                  <a:rPr lang="zh-CN" altLang="en-US" sz="2000" b="0" i="1">
                                    <a:solidFill>
                                      <a:srgbClr val="000000"/>
                                    </a:solidFill>
                                    <a:latin typeface="Cambria Math" panose="02040503050406030204" pitchFamily="18" charset="0"/>
                                  </a:rPr>
                                  <m:t>12</m:t>
                                </m:r>
                              </m:sub>
                            </m:sSub>
                            <m:sSup>
                              <m:sSupPr>
                                <m:ctrlPr>
                                  <a:rPr lang="zh-CN" altLang="en-US" sz="2000" i="1">
                                    <a:solidFill>
                                      <a:srgbClr val="000000"/>
                                    </a:solidFill>
                                    <a:latin typeface="Cambria Math" panose="02040503050406030204" pitchFamily="18" charset="0"/>
                                  </a:rPr>
                                </m:ctrlPr>
                              </m:sSupPr>
                              <m:e>
                                <m:r>
                                  <a:rPr lang="zh-CN" altLang="en-US" sz="2000" b="0" i="1">
                                    <a:solidFill>
                                      <a:srgbClr val="000000"/>
                                    </a:solidFill>
                                    <a:latin typeface="Cambria Math" panose="02040503050406030204" pitchFamily="18" charset="0"/>
                                  </a:rPr>
                                  <m:t>)</m:t>
                                </m:r>
                              </m:e>
                              <m:sup>
                                <m:r>
                                  <a:rPr lang="zh-CN" altLang="en-US" sz="2000" b="0" i="1">
                                    <a:solidFill>
                                      <a:srgbClr val="000000"/>
                                    </a:solidFill>
                                    <a:latin typeface="Cambria Math" panose="02040503050406030204" pitchFamily="18" charset="0"/>
                                  </a:rPr>
                                  <m:t>2</m:t>
                                </m:r>
                              </m:sup>
                            </m:sSup>
                          </m:e>
                        </m:rad>
                      </m:num>
                      <m:den>
                        <m:r>
                          <m:rPr>
                            <m:nor/>
                          </m:rPr>
                          <a:rPr lang="en-US" altLang="zh-CN" sz="2000" dirty="0">
                            <a:sym typeface="Symbol" panose="05050102010706020507" pitchFamily="18" charset="2"/>
                          </a:rPr>
                          <m:t>(</m:t>
                        </m:r>
                        <m:r>
                          <m:rPr>
                            <m:nor/>
                          </m:rPr>
                          <a:rPr lang="en-US" altLang="zh-CN" sz="2000" i="1" dirty="0">
                            <a:sym typeface="Symbol" panose="05050102010706020507" pitchFamily="18" charset="2"/>
                          </a:rPr>
                          <m:t> </m:t>
                        </m:r>
                        <m:r>
                          <m:rPr>
                            <m:nor/>
                          </m:rPr>
                          <a:rPr lang="en-US" altLang="zh-CN" sz="2000" i="1" dirty="0">
                            <a:sym typeface="Symbol" panose="05050102010706020507" pitchFamily="18" charset="2"/>
                          </a:rPr>
                          <m:t>r</m:t>
                        </m:r>
                        <m:r>
                          <m:rPr>
                            <m:nor/>
                          </m:rPr>
                          <a:rPr lang="en-US" altLang="zh-CN" sz="2000" baseline="-25000" dirty="0">
                            <a:sym typeface="Symbol" panose="05050102010706020507" pitchFamily="18" charset="2"/>
                          </a:rPr>
                          <m:t>11</m:t>
                        </m:r>
                        <m:r>
                          <m:rPr>
                            <m:nor/>
                          </m:rPr>
                          <a:rPr lang="en-US" altLang="zh-CN" sz="2000" dirty="0">
                            <a:sym typeface="Symbol" panose="05050102010706020507" pitchFamily="18" charset="2"/>
                          </a:rPr>
                          <m:t>+ </m:t>
                        </m:r>
                        <m:r>
                          <m:rPr>
                            <m:nor/>
                          </m:rPr>
                          <a:rPr lang="en-US" altLang="zh-CN" sz="2000" i="1" dirty="0">
                            <a:sym typeface="Symbol" panose="05050102010706020507" pitchFamily="18" charset="2"/>
                          </a:rPr>
                          <m:t>r</m:t>
                        </m:r>
                        <m:r>
                          <m:rPr>
                            <m:nor/>
                          </m:rPr>
                          <a:rPr lang="en-US" altLang="zh-CN" sz="2000" baseline="-25000" dirty="0">
                            <a:sym typeface="Symbol" panose="05050102010706020507" pitchFamily="18" charset="2"/>
                          </a:rPr>
                          <m:t>22</m:t>
                        </m:r>
                        <m:r>
                          <m:rPr>
                            <m:nor/>
                          </m:rPr>
                          <a:rPr lang="en-US" altLang="zh-CN" sz="2000" dirty="0">
                            <a:sym typeface="Symbol" panose="05050102010706020507" pitchFamily="18" charset="2"/>
                          </a:rPr>
                          <m:t>+ </m:t>
                        </m:r>
                        <m:r>
                          <m:rPr>
                            <m:nor/>
                          </m:rPr>
                          <a:rPr lang="en-US" altLang="zh-CN" sz="2000" i="1" dirty="0">
                            <a:sym typeface="Symbol" panose="05050102010706020507" pitchFamily="18" charset="2"/>
                          </a:rPr>
                          <m:t>r</m:t>
                        </m:r>
                        <m:r>
                          <m:rPr>
                            <m:nor/>
                          </m:rPr>
                          <a:rPr lang="en-US" altLang="zh-CN" sz="2000" baseline="-25000" dirty="0">
                            <a:sym typeface="Symbol" panose="05050102010706020507" pitchFamily="18" charset="2"/>
                          </a:rPr>
                          <m:t>33</m:t>
                        </m:r>
                        <m:r>
                          <m:rPr>
                            <m:nor/>
                          </m:rPr>
                          <a:rPr lang="en-US" altLang="zh-CN" sz="2000" dirty="0">
                            <a:sym typeface="Symbol" panose="05050102010706020507" pitchFamily="18" charset="2"/>
                          </a:rPr>
                          <m:t> −1)</m:t>
                        </m:r>
                      </m:den>
                    </m:f>
                  </m:oMath>
                </a14:m>
                <a:endParaRPr lang="en-US" altLang="zh-CN" sz="2000" dirty="0"/>
              </a:p>
            </p:txBody>
          </p:sp>
        </mc:Choice>
        <mc:Fallback xmlns="">
          <p:sp>
            <p:nvSpPr>
              <p:cNvPr id="21" name="Rectangle 44">
                <a:extLst>
                  <a:ext uri="{FF2B5EF4-FFF2-40B4-BE49-F238E27FC236}">
                    <a16:creationId xmlns:a16="http://schemas.microsoft.com/office/drawing/2014/main" id="{C5A159B4-CBC1-7A22-74A0-D0F6FFD76EA8}"/>
                  </a:ext>
                </a:extLst>
              </p:cNvPr>
              <p:cNvSpPr>
                <a:spLocks noRot="1" noChangeAspect="1" noMove="1" noResize="1" noEditPoints="1" noAdjustHandles="1" noChangeArrowheads="1" noChangeShapeType="1" noTextEdit="1"/>
              </p:cNvSpPr>
              <p:nvPr/>
            </p:nvSpPr>
            <p:spPr bwMode="auto">
              <a:xfrm>
                <a:off x="1508665" y="5248356"/>
                <a:ext cx="8331952" cy="464995"/>
              </a:xfrm>
              <a:prstGeom prst="rect">
                <a:avLst/>
              </a:prstGeom>
              <a:blipFill>
                <a:blip r:embed="rId7"/>
                <a:stretch>
                  <a:fillRect l="-732" t="-132895" b="-2105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41808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rot="436592">
            <a:off x="994979" y="2330269"/>
            <a:ext cx="10202044" cy="240065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15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THE END</a:t>
            </a:r>
            <a:endParaRPr lang="zh-CN" altLang="en-US" sz="15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893565" y="602737"/>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5）上三角矩阵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904127" y="1161149"/>
          <a:ext cx="17305155" cy="2574572"/>
        </p:xfrm>
        <a:graphic>
          <a:graphicData uri="http://schemas.openxmlformats.org/presentationml/2006/ole">
            <mc:AlternateContent xmlns:mc="http://schemas.openxmlformats.org/markup-compatibility/2006">
              <mc:Choice xmlns:v="urn:schemas-microsoft-com:vml" Requires="v">
                <p:oleObj spid="_x0000_s5126" name="启用了宏的模板" r:id="rId5" imgW="8177530" imgH="1217930" progId="Word.DocumentMacroEnabled.12">
                  <p:embed/>
                </p:oleObj>
              </mc:Choice>
              <mc:Fallback>
                <p:oleObj name="启用了宏的模板" r:id="rId5" imgW="8177530" imgH="1217930" progId="Word.DocumentMacroEnabled.12">
                  <p:embed/>
                  <p:pic>
                    <p:nvPicPr>
                      <p:cNvPr id="0" name="图片 9237"/>
                      <p:cNvPicPr/>
                      <p:nvPr/>
                    </p:nvPicPr>
                    <p:blipFill>
                      <a:blip r:embed="rId6"/>
                      <a:stretch>
                        <a:fillRect/>
                      </a:stretch>
                    </p:blipFill>
                    <p:spPr>
                      <a:xfrm>
                        <a:off x="904127" y="1161149"/>
                        <a:ext cx="17305155" cy="2574572"/>
                      </a:xfrm>
                      <a:prstGeom prst="rect">
                        <a:avLst/>
                      </a:prstGeom>
                    </p:spPr>
                  </p:pic>
                </p:oleObj>
              </mc:Fallback>
            </mc:AlternateContent>
          </a:graphicData>
        </a:graphic>
      </p:graphicFrame>
      <p:grpSp>
        <p:nvGrpSpPr>
          <p:cNvPr id="6" name="组合 5"/>
          <p:cNvGrpSpPr/>
          <p:nvPr/>
        </p:nvGrpSpPr>
        <p:grpSpPr>
          <a:xfrm>
            <a:off x="883119" y="3650738"/>
            <a:ext cx="17898968" cy="3486068"/>
            <a:chOff x="883119" y="3650738"/>
            <a:chExt cx="17898968" cy="3486068"/>
          </a:xfrm>
        </p:grpSpPr>
        <p:graphicFrame>
          <p:nvGraphicFramePr>
            <p:cNvPr id="4" name="对象 3"/>
            <p:cNvGraphicFramePr>
              <a:graphicFrameLocks noChangeAspect="1"/>
            </p:cNvGraphicFramePr>
            <p:nvPr/>
          </p:nvGraphicFramePr>
          <p:xfrm>
            <a:off x="883119" y="4184973"/>
            <a:ext cx="17898968" cy="2951833"/>
          </p:xfrm>
          <a:graphic>
            <a:graphicData uri="http://schemas.openxmlformats.org/presentationml/2006/ole">
              <mc:AlternateContent xmlns:mc="http://schemas.openxmlformats.org/markup-compatibility/2006">
                <mc:Choice xmlns:v="urn:schemas-microsoft-com:vml" Requires="v">
                  <p:oleObj spid="_x0000_s5127" name="启用了宏的模板" r:id="rId7" imgW="8177530" imgH="1349375" progId="Word.DocumentMacroEnabled.12">
                    <p:embed/>
                  </p:oleObj>
                </mc:Choice>
                <mc:Fallback>
                  <p:oleObj name="启用了宏的模板" r:id="rId7" imgW="8177530" imgH="1349375" progId="Word.DocumentMacroEnabled.12">
                    <p:embed/>
                    <p:pic>
                      <p:nvPicPr>
                        <p:cNvPr id="0" name="图片 9238"/>
                        <p:cNvPicPr/>
                        <p:nvPr/>
                      </p:nvPicPr>
                      <p:blipFill>
                        <a:blip r:embed="rId8"/>
                        <a:stretch>
                          <a:fillRect/>
                        </a:stretch>
                      </p:blipFill>
                      <p:spPr>
                        <a:xfrm>
                          <a:off x="883119" y="4184973"/>
                          <a:ext cx="17898968" cy="2951833"/>
                        </a:xfrm>
                        <a:prstGeom prst="rect">
                          <a:avLst/>
                        </a:prstGeom>
                      </p:spPr>
                    </p:pic>
                  </p:oleObj>
                </mc:Fallback>
              </mc:AlternateContent>
            </a:graphicData>
          </a:graphic>
        </p:graphicFrame>
        <p:sp>
          <p:nvSpPr>
            <p:cNvPr id="5" name="矩形 4"/>
            <p:cNvSpPr/>
            <p:nvPr/>
          </p:nvSpPr>
          <p:spPr>
            <a:xfrm>
              <a:off x="893565" y="3650738"/>
              <a:ext cx="2194832"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6）下三角矩阵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 y="0"/>
            <a:ext cx="12191999" cy="6858000"/>
            <a:chOff x="0" y="0"/>
            <a:chExt cx="12191999" cy="6858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8373" y="3530598"/>
              <a:ext cx="1773998" cy="299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1111384" y="517043"/>
            <a:ext cx="1885453"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7）对角矩阵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564806" y="1035371"/>
          <a:ext cx="17630797" cy="2605874"/>
        </p:xfrm>
        <a:graphic>
          <a:graphicData uri="http://schemas.openxmlformats.org/presentationml/2006/ole">
            <mc:AlternateContent xmlns:mc="http://schemas.openxmlformats.org/markup-compatibility/2006">
              <mc:Choice xmlns:v="urn:schemas-microsoft-com:vml" Requires="v">
                <p:oleObj spid="_x0000_s6150" name="启用了宏的模板" r:id="rId5" imgW="8177530" imgH="1210310" progId="Word.DocumentMacroEnabled.12">
                  <p:embed/>
                </p:oleObj>
              </mc:Choice>
              <mc:Fallback>
                <p:oleObj name="启用了宏的模板" r:id="rId5" imgW="8177530" imgH="1210310" progId="Word.DocumentMacroEnabled.12">
                  <p:embed/>
                  <p:pic>
                    <p:nvPicPr>
                      <p:cNvPr id="0" name="图片 11281"/>
                      <p:cNvPicPr/>
                      <p:nvPr/>
                    </p:nvPicPr>
                    <p:blipFill>
                      <a:blip r:embed="rId6"/>
                      <a:stretch>
                        <a:fillRect/>
                      </a:stretch>
                    </p:blipFill>
                    <p:spPr>
                      <a:xfrm>
                        <a:off x="564806" y="1035371"/>
                        <a:ext cx="17630797" cy="2605874"/>
                      </a:xfrm>
                      <a:prstGeom prst="rect">
                        <a:avLst/>
                      </a:prstGeom>
                    </p:spPr>
                  </p:pic>
                </p:oleObj>
              </mc:Fallback>
            </mc:AlternateContent>
          </a:graphicData>
        </a:graphic>
      </p:graphicFrame>
      <p:grpSp>
        <p:nvGrpSpPr>
          <p:cNvPr id="6" name="组合 5"/>
          <p:cNvGrpSpPr/>
          <p:nvPr/>
        </p:nvGrpSpPr>
        <p:grpSpPr>
          <a:xfrm>
            <a:off x="704983" y="3582744"/>
            <a:ext cx="17815233" cy="3203516"/>
            <a:chOff x="704983" y="3582744"/>
            <a:chExt cx="17815233" cy="3203516"/>
          </a:xfrm>
        </p:grpSpPr>
        <p:sp>
          <p:nvSpPr>
            <p:cNvPr id="4" name="矩形 3"/>
            <p:cNvSpPr/>
            <p:nvPr/>
          </p:nvSpPr>
          <p:spPr>
            <a:xfrm>
              <a:off x="1198468" y="3582744"/>
              <a:ext cx="1885453" cy="461665"/>
            </a:xfrm>
            <a:prstGeom prst="rect">
              <a:avLst/>
            </a:prstGeom>
          </p:spPr>
          <p:txBody>
            <a:bodyPr wrap="none">
              <a:spAutoFit/>
            </a:bodyPr>
            <a:lstStyle/>
            <a:p>
              <a:r>
                <a:rPr lang="x-none"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8）数量矩阵</a:t>
              </a:r>
              <a:endParaRPr lang="zh-CN" altLang="zh-CN" sz="2400" b="1"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704983" y="4073437"/>
            <a:ext cx="17815233" cy="2712823"/>
          </p:xfrm>
          <a:graphic>
            <a:graphicData uri="http://schemas.openxmlformats.org/presentationml/2006/ole">
              <mc:AlternateContent xmlns:mc="http://schemas.openxmlformats.org/markup-compatibility/2006">
                <mc:Choice xmlns:v="urn:schemas-microsoft-com:vml" Requires="v">
                  <p:oleObj spid="_x0000_s6151" name="启用了宏的模板" r:id="rId7" imgW="8177530" imgH="1247140" progId="Word.DocumentMacroEnabled.12">
                    <p:embed/>
                  </p:oleObj>
                </mc:Choice>
                <mc:Fallback>
                  <p:oleObj name="启用了宏的模板" r:id="rId7" imgW="8177530" imgH="1247140" progId="Word.DocumentMacroEnabled.12">
                    <p:embed/>
                    <p:pic>
                      <p:nvPicPr>
                        <p:cNvPr id="0" name="图片 11282"/>
                        <p:cNvPicPr/>
                        <p:nvPr/>
                      </p:nvPicPr>
                      <p:blipFill>
                        <a:blip r:embed="rId8"/>
                        <a:stretch>
                          <a:fillRect/>
                        </a:stretch>
                      </p:blipFill>
                      <p:spPr>
                        <a:xfrm>
                          <a:off x="704983" y="4073437"/>
                          <a:ext cx="17815233" cy="2712823"/>
                        </a:xfrm>
                        <a:prstGeom prst="rect">
                          <a:avLst/>
                        </a:prstGeom>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wZmIyMjcwZGZhNjgzMGFlNzdjYTQ5ZmJkMTQwNmEifQ=="/>
</p:tagLst>
</file>

<file path=ppt/theme/theme1.xml><?xml version="1.0" encoding="utf-8"?>
<a:theme xmlns:a="http://schemas.openxmlformats.org/drawingml/2006/main" name="气流">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气流">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3155</Words>
  <Application>Microsoft Office PowerPoint</Application>
  <PresentationFormat>宽屏</PresentationFormat>
  <Paragraphs>346</Paragraphs>
  <Slides>72</Slides>
  <Notes>1</Notes>
  <HiddenSlides>0</HiddenSlides>
  <MMClips>1</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6</vt:i4>
      </vt:variant>
      <vt:variant>
        <vt:lpstr>幻灯片标题</vt:lpstr>
      </vt:variant>
      <vt:variant>
        <vt:i4>72</vt:i4>
      </vt:variant>
    </vt:vector>
  </HeadingPairs>
  <TitlesOfParts>
    <vt:vector size="97" baseType="lpstr">
      <vt:lpstr>MS Mincho</vt:lpstr>
      <vt:lpstr>等线</vt:lpstr>
      <vt:lpstr>方正姚体</vt:lpstr>
      <vt:lpstr>黑体</vt:lpstr>
      <vt:lpstr>华文新魏</vt:lpstr>
      <vt:lpstr>华文行楷</vt:lpstr>
      <vt:lpstr>隶书</vt:lpstr>
      <vt:lpstr>宋体</vt:lpstr>
      <vt:lpstr>微软雅黑</vt:lpstr>
      <vt:lpstr>Arial</vt:lpstr>
      <vt:lpstr>Calibri</vt:lpstr>
      <vt:lpstr>Cambria Math</vt:lpstr>
      <vt:lpstr>Georgia</vt:lpstr>
      <vt:lpstr>Symbol</vt:lpstr>
      <vt:lpstr>Times New Roman</vt:lpstr>
      <vt:lpstr>Trebuchet MS</vt:lpstr>
      <vt:lpstr>Wingdings</vt:lpstr>
      <vt:lpstr>气流</vt:lpstr>
      <vt:lpstr>Office 主题​​</vt:lpstr>
      <vt:lpstr>启用了宏的模板</vt:lpstr>
      <vt:lpstr>Macro-Enabled Template</vt:lpstr>
      <vt:lpstr>Microsoft Visio 2003-2010 Drawing</vt:lpstr>
      <vt:lpstr>Equation.DSMT4</vt:lpstr>
      <vt:lpstr>Equation.3</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1027256312@qq.com</cp:lastModifiedBy>
  <cp:revision>307</cp:revision>
  <dcterms:created xsi:type="dcterms:W3CDTF">2019-04-08T02:01:00Z</dcterms:created>
  <dcterms:modified xsi:type="dcterms:W3CDTF">2022-09-26T23:31:49Z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5F48A4C7674140BBBF57EC6BE0D3932E</vt:lpwstr>
  </property>
  <property fmtid="{D5CDD505-2E9C-101B-9397-08002B2CF9AE}" pid="3" name="KSOProductBuildVer">
    <vt:lpwstr>2052-11.1.0.12358</vt:lpwstr>
  </property>
</Properties>
</file>